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1" r:id="rId7"/>
    <p:sldMasterId id="2147483734" r:id="rId8"/>
    <p:sldMasterId id="2147483747" r:id="rId9"/>
    <p:sldMasterId id="2147483759" r:id="rId10"/>
    <p:sldMasterId id="2147483771" r:id="rId11"/>
    <p:sldMasterId id="2147483783" r:id="rId12"/>
    <p:sldMasterId id="2147483796" r:id="rId13"/>
    <p:sldMasterId id="2147483809" r:id="rId14"/>
    <p:sldMasterId id="2147483822" r:id="rId15"/>
    <p:sldMasterId id="2147483835" r:id="rId16"/>
  </p:sldMasterIdLst>
  <p:notesMasterIdLst>
    <p:notesMasterId r:id="rId66"/>
  </p:notesMasterIdLst>
  <p:sldIdLst>
    <p:sldId id="256" r:id="rId17"/>
    <p:sldId id="260" r:id="rId18"/>
    <p:sldId id="269" r:id="rId19"/>
    <p:sldId id="257" r:id="rId20"/>
    <p:sldId id="270" r:id="rId21"/>
    <p:sldId id="271" r:id="rId22"/>
    <p:sldId id="272" r:id="rId23"/>
    <p:sldId id="258" r:id="rId24"/>
    <p:sldId id="266" r:id="rId25"/>
    <p:sldId id="267" r:id="rId26"/>
    <p:sldId id="268" r:id="rId27"/>
    <p:sldId id="294" r:id="rId28"/>
    <p:sldId id="261" r:id="rId29"/>
    <p:sldId id="263" r:id="rId30"/>
    <p:sldId id="264" r:id="rId31"/>
    <p:sldId id="265" r:id="rId32"/>
    <p:sldId id="262" r:id="rId33"/>
    <p:sldId id="299" r:id="rId34"/>
    <p:sldId id="300" r:id="rId35"/>
    <p:sldId id="301" r:id="rId36"/>
    <p:sldId id="302" r:id="rId37"/>
    <p:sldId id="304" r:id="rId38"/>
    <p:sldId id="303" r:id="rId39"/>
    <p:sldId id="259" r:id="rId40"/>
    <p:sldId id="295" r:id="rId41"/>
    <p:sldId id="296" r:id="rId42"/>
    <p:sldId id="297" r:id="rId43"/>
    <p:sldId id="298"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FC1F-7876-439C-BEC7-222AFC03148F}" type="doc">
      <dgm:prSet loTypeId="urn:microsoft.com/office/officeart/2011/layout/ConvergingText" loCatId="process" qsTypeId="urn:microsoft.com/office/officeart/2005/8/quickstyle/simple1" qsCatId="simple" csTypeId="urn:microsoft.com/office/officeart/2005/8/colors/accent1_1" csCatId="accent1" phldr="1"/>
      <dgm:spPr/>
      <dgm:t>
        <a:bodyPr/>
        <a:lstStyle/>
        <a:p>
          <a:endParaRPr lang="es-CO"/>
        </a:p>
      </dgm:t>
    </dgm:pt>
    <dgm:pt modelId="{952D57BF-2612-4E2B-AE10-31359900AB88}">
      <dgm:prSet phldrT="[Text]" custT="1"/>
      <dgm:spPr/>
      <dgm:t>
        <a:bodyPr/>
        <a:lstStyle/>
        <a:p>
          <a:r>
            <a:rPr lang="en-US" sz="2400" b="1" dirty="0" smtClean="0">
              <a:solidFill>
                <a:schemeClr val="accent5">
                  <a:lumMod val="50000"/>
                </a:schemeClr>
              </a:solidFill>
            </a:rPr>
            <a:t>ALTO RIESGO USO POLITICO Y PERDIDA DE VISTA DEL CIUDADANO</a:t>
          </a:r>
          <a:endParaRPr lang="es-CO" sz="2400" b="1" dirty="0">
            <a:solidFill>
              <a:schemeClr val="accent5">
                <a:lumMod val="50000"/>
              </a:schemeClr>
            </a:solidFill>
          </a:endParaRPr>
        </a:p>
      </dgm:t>
    </dgm:pt>
    <dgm:pt modelId="{C188B6DB-8A6C-4B46-B4DF-B52E1F138A60}" type="parTrans" cxnId="{2199C2FB-C856-4599-B9F2-E6DE80954D01}">
      <dgm:prSet/>
      <dgm:spPr/>
      <dgm:t>
        <a:bodyPr/>
        <a:lstStyle/>
        <a:p>
          <a:endParaRPr lang="es-CO"/>
        </a:p>
      </dgm:t>
    </dgm:pt>
    <dgm:pt modelId="{0695536C-3B3F-4819-B210-436AA88087EE}" type="sibTrans" cxnId="{2199C2FB-C856-4599-B9F2-E6DE80954D01}">
      <dgm:prSet/>
      <dgm:spPr/>
      <dgm:t>
        <a:bodyPr/>
        <a:lstStyle/>
        <a:p>
          <a:endParaRPr lang="es-CO"/>
        </a:p>
      </dgm:t>
    </dgm:pt>
    <dgm:pt modelId="{E5317B54-906A-424D-BA9C-6AB004247781}">
      <dgm:prSet phldrT="[Text]" custT="1"/>
      <dgm:spPr/>
      <dgm:t>
        <a:bodyPr/>
        <a:lstStyle/>
        <a:p>
          <a:r>
            <a:rPr lang="en-US" sz="2400" b="1" u="none" dirty="0" smtClean="0"/>
            <a:t>Baja </a:t>
          </a:r>
          <a:r>
            <a:rPr lang="en-US" sz="2400" b="1" u="none" dirty="0" err="1" smtClean="0"/>
            <a:t>calidad</a:t>
          </a:r>
          <a:r>
            <a:rPr lang="en-US" sz="2400" b="1" u="none" dirty="0" smtClean="0"/>
            <a:t> </a:t>
          </a:r>
          <a:r>
            <a:rPr lang="en-US" sz="2400" b="1" u="none" dirty="0" err="1" smtClean="0"/>
            <a:t>contabilidad</a:t>
          </a:r>
          <a:r>
            <a:rPr lang="en-US" sz="2400" b="1" u="none" dirty="0" smtClean="0"/>
            <a:t>, </a:t>
          </a:r>
          <a:r>
            <a:rPr lang="en-US" sz="2400" b="1" u="none" dirty="0" err="1" smtClean="0"/>
            <a:t>cuasi-contratos</a:t>
          </a:r>
          <a:r>
            <a:rPr lang="en-US" sz="2400" b="1" u="none" dirty="0" smtClean="0"/>
            <a:t>, </a:t>
          </a:r>
          <a:r>
            <a:rPr lang="en-US" sz="2400" b="1" u="none" dirty="0" err="1" smtClean="0"/>
            <a:t>capacidad</a:t>
          </a:r>
          <a:r>
            <a:rPr lang="en-US" sz="2400" b="1" u="none" dirty="0" smtClean="0"/>
            <a:t> </a:t>
          </a:r>
          <a:r>
            <a:rPr lang="en-US" sz="2400" b="1" u="none" dirty="0" err="1" smtClean="0"/>
            <a:t>absorcion</a:t>
          </a:r>
          <a:endParaRPr lang="es-CO" sz="2400" b="1" u="none" dirty="0"/>
        </a:p>
      </dgm:t>
    </dgm:pt>
    <dgm:pt modelId="{0E2C5168-5C9B-4580-9975-F7EBFE5EF623}" type="parTrans" cxnId="{B1D18375-B92B-40B7-9C13-07F79E5A6C0C}">
      <dgm:prSet/>
      <dgm:spPr/>
      <dgm:t>
        <a:bodyPr/>
        <a:lstStyle/>
        <a:p>
          <a:endParaRPr lang="es-CO"/>
        </a:p>
      </dgm:t>
    </dgm:pt>
    <dgm:pt modelId="{3ECF3570-5E25-46AB-98CA-647C0A769917}" type="sibTrans" cxnId="{B1D18375-B92B-40B7-9C13-07F79E5A6C0C}">
      <dgm:prSet/>
      <dgm:spPr/>
      <dgm:t>
        <a:bodyPr/>
        <a:lstStyle/>
        <a:p>
          <a:endParaRPr lang="es-CO"/>
        </a:p>
      </dgm:t>
    </dgm:pt>
    <dgm:pt modelId="{633EB884-BB2E-4AB0-82FF-37DF2C9CF51E}">
      <dgm:prSet phldrT="[Text]" custT="1"/>
      <dgm:spPr/>
      <dgm:t>
        <a:bodyPr/>
        <a:lstStyle/>
        <a:p>
          <a:endParaRPr lang="en-US" sz="2800" b="1" dirty="0" smtClean="0"/>
        </a:p>
        <a:p>
          <a:r>
            <a:rPr lang="en-US" sz="2400" b="1" dirty="0" smtClean="0"/>
            <a:t>Resistencia </a:t>
          </a:r>
          <a:r>
            <a:rPr lang="en-US" sz="2400" b="1" dirty="0" err="1" smtClean="0"/>
            <a:t>pasiva</a:t>
          </a:r>
          <a:r>
            <a:rPr lang="en-US" sz="2400" b="1" dirty="0" smtClean="0"/>
            <a:t> – </a:t>
          </a:r>
          <a:r>
            <a:rPr lang="en-US" sz="2400" b="1" dirty="0" err="1" smtClean="0"/>
            <a:t>baja</a:t>
          </a:r>
          <a:r>
            <a:rPr lang="en-US" sz="2400" b="1" dirty="0" smtClean="0"/>
            <a:t> </a:t>
          </a:r>
          <a:r>
            <a:rPr lang="en-US" sz="2400" b="1" dirty="0" err="1" smtClean="0"/>
            <a:t>confiabilidad</a:t>
          </a:r>
          <a:r>
            <a:rPr lang="en-US" sz="2400" b="1" dirty="0" smtClean="0"/>
            <a:t> </a:t>
          </a:r>
          <a:r>
            <a:rPr lang="en-US" sz="2400" b="1" dirty="0" err="1" smtClean="0"/>
            <a:t>medicion</a:t>
          </a:r>
          <a:endParaRPr lang="es-CO" sz="2400" b="1" dirty="0"/>
        </a:p>
      </dgm:t>
    </dgm:pt>
    <dgm:pt modelId="{504C0AE9-9C81-46ED-98A6-4FC402E80282}" type="parTrans" cxnId="{2F4058AE-AF72-4040-B8D1-ECCCB086D0C2}">
      <dgm:prSet/>
      <dgm:spPr/>
      <dgm:t>
        <a:bodyPr/>
        <a:lstStyle/>
        <a:p>
          <a:endParaRPr lang="es-CO"/>
        </a:p>
      </dgm:t>
    </dgm:pt>
    <dgm:pt modelId="{055222E1-4952-4C2D-A1A7-B7EDF8DC2460}" type="sibTrans" cxnId="{2F4058AE-AF72-4040-B8D1-ECCCB086D0C2}">
      <dgm:prSet/>
      <dgm:spPr/>
      <dgm:t>
        <a:bodyPr/>
        <a:lstStyle/>
        <a:p>
          <a:endParaRPr lang="es-CO"/>
        </a:p>
      </dgm:t>
    </dgm:pt>
    <dgm:pt modelId="{56109074-986B-490D-940C-3CF0C5147940}">
      <dgm:prSet phldrT="[Text]" custT="1"/>
      <dgm:spPr/>
      <dgm:t>
        <a:bodyPr/>
        <a:lstStyle/>
        <a:p>
          <a:r>
            <a:rPr lang="en-US" sz="2400" b="1" u="none" dirty="0" err="1" smtClean="0"/>
            <a:t>Cumplimiento</a:t>
          </a:r>
          <a:r>
            <a:rPr lang="en-US" sz="2400" b="1" u="none" dirty="0" smtClean="0"/>
            <a:t> formal y agendas </a:t>
          </a:r>
          <a:r>
            <a:rPr lang="en-US" sz="2400" b="1" u="none" dirty="0" err="1" smtClean="0"/>
            <a:t>paralelas</a:t>
          </a:r>
          <a:r>
            <a:rPr lang="en-US" sz="2400" b="1" u="none" dirty="0" smtClean="0"/>
            <a:t>- </a:t>
          </a:r>
          <a:r>
            <a:rPr lang="en-US" sz="2400" b="1" u="none" dirty="0" err="1" smtClean="0"/>
            <a:t>Debil</a:t>
          </a:r>
          <a:r>
            <a:rPr lang="en-US" sz="2400" b="1" u="none" dirty="0" smtClean="0"/>
            <a:t> accountability</a:t>
          </a:r>
          <a:endParaRPr lang="es-CO" sz="2400" b="1" u="none" dirty="0"/>
        </a:p>
      </dgm:t>
    </dgm:pt>
    <dgm:pt modelId="{A0D62D7A-DAF9-4C06-BD7F-184EF8E84CA4}" type="parTrans" cxnId="{374B305A-5F9E-4FA6-9B73-8ABE2DB07A73}">
      <dgm:prSet/>
      <dgm:spPr/>
      <dgm:t>
        <a:bodyPr/>
        <a:lstStyle/>
        <a:p>
          <a:endParaRPr lang="es-CO"/>
        </a:p>
      </dgm:t>
    </dgm:pt>
    <dgm:pt modelId="{D82AE295-105F-4A78-8772-74E5ADEC9AFF}" type="sibTrans" cxnId="{374B305A-5F9E-4FA6-9B73-8ABE2DB07A73}">
      <dgm:prSet/>
      <dgm:spPr/>
      <dgm:t>
        <a:bodyPr/>
        <a:lstStyle/>
        <a:p>
          <a:endParaRPr lang="es-CO"/>
        </a:p>
      </dgm:t>
    </dgm:pt>
    <dgm:pt modelId="{3694EB70-B623-49C7-8F70-3D15371BA568}" type="pres">
      <dgm:prSet presAssocID="{1316FC1F-7876-439C-BEC7-222AFC03148F}" presName="Name0" presStyleCnt="0">
        <dgm:presLayoutVars>
          <dgm:chMax/>
          <dgm:chPref val="1"/>
          <dgm:dir/>
          <dgm:animOne val="branch"/>
          <dgm:animLvl val="lvl"/>
          <dgm:resizeHandles/>
        </dgm:presLayoutVars>
      </dgm:prSet>
      <dgm:spPr/>
      <dgm:t>
        <a:bodyPr/>
        <a:lstStyle/>
        <a:p>
          <a:endParaRPr lang="es-CO"/>
        </a:p>
      </dgm:t>
    </dgm:pt>
    <dgm:pt modelId="{4076CAC8-F78E-49FD-B343-5F5E181E9369}" type="pres">
      <dgm:prSet presAssocID="{952D57BF-2612-4E2B-AE10-31359900AB88}" presName="composite" presStyleCnt="0"/>
      <dgm:spPr/>
    </dgm:pt>
    <dgm:pt modelId="{713D9FC2-E402-456D-A31F-95A16609DBA5}" type="pres">
      <dgm:prSet presAssocID="{952D57BF-2612-4E2B-AE10-31359900AB88}" presName="ParentAccent1" presStyleLbl="alignNode1" presStyleIdx="0" presStyleCnt="34" custLinFactX="-84524" custLinFactY="200000" custLinFactNeighborX="-100000" custLinFactNeighborY="288367"/>
      <dgm:spPr/>
    </dgm:pt>
    <dgm:pt modelId="{85372EAD-5402-417E-8C2A-1EA54DCC253C}" type="pres">
      <dgm:prSet presAssocID="{952D57BF-2612-4E2B-AE10-31359900AB88}" presName="ParentAccent2" presStyleLbl="alignNode1" presStyleIdx="1" presStyleCnt="34" custLinFactX="-44453" custLinFactY="100000" custLinFactNeighborX="-100000" custLinFactNeighborY="173557"/>
      <dgm:spPr/>
    </dgm:pt>
    <dgm:pt modelId="{C5B8C846-FCD4-4FAE-BFC9-09A4B8A4F2A9}" type="pres">
      <dgm:prSet presAssocID="{952D57BF-2612-4E2B-AE10-31359900AB88}" presName="ParentAccent3" presStyleLbl="alignNode1" presStyleIdx="2" presStyleCnt="34" custLinFactY="66152" custLinFactNeighborX="-68582" custLinFactNeighborY="100000"/>
      <dgm:spPr/>
    </dgm:pt>
    <dgm:pt modelId="{4F32D803-FD47-4D4C-BE0D-B6F304C5B2C2}" type="pres">
      <dgm:prSet presAssocID="{952D57BF-2612-4E2B-AE10-31359900AB88}" presName="ParentAccent4" presStyleLbl="alignNode1" presStyleIdx="3" presStyleCnt="34" custLinFactNeighborX="6942" custLinFactNeighborY="94549"/>
      <dgm:spPr/>
    </dgm:pt>
    <dgm:pt modelId="{FA2BD9E1-80D7-4A10-8060-4694FFA40B1F}" type="pres">
      <dgm:prSet presAssocID="{952D57BF-2612-4E2B-AE10-31359900AB88}" presName="ParentAccent5" presStyleLbl="alignNode1" presStyleIdx="4" presStyleCnt="34" custLinFactNeighborX="11211" custLinFactNeighborY="58747"/>
      <dgm:spPr/>
    </dgm:pt>
    <dgm:pt modelId="{C74873E9-664C-4639-8D93-FB8F16F20D93}" type="pres">
      <dgm:prSet presAssocID="{952D57BF-2612-4E2B-AE10-31359900AB88}" presName="ParentAccent6" presStyleLbl="alignNode1" presStyleIdx="5" presStyleCnt="34" custFlipVert="1" custScaleY="10732"/>
      <dgm:spPr/>
    </dgm:pt>
    <dgm:pt modelId="{232B6A5D-F2F8-4C96-90A7-37AC85007A2F}" type="pres">
      <dgm:prSet presAssocID="{952D57BF-2612-4E2B-AE10-31359900AB88}" presName="ParentAccent7" presStyleLbl="alignNode1" presStyleIdx="6" presStyleCnt="34" custLinFactY="500000" custLinFactNeighborX="85946" custLinFactNeighborY="588765"/>
      <dgm:spPr/>
    </dgm:pt>
    <dgm:pt modelId="{215BA4AD-5795-4DE6-825F-FCB4E2C31D43}" type="pres">
      <dgm:prSet presAssocID="{952D57BF-2612-4E2B-AE10-31359900AB88}" presName="ParentAccent8" presStyleLbl="alignNode1" presStyleIdx="7" presStyleCnt="34" custLinFactY="230920" custLinFactNeighborX="50145" custLinFactNeighborY="300000"/>
      <dgm:spPr/>
    </dgm:pt>
    <dgm:pt modelId="{CCBEF9EE-0175-44DC-B98A-790109207A7D}" type="pres">
      <dgm:prSet presAssocID="{952D57BF-2612-4E2B-AE10-31359900AB88}" presName="ParentAccent9" presStyleLbl="alignNode1" presStyleIdx="8" presStyleCnt="34" custLinFactX="-46458" custLinFactY="200000" custLinFactNeighborX="-100000" custLinFactNeighborY="297738"/>
      <dgm:spPr/>
    </dgm:pt>
    <dgm:pt modelId="{0009CA13-BEAF-4834-9AC9-9364F4032500}" type="pres">
      <dgm:prSet presAssocID="{952D57BF-2612-4E2B-AE10-31359900AB88}" presName="ParentAccent10" presStyleLbl="alignNode1" presStyleIdx="9" presStyleCnt="34" custLinFactY="212824" custLinFactNeighborX="-80779" custLinFactNeighborY="300000"/>
      <dgm:spPr/>
    </dgm:pt>
    <dgm:pt modelId="{6D898B29-0D85-4878-AEE9-2BEE66815034}" type="pres">
      <dgm:prSet presAssocID="{952D57BF-2612-4E2B-AE10-31359900AB88}" presName="Parent" presStyleLbl="alignNode1" presStyleIdx="10" presStyleCnt="34" custScaleX="157814" custScaleY="106619" custLinFactNeighborX="1295" custLinFactNeighborY="577">
        <dgm:presLayoutVars>
          <dgm:chMax val="5"/>
          <dgm:chPref val="3"/>
          <dgm:bulletEnabled val="1"/>
        </dgm:presLayoutVars>
      </dgm:prSet>
      <dgm:spPr/>
      <dgm:t>
        <a:bodyPr/>
        <a:lstStyle/>
        <a:p>
          <a:endParaRPr lang="es-CO"/>
        </a:p>
      </dgm:t>
    </dgm:pt>
    <dgm:pt modelId="{2BDB9BDD-159E-46FF-9BD7-BAEA2ACFD0CB}" type="pres">
      <dgm:prSet presAssocID="{E5317B54-906A-424D-BA9C-6AB004247781}" presName="Child1Accent1" presStyleLbl="alignNode1" presStyleIdx="11" presStyleCnt="34"/>
      <dgm:spPr/>
    </dgm:pt>
    <dgm:pt modelId="{ACA9FA42-9DCB-4095-BF3F-B83CA7745DCA}" type="pres">
      <dgm:prSet presAssocID="{E5317B54-906A-424D-BA9C-6AB004247781}" presName="Child1Accent2" presStyleLbl="alignNode1" presStyleIdx="12" presStyleCnt="34"/>
      <dgm:spPr/>
    </dgm:pt>
    <dgm:pt modelId="{1C626D52-DD58-4F2A-BF4C-1788672C37DE}" type="pres">
      <dgm:prSet presAssocID="{E5317B54-906A-424D-BA9C-6AB004247781}" presName="Child1Accent3" presStyleLbl="alignNode1" presStyleIdx="13" presStyleCnt="34"/>
      <dgm:spPr/>
    </dgm:pt>
    <dgm:pt modelId="{FE1BDF33-BBF6-440D-B049-251722A92963}" type="pres">
      <dgm:prSet presAssocID="{E5317B54-906A-424D-BA9C-6AB004247781}" presName="Child1Accent4" presStyleLbl="alignNode1" presStyleIdx="14" presStyleCnt="34"/>
      <dgm:spPr/>
    </dgm:pt>
    <dgm:pt modelId="{A5C24CC1-C29E-46CD-A050-0805C9B164AA}" type="pres">
      <dgm:prSet presAssocID="{E5317B54-906A-424D-BA9C-6AB004247781}" presName="Child1Accent5" presStyleLbl="alignNode1" presStyleIdx="15" presStyleCnt="34"/>
      <dgm:spPr/>
    </dgm:pt>
    <dgm:pt modelId="{11EC90B8-5352-43CC-8A77-B77878A97532}" type="pres">
      <dgm:prSet presAssocID="{E5317B54-906A-424D-BA9C-6AB004247781}" presName="Child1Accent6" presStyleLbl="alignNode1" presStyleIdx="16" presStyleCnt="34"/>
      <dgm:spPr/>
    </dgm:pt>
    <dgm:pt modelId="{8FAD814F-E880-44E0-866C-D2F2F0A12B77}" type="pres">
      <dgm:prSet presAssocID="{E5317B54-906A-424D-BA9C-6AB004247781}" presName="Child1Accent7" presStyleLbl="alignNode1" presStyleIdx="17" presStyleCnt="34"/>
      <dgm:spPr/>
    </dgm:pt>
    <dgm:pt modelId="{94EBE750-DF8F-4721-B981-1E986AAA3AFC}" type="pres">
      <dgm:prSet presAssocID="{E5317B54-906A-424D-BA9C-6AB004247781}" presName="Child1Accent8" presStyleLbl="alignNode1" presStyleIdx="18" presStyleCnt="34"/>
      <dgm:spPr/>
    </dgm:pt>
    <dgm:pt modelId="{973D42BA-02E4-43A3-A7F4-4262545E9F85}" type="pres">
      <dgm:prSet presAssocID="{E5317B54-906A-424D-BA9C-6AB004247781}" presName="Child1Accent9" presStyleLbl="alignNode1" presStyleIdx="19" presStyleCnt="34"/>
      <dgm:spPr/>
    </dgm:pt>
    <dgm:pt modelId="{6C9103B9-A505-4061-963E-06D2D0442523}" type="pres">
      <dgm:prSet presAssocID="{E5317B54-906A-424D-BA9C-6AB004247781}" presName="Child1" presStyleLbl="revTx" presStyleIdx="0" presStyleCnt="3" custScaleX="176726" custScaleY="165070" custLinFactNeighborX="2861" custLinFactNeighborY="-16064">
        <dgm:presLayoutVars>
          <dgm:chMax/>
          <dgm:chPref val="0"/>
          <dgm:bulletEnabled val="1"/>
        </dgm:presLayoutVars>
      </dgm:prSet>
      <dgm:spPr/>
      <dgm:t>
        <a:bodyPr/>
        <a:lstStyle/>
        <a:p>
          <a:endParaRPr lang="es-CO"/>
        </a:p>
      </dgm:t>
    </dgm:pt>
    <dgm:pt modelId="{3F7DD152-24A0-43CA-9105-BB91C30EECA0}" type="pres">
      <dgm:prSet presAssocID="{633EB884-BB2E-4AB0-82FF-37DF2C9CF51E}" presName="Child2Accent1" presStyleLbl="alignNode1" presStyleIdx="20" presStyleCnt="34"/>
      <dgm:spPr/>
    </dgm:pt>
    <dgm:pt modelId="{EC310DCF-B433-4181-84A7-574F1AAD4AAF}" type="pres">
      <dgm:prSet presAssocID="{633EB884-BB2E-4AB0-82FF-37DF2C9CF51E}" presName="Child2Accent2" presStyleLbl="alignNode1" presStyleIdx="21" presStyleCnt="34"/>
      <dgm:spPr/>
    </dgm:pt>
    <dgm:pt modelId="{E36D5680-154B-4E14-83C4-C5EA70DFC4C0}" type="pres">
      <dgm:prSet presAssocID="{633EB884-BB2E-4AB0-82FF-37DF2C9CF51E}" presName="Child2Accent3" presStyleLbl="alignNode1" presStyleIdx="22" presStyleCnt="34"/>
      <dgm:spPr/>
    </dgm:pt>
    <dgm:pt modelId="{8CEE0360-2CB5-4DA1-8963-C679B6C1D41D}" type="pres">
      <dgm:prSet presAssocID="{633EB884-BB2E-4AB0-82FF-37DF2C9CF51E}" presName="Child2Accent4" presStyleLbl="alignNode1" presStyleIdx="23" presStyleCnt="34"/>
      <dgm:spPr/>
    </dgm:pt>
    <dgm:pt modelId="{56521DDD-1756-467E-9157-8E5053FC859E}" type="pres">
      <dgm:prSet presAssocID="{633EB884-BB2E-4AB0-82FF-37DF2C9CF51E}" presName="Child2Accent5" presStyleLbl="alignNode1" presStyleIdx="24" presStyleCnt="34"/>
      <dgm:spPr/>
    </dgm:pt>
    <dgm:pt modelId="{0339052C-7893-4291-8535-7A3BFF8C77B2}" type="pres">
      <dgm:prSet presAssocID="{633EB884-BB2E-4AB0-82FF-37DF2C9CF51E}" presName="Child2Accent6" presStyleLbl="alignNode1" presStyleIdx="25" presStyleCnt="34"/>
      <dgm:spPr/>
    </dgm:pt>
    <dgm:pt modelId="{9A8CA97A-714C-4EEF-8A7A-A7118914CEE4}" type="pres">
      <dgm:prSet presAssocID="{633EB884-BB2E-4AB0-82FF-37DF2C9CF51E}" presName="Child2Accent7" presStyleLbl="alignNode1" presStyleIdx="26" presStyleCnt="34"/>
      <dgm:spPr/>
    </dgm:pt>
    <dgm:pt modelId="{3B07CC83-B794-4CA1-ADF6-3C4B9A14CE03}" type="pres">
      <dgm:prSet presAssocID="{633EB884-BB2E-4AB0-82FF-37DF2C9CF51E}" presName="Child2" presStyleLbl="revTx" presStyleIdx="1" presStyleCnt="3" custScaleX="193220" custScaleY="277438">
        <dgm:presLayoutVars>
          <dgm:chMax/>
          <dgm:chPref val="0"/>
          <dgm:bulletEnabled val="1"/>
        </dgm:presLayoutVars>
      </dgm:prSet>
      <dgm:spPr/>
      <dgm:t>
        <a:bodyPr/>
        <a:lstStyle/>
        <a:p>
          <a:endParaRPr lang="es-CO"/>
        </a:p>
      </dgm:t>
    </dgm:pt>
    <dgm:pt modelId="{C81F9E00-DEA2-4684-83DD-2EC60208A5B7}" type="pres">
      <dgm:prSet presAssocID="{56109074-986B-490D-940C-3CF0C5147940}" presName="Child3Accent1" presStyleLbl="alignNode1" presStyleIdx="27" presStyleCnt="34"/>
      <dgm:spPr/>
    </dgm:pt>
    <dgm:pt modelId="{89985229-C322-4FDE-817C-E02D68DE6F63}" type="pres">
      <dgm:prSet presAssocID="{56109074-986B-490D-940C-3CF0C5147940}" presName="Child3Accent2" presStyleLbl="alignNode1" presStyleIdx="28" presStyleCnt="34"/>
      <dgm:spPr/>
    </dgm:pt>
    <dgm:pt modelId="{329BAEC5-2435-4D72-9A8C-7726977B85FE}" type="pres">
      <dgm:prSet presAssocID="{56109074-986B-490D-940C-3CF0C5147940}" presName="Child3Accent3" presStyleLbl="alignNode1" presStyleIdx="29" presStyleCnt="34"/>
      <dgm:spPr/>
    </dgm:pt>
    <dgm:pt modelId="{C8ADEC4A-EC11-489F-A8D8-DF7A5C5DE7F2}" type="pres">
      <dgm:prSet presAssocID="{56109074-986B-490D-940C-3CF0C5147940}" presName="Child3Accent4" presStyleLbl="alignNode1" presStyleIdx="30" presStyleCnt="34"/>
      <dgm:spPr/>
    </dgm:pt>
    <dgm:pt modelId="{1170EB5F-A6FD-4746-8415-A538ECAD6F37}" type="pres">
      <dgm:prSet presAssocID="{56109074-986B-490D-940C-3CF0C5147940}" presName="Child3Accent5" presStyleLbl="alignNode1" presStyleIdx="31" presStyleCnt="34"/>
      <dgm:spPr/>
    </dgm:pt>
    <dgm:pt modelId="{BE9D25F5-CCF7-424A-827E-BD2A6A82E434}" type="pres">
      <dgm:prSet presAssocID="{56109074-986B-490D-940C-3CF0C5147940}" presName="Child3Accent6" presStyleLbl="alignNode1" presStyleIdx="32" presStyleCnt="34"/>
      <dgm:spPr/>
    </dgm:pt>
    <dgm:pt modelId="{B93FBDBA-52E5-4B5A-ACA1-EBB4E77C8C3F}" type="pres">
      <dgm:prSet presAssocID="{56109074-986B-490D-940C-3CF0C5147940}" presName="Child3Accent7" presStyleLbl="alignNode1" presStyleIdx="33" presStyleCnt="34"/>
      <dgm:spPr/>
    </dgm:pt>
    <dgm:pt modelId="{4E2E3A41-847F-4273-81B4-300FB413DC7D}" type="pres">
      <dgm:prSet presAssocID="{56109074-986B-490D-940C-3CF0C5147940}" presName="Child3" presStyleLbl="revTx" presStyleIdx="2" presStyleCnt="3" custScaleX="176790" custScaleY="270778">
        <dgm:presLayoutVars>
          <dgm:chMax/>
          <dgm:chPref val="0"/>
          <dgm:bulletEnabled val="1"/>
        </dgm:presLayoutVars>
      </dgm:prSet>
      <dgm:spPr/>
      <dgm:t>
        <a:bodyPr/>
        <a:lstStyle/>
        <a:p>
          <a:endParaRPr lang="es-CO"/>
        </a:p>
      </dgm:t>
    </dgm:pt>
  </dgm:ptLst>
  <dgm:cxnLst>
    <dgm:cxn modelId="{31FE30EB-22BA-414D-A03B-E4B33EB2FDF3}" type="presOf" srcId="{1316FC1F-7876-439C-BEC7-222AFC03148F}" destId="{3694EB70-B623-49C7-8F70-3D15371BA568}" srcOrd="0" destOrd="0" presId="urn:microsoft.com/office/officeart/2011/layout/ConvergingText"/>
    <dgm:cxn modelId="{3C989EDD-9B4E-473F-9EE0-DF0D08F84AC0}" type="presOf" srcId="{E5317B54-906A-424D-BA9C-6AB004247781}" destId="{6C9103B9-A505-4061-963E-06D2D0442523}" srcOrd="0" destOrd="0" presId="urn:microsoft.com/office/officeart/2011/layout/ConvergingText"/>
    <dgm:cxn modelId="{23B28457-2852-4EE9-9415-A6B751BB9598}" type="presOf" srcId="{56109074-986B-490D-940C-3CF0C5147940}" destId="{4E2E3A41-847F-4273-81B4-300FB413DC7D}" srcOrd="0" destOrd="0" presId="urn:microsoft.com/office/officeart/2011/layout/ConvergingText"/>
    <dgm:cxn modelId="{BB0929AC-685D-4265-9AFD-642A2E3A4D82}" type="presOf" srcId="{633EB884-BB2E-4AB0-82FF-37DF2C9CF51E}" destId="{3B07CC83-B794-4CA1-ADF6-3C4B9A14CE03}" srcOrd="0" destOrd="0" presId="urn:microsoft.com/office/officeart/2011/layout/ConvergingText"/>
    <dgm:cxn modelId="{B1D18375-B92B-40B7-9C13-07F79E5A6C0C}" srcId="{952D57BF-2612-4E2B-AE10-31359900AB88}" destId="{E5317B54-906A-424D-BA9C-6AB004247781}" srcOrd="0" destOrd="0" parTransId="{0E2C5168-5C9B-4580-9975-F7EBFE5EF623}" sibTransId="{3ECF3570-5E25-46AB-98CA-647C0A769917}"/>
    <dgm:cxn modelId="{374B305A-5F9E-4FA6-9B73-8ABE2DB07A73}" srcId="{952D57BF-2612-4E2B-AE10-31359900AB88}" destId="{56109074-986B-490D-940C-3CF0C5147940}" srcOrd="2" destOrd="0" parTransId="{A0D62D7A-DAF9-4C06-BD7F-184EF8E84CA4}" sibTransId="{D82AE295-105F-4A78-8772-74E5ADEC9AFF}"/>
    <dgm:cxn modelId="{2199C2FB-C856-4599-B9F2-E6DE80954D01}" srcId="{1316FC1F-7876-439C-BEC7-222AFC03148F}" destId="{952D57BF-2612-4E2B-AE10-31359900AB88}" srcOrd="0" destOrd="0" parTransId="{C188B6DB-8A6C-4B46-B4DF-B52E1F138A60}" sibTransId="{0695536C-3B3F-4819-B210-436AA88087EE}"/>
    <dgm:cxn modelId="{2F4058AE-AF72-4040-B8D1-ECCCB086D0C2}" srcId="{952D57BF-2612-4E2B-AE10-31359900AB88}" destId="{633EB884-BB2E-4AB0-82FF-37DF2C9CF51E}" srcOrd="1" destOrd="0" parTransId="{504C0AE9-9C81-46ED-98A6-4FC402E80282}" sibTransId="{055222E1-4952-4C2D-A1A7-B7EDF8DC2460}"/>
    <dgm:cxn modelId="{253A53D7-B34E-441D-B56D-47569A125258}" type="presOf" srcId="{952D57BF-2612-4E2B-AE10-31359900AB88}" destId="{6D898B29-0D85-4878-AEE9-2BEE66815034}" srcOrd="0" destOrd="0" presId="urn:microsoft.com/office/officeart/2011/layout/ConvergingText"/>
    <dgm:cxn modelId="{669B38A7-4A4F-4371-BA6E-F4E6066F4E19}" type="presParOf" srcId="{3694EB70-B623-49C7-8F70-3D15371BA568}" destId="{4076CAC8-F78E-49FD-B343-5F5E181E9369}" srcOrd="0" destOrd="0" presId="urn:microsoft.com/office/officeart/2011/layout/ConvergingText"/>
    <dgm:cxn modelId="{65B0572E-BA35-4B8B-8D81-ADFC2151F9DD}" type="presParOf" srcId="{4076CAC8-F78E-49FD-B343-5F5E181E9369}" destId="{713D9FC2-E402-456D-A31F-95A16609DBA5}" srcOrd="0" destOrd="0" presId="urn:microsoft.com/office/officeart/2011/layout/ConvergingText"/>
    <dgm:cxn modelId="{18EF34F7-C27A-4286-85B1-CF61DB7F85E4}" type="presParOf" srcId="{4076CAC8-F78E-49FD-B343-5F5E181E9369}" destId="{85372EAD-5402-417E-8C2A-1EA54DCC253C}" srcOrd="1" destOrd="0" presId="urn:microsoft.com/office/officeart/2011/layout/ConvergingText"/>
    <dgm:cxn modelId="{2BD21384-5200-4375-AED7-D76CBB5F7BFF}" type="presParOf" srcId="{4076CAC8-F78E-49FD-B343-5F5E181E9369}" destId="{C5B8C846-FCD4-4FAE-BFC9-09A4B8A4F2A9}" srcOrd="2" destOrd="0" presId="urn:microsoft.com/office/officeart/2011/layout/ConvergingText"/>
    <dgm:cxn modelId="{E5AD5A24-6E64-4042-9EA2-6BD3D089F66B}" type="presParOf" srcId="{4076CAC8-F78E-49FD-B343-5F5E181E9369}" destId="{4F32D803-FD47-4D4C-BE0D-B6F304C5B2C2}" srcOrd="3" destOrd="0" presId="urn:microsoft.com/office/officeart/2011/layout/ConvergingText"/>
    <dgm:cxn modelId="{0C38C7D7-D368-497E-A780-3D2A4ADE05A3}" type="presParOf" srcId="{4076CAC8-F78E-49FD-B343-5F5E181E9369}" destId="{FA2BD9E1-80D7-4A10-8060-4694FFA40B1F}" srcOrd="4" destOrd="0" presId="urn:microsoft.com/office/officeart/2011/layout/ConvergingText"/>
    <dgm:cxn modelId="{F4AB49A2-CB7C-4AE3-8766-77416F0B258D}" type="presParOf" srcId="{4076CAC8-F78E-49FD-B343-5F5E181E9369}" destId="{C74873E9-664C-4639-8D93-FB8F16F20D93}" srcOrd="5" destOrd="0" presId="urn:microsoft.com/office/officeart/2011/layout/ConvergingText"/>
    <dgm:cxn modelId="{99DC3316-6540-4C5E-9BDD-BDF5783D3E30}" type="presParOf" srcId="{4076CAC8-F78E-49FD-B343-5F5E181E9369}" destId="{232B6A5D-F2F8-4C96-90A7-37AC85007A2F}" srcOrd="6" destOrd="0" presId="urn:microsoft.com/office/officeart/2011/layout/ConvergingText"/>
    <dgm:cxn modelId="{E1CED3B5-923C-4CF4-9AD9-1D6779E65241}" type="presParOf" srcId="{4076CAC8-F78E-49FD-B343-5F5E181E9369}" destId="{215BA4AD-5795-4DE6-825F-FCB4E2C31D43}" srcOrd="7" destOrd="0" presId="urn:microsoft.com/office/officeart/2011/layout/ConvergingText"/>
    <dgm:cxn modelId="{81BF70FC-DECB-48A9-A742-9EA0C40DDEA7}" type="presParOf" srcId="{4076CAC8-F78E-49FD-B343-5F5E181E9369}" destId="{CCBEF9EE-0175-44DC-B98A-790109207A7D}" srcOrd="8" destOrd="0" presId="urn:microsoft.com/office/officeart/2011/layout/ConvergingText"/>
    <dgm:cxn modelId="{88543167-F002-4756-AF34-D7513C421166}" type="presParOf" srcId="{4076CAC8-F78E-49FD-B343-5F5E181E9369}" destId="{0009CA13-BEAF-4834-9AC9-9364F4032500}" srcOrd="9" destOrd="0" presId="urn:microsoft.com/office/officeart/2011/layout/ConvergingText"/>
    <dgm:cxn modelId="{D3F59341-8794-4F23-85B8-FCCB1CF7F0D5}" type="presParOf" srcId="{4076CAC8-F78E-49FD-B343-5F5E181E9369}" destId="{6D898B29-0D85-4878-AEE9-2BEE66815034}" srcOrd="10" destOrd="0" presId="urn:microsoft.com/office/officeart/2011/layout/ConvergingText"/>
    <dgm:cxn modelId="{F084078B-A75F-4042-B146-B6883A137967}" type="presParOf" srcId="{4076CAC8-F78E-49FD-B343-5F5E181E9369}" destId="{2BDB9BDD-159E-46FF-9BD7-BAEA2ACFD0CB}" srcOrd="11" destOrd="0" presId="urn:microsoft.com/office/officeart/2011/layout/ConvergingText"/>
    <dgm:cxn modelId="{70C27C37-DF35-405B-A36D-E00DD6D4296A}" type="presParOf" srcId="{4076CAC8-F78E-49FD-B343-5F5E181E9369}" destId="{ACA9FA42-9DCB-4095-BF3F-B83CA7745DCA}" srcOrd="12" destOrd="0" presId="urn:microsoft.com/office/officeart/2011/layout/ConvergingText"/>
    <dgm:cxn modelId="{054C43A5-D98A-4A89-802A-C50197CC9E04}" type="presParOf" srcId="{4076CAC8-F78E-49FD-B343-5F5E181E9369}" destId="{1C626D52-DD58-4F2A-BF4C-1788672C37DE}" srcOrd="13" destOrd="0" presId="urn:microsoft.com/office/officeart/2011/layout/ConvergingText"/>
    <dgm:cxn modelId="{D5E9878F-988D-46FF-97F3-24D2037DA33E}" type="presParOf" srcId="{4076CAC8-F78E-49FD-B343-5F5E181E9369}" destId="{FE1BDF33-BBF6-440D-B049-251722A92963}" srcOrd="14" destOrd="0" presId="urn:microsoft.com/office/officeart/2011/layout/ConvergingText"/>
    <dgm:cxn modelId="{34BBD47D-13FB-4B94-82D2-ABD0EEE354B7}" type="presParOf" srcId="{4076CAC8-F78E-49FD-B343-5F5E181E9369}" destId="{A5C24CC1-C29E-46CD-A050-0805C9B164AA}" srcOrd="15" destOrd="0" presId="urn:microsoft.com/office/officeart/2011/layout/ConvergingText"/>
    <dgm:cxn modelId="{EB5D9CF0-04C5-4E64-96E9-B696F13E17F7}" type="presParOf" srcId="{4076CAC8-F78E-49FD-B343-5F5E181E9369}" destId="{11EC90B8-5352-43CC-8A77-B77878A97532}" srcOrd="16" destOrd="0" presId="urn:microsoft.com/office/officeart/2011/layout/ConvergingText"/>
    <dgm:cxn modelId="{5996153C-EC2F-43E2-9B1B-9DF5B548CD30}" type="presParOf" srcId="{4076CAC8-F78E-49FD-B343-5F5E181E9369}" destId="{8FAD814F-E880-44E0-866C-D2F2F0A12B77}" srcOrd="17" destOrd="0" presId="urn:microsoft.com/office/officeart/2011/layout/ConvergingText"/>
    <dgm:cxn modelId="{F3258D23-7B0E-4ED3-86E6-B1E3CDB23B8C}" type="presParOf" srcId="{4076CAC8-F78E-49FD-B343-5F5E181E9369}" destId="{94EBE750-DF8F-4721-B981-1E986AAA3AFC}" srcOrd="18" destOrd="0" presId="urn:microsoft.com/office/officeart/2011/layout/ConvergingText"/>
    <dgm:cxn modelId="{12475CB7-22DC-4DB7-802B-3AC57380F09F}" type="presParOf" srcId="{4076CAC8-F78E-49FD-B343-5F5E181E9369}" destId="{973D42BA-02E4-43A3-A7F4-4262545E9F85}" srcOrd="19" destOrd="0" presId="urn:microsoft.com/office/officeart/2011/layout/ConvergingText"/>
    <dgm:cxn modelId="{222ED27A-560E-4459-A669-482A7F2A771B}" type="presParOf" srcId="{4076CAC8-F78E-49FD-B343-5F5E181E9369}" destId="{6C9103B9-A505-4061-963E-06D2D0442523}" srcOrd="20" destOrd="0" presId="urn:microsoft.com/office/officeart/2011/layout/ConvergingText"/>
    <dgm:cxn modelId="{9DABA424-8DA7-4D51-BFDD-AC1E92036927}" type="presParOf" srcId="{4076CAC8-F78E-49FD-B343-5F5E181E9369}" destId="{3F7DD152-24A0-43CA-9105-BB91C30EECA0}" srcOrd="21" destOrd="0" presId="urn:microsoft.com/office/officeart/2011/layout/ConvergingText"/>
    <dgm:cxn modelId="{5E18F36D-D8E0-4504-A798-1D7D353256E3}" type="presParOf" srcId="{4076CAC8-F78E-49FD-B343-5F5E181E9369}" destId="{EC310DCF-B433-4181-84A7-574F1AAD4AAF}" srcOrd="22" destOrd="0" presId="urn:microsoft.com/office/officeart/2011/layout/ConvergingText"/>
    <dgm:cxn modelId="{D28E166B-D6BF-42E6-BEE2-BC65500B377A}" type="presParOf" srcId="{4076CAC8-F78E-49FD-B343-5F5E181E9369}" destId="{E36D5680-154B-4E14-83C4-C5EA70DFC4C0}" srcOrd="23" destOrd="0" presId="urn:microsoft.com/office/officeart/2011/layout/ConvergingText"/>
    <dgm:cxn modelId="{B3D65AF1-94B9-49A6-BD0A-EC063FA0B795}" type="presParOf" srcId="{4076CAC8-F78E-49FD-B343-5F5E181E9369}" destId="{8CEE0360-2CB5-4DA1-8963-C679B6C1D41D}" srcOrd="24" destOrd="0" presId="urn:microsoft.com/office/officeart/2011/layout/ConvergingText"/>
    <dgm:cxn modelId="{E19A75F2-71C4-4BBD-849C-B8F225008A54}" type="presParOf" srcId="{4076CAC8-F78E-49FD-B343-5F5E181E9369}" destId="{56521DDD-1756-467E-9157-8E5053FC859E}" srcOrd="25" destOrd="0" presId="urn:microsoft.com/office/officeart/2011/layout/ConvergingText"/>
    <dgm:cxn modelId="{47255277-3977-4270-A419-93FD38A50EF6}" type="presParOf" srcId="{4076CAC8-F78E-49FD-B343-5F5E181E9369}" destId="{0339052C-7893-4291-8535-7A3BFF8C77B2}" srcOrd="26" destOrd="0" presId="urn:microsoft.com/office/officeart/2011/layout/ConvergingText"/>
    <dgm:cxn modelId="{23E7F046-0CA4-4B75-9CA3-EB3C9C9D1B3F}" type="presParOf" srcId="{4076CAC8-F78E-49FD-B343-5F5E181E9369}" destId="{9A8CA97A-714C-4EEF-8A7A-A7118914CEE4}" srcOrd="27" destOrd="0" presId="urn:microsoft.com/office/officeart/2011/layout/ConvergingText"/>
    <dgm:cxn modelId="{58F0BC5C-25CE-41AA-B642-FC378FE50D48}" type="presParOf" srcId="{4076CAC8-F78E-49FD-B343-5F5E181E9369}" destId="{3B07CC83-B794-4CA1-ADF6-3C4B9A14CE03}" srcOrd="28" destOrd="0" presId="urn:microsoft.com/office/officeart/2011/layout/ConvergingText"/>
    <dgm:cxn modelId="{7E6FAAAC-B20C-4AAC-9961-6944C590A25B}" type="presParOf" srcId="{4076CAC8-F78E-49FD-B343-5F5E181E9369}" destId="{C81F9E00-DEA2-4684-83DD-2EC60208A5B7}" srcOrd="29" destOrd="0" presId="urn:microsoft.com/office/officeart/2011/layout/ConvergingText"/>
    <dgm:cxn modelId="{8EC5CCDB-6138-4C7B-87AA-A71B1F630789}" type="presParOf" srcId="{4076CAC8-F78E-49FD-B343-5F5E181E9369}" destId="{89985229-C322-4FDE-817C-E02D68DE6F63}" srcOrd="30" destOrd="0" presId="urn:microsoft.com/office/officeart/2011/layout/ConvergingText"/>
    <dgm:cxn modelId="{93773F22-E384-4889-9110-D950A836031F}" type="presParOf" srcId="{4076CAC8-F78E-49FD-B343-5F5E181E9369}" destId="{329BAEC5-2435-4D72-9A8C-7726977B85FE}" srcOrd="31" destOrd="0" presId="urn:microsoft.com/office/officeart/2011/layout/ConvergingText"/>
    <dgm:cxn modelId="{8343C985-A9C8-4CF6-ABF2-A2732DBBBC71}" type="presParOf" srcId="{4076CAC8-F78E-49FD-B343-5F5E181E9369}" destId="{C8ADEC4A-EC11-489F-A8D8-DF7A5C5DE7F2}" srcOrd="32" destOrd="0" presId="urn:microsoft.com/office/officeart/2011/layout/ConvergingText"/>
    <dgm:cxn modelId="{5DE5A51F-A896-4E92-A613-B2F9C24ED227}" type="presParOf" srcId="{4076CAC8-F78E-49FD-B343-5F5E181E9369}" destId="{1170EB5F-A6FD-4746-8415-A538ECAD6F37}" srcOrd="33" destOrd="0" presId="urn:microsoft.com/office/officeart/2011/layout/ConvergingText"/>
    <dgm:cxn modelId="{679745B3-72B1-453D-94FE-4D947A794301}" type="presParOf" srcId="{4076CAC8-F78E-49FD-B343-5F5E181E9369}" destId="{BE9D25F5-CCF7-424A-827E-BD2A6A82E434}" srcOrd="34" destOrd="0" presId="urn:microsoft.com/office/officeart/2011/layout/ConvergingText"/>
    <dgm:cxn modelId="{48C890B3-A040-4EB0-A0A7-46DD87F3079E}" type="presParOf" srcId="{4076CAC8-F78E-49FD-B343-5F5E181E9369}" destId="{B93FBDBA-52E5-4B5A-ACA1-EBB4E77C8C3F}" srcOrd="35" destOrd="0" presId="urn:microsoft.com/office/officeart/2011/layout/ConvergingText"/>
    <dgm:cxn modelId="{4D0417AF-8EAE-4866-8D31-461726A2BB05}" type="presParOf" srcId="{4076CAC8-F78E-49FD-B343-5F5E181E9369}" destId="{4E2E3A41-847F-4273-81B4-300FB413DC7D}"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1FC86-1A38-487F-8393-A855B178756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CO"/>
        </a:p>
      </dgm:t>
    </dgm:pt>
    <dgm:pt modelId="{4A6C3632-35AE-45FC-9797-49B533A4437B}">
      <dgm:prSet phldrT="[Texto]" phldr="1"/>
      <dgm:spPr/>
      <dgm:t>
        <a:bodyPr/>
        <a:lstStyle/>
        <a:p>
          <a:endParaRPr lang="es-CO"/>
        </a:p>
      </dgm:t>
    </dgm:pt>
    <dgm:pt modelId="{5B412F25-213D-4E45-BE6E-D3C57F6C1A3F}" type="parTrans" cxnId="{BFF51038-A7B9-423D-BC56-D3D2212E4ADA}">
      <dgm:prSet/>
      <dgm:spPr/>
      <dgm:t>
        <a:bodyPr/>
        <a:lstStyle/>
        <a:p>
          <a:endParaRPr lang="es-CO"/>
        </a:p>
      </dgm:t>
    </dgm:pt>
    <dgm:pt modelId="{3A3A87D7-0B75-4086-954B-5EB632EDDA9B}" type="sibTrans" cxnId="{BFF51038-A7B9-423D-BC56-D3D2212E4ADA}">
      <dgm:prSet/>
      <dgm:spPr/>
      <dgm:t>
        <a:bodyPr/>
        <a:lstStyle/>
        <a:p>
          <a:endParaRPr lang="es-CO"/>
        </a:p>
      </dgm:t>
    </dgm:pt>
    <dgm:pt modelId="{0182D4EC-D6D3-453F-9EAA-071EEBB5CC23}">
      <dgm:prSet phldrT="[Texto]"/>
      <dgm:spPr/>
      <dgm:t>
        <a:bodyPr/>
        <a:lstStyle/>
        <a:p>
          <a:r>
            <a:rPr lang="es-CO" dirty="0" smtClean="0"/>
            <a:t>TODO CENTRADO EN PRESUPUESTO Y MANEJADO POR PRESUPUESTO</a:t>
          </a:r>
          <a:endParaRPr lang="es-CO" dirty="0"/>
        </a:p>
      </dgm:t>
    </dgm:pt>
    <dgm:pt modelId="{005507E8-5879-4636-BA72-DD27231E8345}" type="parTrans" cxnId="{0A9D9CFB-F595-42BC-9DBC-63FB77DC6A4B}">
      <dgm:prSet/>
      <dgm:spPr/>
      <dgm:t>
        <a:bodyPr/>
        <a:lstStyle/>
        <a:p>
          <a:endParaRPr lang="es-CO"/>
        </a:p>
      </dgm:t>
    </dgm:pt>
    <dgm:pt modelId="{2DF787E0-A4CD-4BEA-8556-D1F40F079761}" type="sibTrans" cxnId="{0A9D9CFB-F595-42BC-9DBC-63FB77DC6A4B}">
      <dgm:prSet/>
      <dgm:spPr/>
      <dgm:t>
        <a:bodyPr/>
        <a:lstStyle/>
        <a:p>
          <a:endParaRPr lang="es-CO"/>
        </a:p>
      </dgm:t>
    </dgm:pt>
    <dgm:pt modelId="{BD54E1E2-8CEE-4862-9B98-D82C8853F9E5}">
      <dgm:prSet phldrT="[Texto]" phldr="1"/>
      <dgm:spPr/>
      <dgm:t>
        <a:bodyPr/>
        <a:lstStyle/>
        <a:p>
          <a:endParaRPr lang="es-CO"/>
        </a:p>
      </dgm:t>
    </dgm:pt>
    <dgm:pt modelId="{C0D691C6-B039-4DEE-A365-07F7D3DB23A7}" type="parTrans" cxnId="{13F1B92D-8340-4FF1-B522-C64C90F12E9A}">
      <dgm:prSet/>
      <dgm:spPr/>
      <dgm:t>
        <a:bodyPr/>
        <a:lstStyle/>
        <a:p>
          <a:endParaRPr lang="es-CO"/>
        </a:p>
      </dgm:t>
    </dgm:pt>
    <dgm:pt modelId="{B6FD7628-6FD0-49F5-9680-B46672C05C33}" type="sibTrans" cxnId="{13F1B92D-8340-4FF1-B522-C64C90F12E9A}">
      <dgm:prSet/>
      <dgm:spPr/>
      <dgm:t>
        <a:bodyPr/>
        <a:lstStyle/>
        <a:p>
          <a:endParaRPr lang="es-CO"/>
        </a:p>
      </dgm:t>
    </dgm:pt>
    <dgm:pt modelId="{7FF77DD2-C201-437A-8950-6970F564B949}">
      <dgm:prSet phldrT="[Texto]"/>
      <dgm:spPr/>
      <dgm:t>
        <a:bodyPr/>
        <a:lstStyle/>
        <a:p>
          <a:r>
            <a:rPr lang="es-CO" dirty="0" smtClean="0"/>
            <a:t>FORTALECER APROPIACIÓN Y GARANTÍA DE LOGRO DE METAS PRESIDENCIALES</a:t>
          </a:r>
          <a:endParaRPr lang="es-CO" dirty="0"/>
        </a:p>
      </dgm:t>
    </dgm:pt>
    <dgm:pt modelId="{9BE5A686-C6E4-4962-846E-1EB2E1DE5739}" type="parTrans" cxnId="{14F817BB-BF1E-4370-AA5F-C649357B5152}">
      <dgm:prSet/>
      <dgm:spPr/>
      <dgm:t>
        <a:bodyPr/>
        <a:lstStyle/>
        <a:p>
          <a:endParaRPr lang="es-CO"/>
        </a:p>
      </dgm:t>
    </dgm:pt>
    <dgm:pt modelId="{600B4B0C-F0A5-4791-BC73-9FD7A438A186}" type="sibTrans" cxnId="{14F817BB-BF1E-4370-AA5F-C649357B5152}">
      <dgm:prSet/>
      <dgm:spPr/>
      <dgm:t>
        <a:bodyPr/>
        <a:lstStyle/>
        <a:p>
          <a:endParaRPr lang="es-CO"/>
        </a:p>
      </dgm:t>
    </dgm:pt>
    <dgm:pt modelId="{632468E6-E5F5-47B7-9DB9-75295A27BE1F}">
      <dgm:prSet phldrT="[Texto]" phldr="1"/>
      <dgm:spPr/>
      <dgm:t>
        <a:bodyPr/>
        <a:lstStyle/>
        <a:p>
          <a:endParaRPr lang="es-CO"/>
        </a:p>
      </dgm:t>
    </dgm:pt>
    <dgm:pt modelId="{2678EB68-F262-4D4A-BA22-5DA54697B38B}" type="parTrans" cxnId="{E97C683B-17F3-4C4F-8367-4C8C459818C6}">
      <dgm:prSet/>
      <dgm:spPr/>
      <dgm:t>
        <a:bodyPr/>
        <a:lstStyle/>
        <a:p>
          <a:endParaRPr lang="es-CO"/>
        </a:p>
      </dgm:t>
    </dgm:pt>
    <dgm:pt modelId="{4C3E0A37-42C9-4C85-AD7B-93400AE60CA9}" type="sibTrans" cxnId="{E97C683B-17F3-4C4F-8367-4C8C459818C6}">
      <dgm:prSet/>
      <dgm:spPr/>
      <dgm:t>
        <a:bodyPr/>
        <a:lstStyle/>
        <a:p>
          <a:endParaRPr lang="es-CO"/>
        </a:p>
      </dgm:t>
    </dgm:pt>
    <dgm:pt modelId="{E3D03901-822D-48A0-A8B9-E6AD0EF70EBE}">
      <dgm:prSet phldrT="[Texto]"/>
      <dgm:spPr/>
      <dgm:t>
        <a:bodyPr/>
        <a:lstStyle/>
        <a:p>
          <a:r>
            <a:rPr lang="es-CO" dirty="0" smtClean="0"/>
            <a:t>MONITOREO – EJEMPLO: METAS DE REFORMA TRIBUTARIA</a:t>
          </a:r>
          <a:endParaRPr lang="es-CO" dirty="0"/>
        </a:p>
      </dgm:t>
    </dgm:pt>
    <dgm:pt modelId="{B55FC56F-F420-4C98-B8D7-5CDE71E580F1}" type="parTrans" cxnId="{ED99FC2E-E27E-4D88-B66C-4ECBE30C5BF7}">
      <dgm:prSet/>
      <dgm:spPr/>
      <dgm:t>
        <a:bodyPr/>
        <a:lstStyle/>
        <a:p>
          <a:endParaRPr lang="es-CO"/>
        </a:p>
      </dgm:t>
    </dgm:pt>
    <dgm:pt modelId="{A0EA4494-335E-4E62-B74E-F7BF4A9CB754}" type="sibTrans" cxnId="{ED99FC2E-E27E-4D88-B66C-4ECBE30C5BF7}">
      <dgm:prSet/>
      <dgm:spPr/>
      <dgm:t>
        <a:bodyPr/>
        <a:lstStyle/>
        <a:p>
          <a:endParaRPr lang="es-CO"/>
        </a:p>
      </dgm:t>
    </dgm:pt>
    <dgm:pt modelId="{F82CA664-572A-4934-84CE-D7874ADB60FB}" type="pres">
      <dgm:prSet presAssocID="{A6D1FC86-1A38-487F-8393-A855B178756E}" presName="Name0" presStyleCnt="0">
        <dgm:presLayoutVars>
          <dgm:chMax val="5"/>
          <dgm:chPref val="5"/>
          <dgm:dir/>
          <dgm:animLvl val="lvl"/>
        </dgm:presLayoutVars>
      </dgm:prSet>
      <dgm:spPr/>
    </dgm:pt>
    <dgm:pt modelId="{7E424E2B-08A7-4A3B-906C-70C83CBB4E26}" type="pres">
      <dgm:prSet presAssocID="{4A6C3632-35AE-45FC-9797-49B533A4437B}" presName="parentText1" presStyleLbl="node1" presStyleIdx="0" presStyleCnt="3">
        <dgm:presLayoutVars>
          <dgm:chMax/>
          <dgm:chPref val="3"/>
          <dgm:bulletEnabled val="1"/>
        </dgm:presLayoutVars>
      </dgm:prSet>
      <dgm:spPr/>
    </dgm:pt>
    <dgm:pt modelId="{587C1D5C-F204-4BD4-932C-AE313F58D8A3}" type="pres">
      <dgm:prSet presAssocID="{4A6C3632-35AE-45FC-9797-49B533A4437B}" presName="childText1" presStyleLbl="solidAlignAcc1" presStyleIdx="0" presStyleCnt="3">
        <dgm:presLayoutVars>
          <dgm:chMax val="0"/>
          <dgm:chPref val="0"/>
          <dgm:bulletEnabled val="1"/>
        </dgm:presLayoutVars>
      </dgm:prSet>
      <dgm:spPr/>
      <dgm:t>
        <a:bodyPr/>
        <a:lstStyle/>
        <a:p>
          <a:endParaRPr lang="es-CO"/>
        </a:p>
      </dgm:t>
    </dgm:pt>
    <dgm:pt modelId="{387BEA98-9086-4D7B-9084-C7865174D7FF}" type="pres">
      <dgm:prSet presAssocID="{BD54E1E2-8CEE-4862-9B98-D82C8853F9E5}" presName="parentText2" presStyleLbl="node1" presStyleIdx="1" presStyleCnt="3">
        <dgm:presLayoutVars>
          <dgm:chMax/>
          <dgm:chPref val="3"/>
          <dgm:bulletEnabled val="1"/>
        </dgm:presLayoutVars>
      </dgm:prSet>
      <dgm:spPr/>
    </dgm:pt>
    <dgm:pt modelId="{23F2AA93-3E75-4C5B-BFD6-3029BBB57E93}" type="pres">
      <dgm:prSet presAssocID="{BD54E1E2-8CEE-4862-9B98-D82C8853F9E5}" presName="childText2" presStyleLbl="solidAlignAcc1" presStyleIdx="1" presStyleCnt="3">
        <dgm:presLayoutVars>
          <dgm:chMax val="0"/>
          <dgm:chPref val="0"/>
          <dgm:bulletEnabled val="1"/>
        </dgm:presLayoutVars>
      </dgm:prSet>
      <dgm:spPr/>
      <dgm:t>
        <a:bodyPr/>
        <a:lstStyle/>
        <a:p>
          <a:endParaRPr lang="es-CO"/>
        </a:p>
      </dgm:t>
    </dgm:pt>
    <dgm:pt modelId="{E1627093-0F16-416D-833E-BC17C8BC582C}" type="pres">
      <dgm:prSet presAssocID="{632468E6-E5F5-47B7-9DB9-75295A27BE1F}" presName="parentText3" presStyleLbl="node1" presStyleIdx="2" presStyleCnt="3">
        <dgm:presLayoutVars>
          <dgm:chMax/>
          <dgm:chPref val="3"/>
          <dgm:bulletEnabled val="1"/>
        </dgm:presLayoutVars>
      </dgm:prSet>
      <dgm:spPr/>
    </dgm:pt>
    <dgm:pt modelId="{532F8FB7-F4AB-4669-8AF0-7FAEA19D16AC}" type="pres">
      <dgm:prSet presAssocID="{632468E6-E5F5-47B7-9DB9-75295A27BE1F}" presName="childText3" presStyleLbl="solidAlignAcc1" presStyleIdx="2" presStyleCnt="3">
        <dgm:presLayoutVars>
          <dgm:chMax val="0"/>
          <dgm:chPref val="0"/>
          <dgm:bulletEnabled val="1"/>
        </dgm:presLayoutVars>
      </dgm:prSet>
      <dgm:spPr/>
      <dgm:t>
        <a:bodyPr/>
        <a:lstStyle/>
        <a:p>
          <a:endParaRPr lang="es-CO"/>
        </a:p>
      </dgm:t>
    </dgm:pt>
  </dgm:ptLst>
  <dgm:cxnLst>
    <dgm:cxn modelId="{A069756E-95E0-44C6-962A-8696E35DA945}" type="presOf" srcId="{632468E6-E5F5-47B7-9DB9-75295A27BE1F}" destId="{E1627093-0F16-416D-833E-BC17C8BC582C}" srcOrd="0" destOrd="0" presId="urn:microsoft.com/office/officeart/2009/3/layout/IncreasingArrowsProcess"/>
    <dgm:cxn modelId="{CDB03718-6924-42AB-83C0-8717C29A6DDA}" type="presOf" srcId="{0182D4EC-D6D3-453F-9EAA-071EEBB5CC23}" destId="{587C1D5C-F204-4BD4-932C-AE313F58D8A3}" srcOrd="0" destOrd="0" presId="urn:microsoft.com/office/officeart/2009/3/layout/IncreasingArrowsProcess"/>
    <dgm:cxn modelId="{5DC571C0-6534-473D-99DD-11A695C131CA}" type="presOf" srcId="{E3D03901-822D-48A0-A8B9-E6AD0EF70EBE}" destId="{532F8FB7-F4AB-4669-8AF0-7FAEA19D16AC}" srcOrd="0" destOrd="0" presId="urn:microsoft.com/office/officeart/2009/3/layout/IncreasingArrowsProcess"/>
    <dgm:cxn modelId="{0200FC3A-CEBE-4D9B-ACFB-E4DE000C9024}" type="presOf" srcId="{A6D1FC86-1A38-487F-8393-A855B178756E}" destId="{F82CA664-572A-4934-84CE-D7874ADB60FB}" srcOrd="0" destOrd="0" presId="urn:microsoft.com/office/officeart/2009/3/layout/IncreasingArrowsProcess"/>
    <dgm:cxn modelId="{0A9D9CFB-F595-42BC-9DBC-63FB77DC6A4B}" srcId="{4A6C3632-35AE-45FC-9797-49B533A4437B}" destId="{0182D4EC-D6D3-453F-9EAA-071EEBB5CC23}" srcOrd="0" destOrd="0" parTransId="{005507E8-5879-4636-BA72-DD27231E8345}" sibTransId="{2DF787E0-A4CD-4BEA-8556-D1F40F079761}"/>
    <dgm:cxn modelId="{13F1B92D-8340-4FF1-B522-C64C90F12E9A}" srcId="{A6D1FC86-1A38-487F-8393-A855B178756E}" destId="{BD54E1E2-8CEE-4862-9B98-D82C8853F9E5}" srcOrd="1" destOrd="0" parTransId="{C0D691C6-B039-4DEE-A365-07F7D3DB23A7}" sibTransId="{B6FD7628-6FD0-49F5-9680-B46672C05C33}"/>
    <dgm:cxn modelId="{3F1F8411-B106-4136-BB93-663D4476637B}" type="presOf" srcId="{7FF77DD2-C201-437A-8950-6970F564B949}" destId="{23F2AA93-3E75-4C5B-BFD6-3029BBB57E93}" srcOrd="0" destOrd="0" presId="urn:microsoft.com/office/officeart/2009/3/layout/IncreasingArrowsProcess"/>
    <dgm:cxn modelId="{ED99FC2E-E27E-4D88-B66C-4ECBE30C5BF7}" srcId="{632468E6-E5F5-47B7-9DB9-75295A27BE1F}" destId="{E3D03901-822D-48A0-A8B9-E6AD0EF70EBE}" srcOrd="0" destOrd="0" parTransId="{B55FC56F-F420-4C98-B8D7-5CDE71E580F1}" sibTransId="{A0EA4494-335E-4E62-B74E-F7BF4A9CB754}"/>
    <dgm:cxn modelId="{86FA0C4F-3629-4651-8CB9-A5B8FE4189A0}" type="presOf" srcId="{BD54E1E2-8CEE-4862-9B98-D82C8853F9E5}" destId="{387BEA98-9086-4D7B-9084-C7865174D7FF}" srcOrd="0" destOrd="0" presId="urn:microsoft.com/office/officeart/2009/3/layout/IncreasingArrowsProcess"/>
    <dgm:cxn modelId="{14F817BB-BF1E-4370-AA5F-C649357B5152}" srcId="{BD54E1E2-8CEE-4862-9B98-D82C8853F9E5}" destId="{7FF77DD2-C201-437A-8950-6970F564B949}" srcOrd="0" destOrd="0" parTransId="{9BE5A686-C6E4-4962-846E-1EB2E1DE5739}" sibTransId="{600B4B0C-F0A5-4791-BC73-9FD7A438A186}"/>
    <dgm:cxn modelId="{E97C683B-17F3-4C4F-8367-4C8C459818C6}" srcId="{A6D1FC86-1A38-487F-8393-A855B178756E}" destId="{632468E6-E5F5-47B7-9DB9-75295A27BE1F}" srcOrd="2" destOrd="0" parTransId="{2678EB68-F262-4D4A-BA22-5DA54697B38B}" sibTransId="{4C3E0A37-42C9-4C85-AD7B-93400AE60CA9}"/>
    <dgm:cxn modelId="{91EA33E5-8F4E-4AFD-8DC6-B15E65013A25}" type="presOf" srcId="{4A6C3632-35AE-45FC-9797-49B533A4437B}" destId="{7E424E2B-08A7-4A3B-906C-70C83CBB4E26}" srcOrd="0" destOrd="0" presId="urn:microsoft.com/office/officeart/2009/3/layout/IncreasingArrowsProcess"/>
    <dgm:cxn modelId="{BFF51038-A7B9-423D-BC56-D3D2212E4ADA}" srcId="{A6D1FC86-1A38-487F-8393-A855B178756E}" destId="{4A6C3632-35AE-45FC-9797-49B533A4437B}" srcOrd="0" destOrd="0" parTransId="{5B412F25-213D-4E45-BE6E-D3C57F6C1A3F}" sibTransId="{3A3A87D7-0B75-4086-954B-5EB632EDDA9B}"/>
    <dgm:cxn modelId="{84CED2D5-5DA3-4818-9345-D6AFBA1817E8}" type="presParOf" srcId="{F82CA664-572A-4934-84CE-D7874ADB60FB}" destId="{7E424E2B-08A7-4A3B-906C-70C83CBB4E26}" srcOrd="0" destOrd="0" presId="urn:microsoft.com/office/officeart/2009/3/layout/IncreasingArrowsProcess"/>
    <dgm:cxn modelId="{1250A2DB-4045-4CBE-AEBC-2627AF8599E5}" type="presParOf" srcId="{F82CA664-572A-4934-84CE-D7874ADB60FB}" destId="{587C1D5C-F204-4BD4-932C-AE313F58D8A3}" srcOrd="1" destOrd="0" presId="urn:microsoft.com/office/officeart/2009/3/layout/IncreasingArrowsProcess"/>
    <dgm:cxn modelId="{06828EE7-687A-4982-9686-1B546EAB9CAF}" type="presParOf" srcId="{F82CA664-572A-4934-84CE-D7874ADB60FB}" destId="{387BEA98-9086-4D7B-9084-C7865174D7FF}" srcOrd="2" destOrd="0" presId="urn:microsoft.com/office/officeart/2009/3/layout/IncreasingArrowsProcess"/>
    <dgm:cxn modelId="{45106A44-C35D-40B9-A3DA-29F09158D7E4}" type="presParOf" srcId="{F82CA664-572A-4934-84CE-D7874ADB60FB}" destId="{23F2AA93-3E75-4C5B-BFD6-3029BBB57E93}" srcOrd="3" destOrd="0" presId="urn:microsoft.com/office/officeart/2009/3/layout/IncreasingArrowsProcess"/>
    <dgm:cxn modelId="{61A2C368-029F-4138-BEFE-DA8B9E84B17E}" type="presParOf" srcId="{F82CA664-572A-4934-84CE-D7874ADB60FB}" destId="{E1627093-0F16-416D-833E-BC17C8BC582C}" srcOrd="4" destOrd="0" presId="urn:microsoft.com/office/officeart/2009/3/layout/IncreasingArrowsProcess"/>
    <dgm:cxn modelId="{2D0A414B-714F-4AEC-A14F-DCB0E6EF1271}" type="presParOf" srcId="{F82CA664-572A-4934-84CE-D7874ADB60FB}" destId="{532F8FB7-F4AB-4669-8AF0-7FAEA19D16A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84AC7-35E2-4962-A498-9D72AB4933FF}" type="doc">
      <dgm:prSet loTypeId="urn:microsoft.com/office/officeart/2005/8/layout/pyramid3" loCatId="pyramid" qsTypeId="urn:microsoft.com/office/officeart/2005/8/quickstyle/simple1" qsCatId="simple" csTypeId="urn:microsoft.com/office/officeart/2005/8/colors/colorful4" csCatId="colorful" phldr="1"/>
      <dgm:spPr/>
    </dgm:pt>
    <dgm:pt modelId="{C7359896-82E9-4610-A21C-FBE775EB5D32}">
      <dgm:prSet phldrT="[Texto]"/>
      <dgm:spPr/>
      <dgm:t>
        <a:bodyPr/>
        <a:lstStyle/>
        <a:p>
          <a:r>
            <a:rPr lang="es-CO" dirty="0" smtClean="0"/>
            <a:t>MIR, MML y su seguimiento = valor marginal decreciente (y hasta estorbo) – NO cambia si se cubren más MIR o se intensifica el control</a:t>
          </a:r>
          <a:endParaRPr lang="es-CO" dirty="0"/>
        </a:p>
      </dgm:t>
    </dgm:pt>
    <dgm:pt modelId="{FDCE61D1-CD12-4E8B-84F6-B95AC48F17B9}" type="parTrans" cxnId="{A44DF64B-2785-4399-B55F-14699096F8E9}">
      <dgm:prSet/>
      <dgm:spPr/>
      <dgm:t>
        <a:bodyPr/>
        <a:lstStyle/>
        <a:p>
          <a:endParaRPr lang="es-CO"/>
        </a:p>
      </dgm:t>
    </dgm:pt>
    <dgm:pt modelId="{6390F3BA-ED27-4E7B-8A7B-F1EDEC072279}" type="sibTrans" cxnId="{A44DF64B-2785-4399-B55F-14699096F8E9}">
      <dgm:prSet/>
      <dgm:spPr/>
      <dgm:t>
        <a:bodyPr/>
        <a:lstStyle/>
        <a:p>
          <a:endParaRPr lang="es-CO"/>
        </a:p>
      </dgm:t>
    </dgm:pt>
    <dgm:pt modelId="{7BEFBC3C-44AF-4B62-988F-FC608BF0771B}">
      <dgm:prSet phldrT="[Texto]"/>
      <dgm:spPr/>
      <dgm:t>
        <a:bodyPr/>
        <a:lstStyle/>
        <a:p>
          <a:r>
            <a:rPr lang="es-CO" dirty="0" smtClean="0"/>
            <a:t>Hoy el desafío # 1 es la baja utilización de la IR disponible y la falta de IR susceptible de ser monitoreada en programas de gobierno y los demás intersectoriales  </a:t>
          </a:r>
          <a:endParaRPr lang="es-CO" dirty="0"/>
        </a:p>
      </dgm:t>
    </dgm:pt>
    <dgm:pt modelId="{CB9EFDFE-0DC4-441E-B171-D09E8C373505}" type="parTrans" cxnId="{2CC85A05-BE1E-489E-BA09-074716D2ADC0}">
      <dgm:prSet/>
      <dgm:spPr/>
      <dgm:t>
        <a:bodyPr/>
        <a:lstStyle/>
        <a:p>
          <a:endParaRPr lang="es-CO"/>
        </a:p>
      </dgm:t>
    </dgm:pt>
    <dgm:pt modelId="{E9C54206-690C-4B7E-A2E3-397445938288}" type="sibTrans" cxnId="{2CC85A05-BE1E-489E-BA09-074716D2ADC0}">
      <dgm:prSet/>
      <dgm:spPr/>
      <dgm:t>
        <a:bodyPr/>
        <a:lstStyle/>
        <a:p>
          <a:endParaRPr lang="es-CO"/>
        </a:p>
      </dgm:t>
    </dgm:pt>
    <dgm:pt modelId="{7CC73E2C-699D-4729-8F39-9B411DFB2AF1}">
      <dgm:prSet phldrT="[Texto]"/>
      <dgm:spPr/>
      <dgm:t>
        <a:bodyPr/>
        <a:lstStyle/>
        <a:p>
          <a:r>
            <a:rPr lang="es-CO" dirty="0" smtClean="0"/>
            <a:t>UED no le pega a desafíos primordiales actuales</a:t>
          </a:r>
          <a:endParaRPr lang="es-CO" dirty="0"/>
        </a:p>
      </dgm:t>
    </dgm:pt>
    <dgm:pt modelId="{3EA5AEC3-052A-4B46-ADB3-296F77C65ED0}" type="parTrans" cxnId="{F64C36F6-BD3E-41B7-9086-2828B717E1A1}">
      <dgm:prSet/>
      <dgm:spPr/>
      <dgm:t>
        <a:bodyPr/>
        <a:lstStyle/>
        <a:p>
          <a:endParaRPr lang="es-CO"/>
        </a:p>
      </dgm:t>
    </dgm:pt>
    <dgm:pt modelId="{45B01217-2B96-4651-8BB7-AD917A2F9663}" type="sibTrans" cxnId="{F64C36F6-BD3E-41B7-9086-2828B717E1A1}">
      <dgm:prSet/>
      <dgm:spPr/>
      <dgm:t>
        <a:bodyPr/>
        <a:lstStyle/>
        <a:p>
          <a:endParaRPr lang="es-CO"/>
        </a:p>
      </dgm:t>
    </dgm:pt>
    <dgm:pt modelId="{9276F23F-0DC8-4145-990A-B855AB6F92B3}" type="pres">
      <dgm:prSet presAssocID="{3E984AC7-35E2-4962-A498-9D72AB4933FF}" presName="Name0" presStyleCnt="0">
        <dgm:presLayoutVars>
          <dgm:dir/>
          <dgm:animLvl val="lvl"/>
          <dgm:resizeHandles val="exact"/>
        </dgm:presLayoutVars>
      </dgm:prSet>
      <dgm:spPr/>
    </dgm:pt>
    <dgm:pt modelId="{F99B5D27-D3F8-41E6-8949-4E9AC11FAB9B}" type="pres">
      <dgm:prSet presAssocID="{C7359896-82E9-4610-A21C-FBE775EB5D32}" presName="Name8" presStyleCnt="0"/>
      <dgm:spPr/>
    </dgm:pt>
    <dgm:pt modelId="{1D2E55B9-A163-4760-8003-B8EFDC90783C}" type="pres">
      <dgm:prSet presAssocID="{C7359896-82E9-4610-A21C-FBE775EB5D32}" presName="level" presStyleLbl="node1" presStyleIdx="0" presStyleCnt="3">
        <dgm:presLayoutVars>
          <dgm:chMax val="1"/>
          <dgm:bulletEnabled val="1"/>
        </dgm:presLayoutVars>
      </dgm:prSet>
      <dgm:spPr/>
      <dgm:t>
        <a:bodyPr/>
        <a:lstStyle/>
        <a:p>
          <a:endParaRPr lang="es-CO"/>
        </a:p>
      </dgm:t>
    </dgm:pt>
    <dgm:pt modelId="{188B10C0-443A-40A6-BB7B-DAE53747A0F7}" type="pres">
      <dgm:prSet presAssocID="{C7359896-82E9-4610-A21C-FBE775EB5D32}" presName="levelTx" presStyleLbl="revTx" presStyleIdx="0" presStyleCnt="0">
        <dgm:presLayoutVars>
          <dgm:chMax val="1"/>
          <dgm:bulletEnabled val="1"/>
        </dgm:presLayoutVars>
      </dgm:prSet>
      <dgm:spPr/>
      <dgm:t>
        <a:bodyPr/>
        <a:lstStyle/>
        <a:p>
          <a:endParaRPr lang="es-CO"/>
        </a:p>
      </dgm:t>
    </dgm:pt>
    <dgm:pt modelId="{D58293AC-2982-423D-A8AA-CC3EF8866D9A}" type="pres">
      <dgm:prSet presAssocID="{7BEFBC3C-44AF-4B62-988F-FC608BF0771B}" presName="Name8" presStyleCnt="0"/>
      <dgm:spPr/>
    </dgm:pt>
    <dgm:pt modelId="{029F042D-A840-4A57-A616-7862C76DD533}" type="pres">
      <dgm:prSet presAssocID="{7BEFBC3C-44AF-4B62-988F-FC608BF0771B}" presName="level" presStyleLbl="node1" presStyleIdx="1" presStyleCnt="3" custScaleY="155686">
        <dgm:presLayoutVars>
          <dgm:chMax val="1"/>
          <dgm:bulletEnabled val="1"/>
        </dgm:presLayoutVars>
      </dgm:prSet>
      <dgm:spPr/>
      <dgm:t>
        <a:bodyPr/>
        <a:lstStyle/>
        <a:p>
          <a:endParaRPr lang="es-CO"/>
        </a:p>
      </dgm:t>
    </dgm:pt>
    <dgm:pt modelId="{C18949B0-BD0B-41C2-922A-8300B7F04B54}" type="pres">
      <dgm:prSet presAssocID="{7BEFBC3C-44AF-4B62-988F-FC608BF0771B}" presName="levelTx" presStyleLbl="revTx" presStyleIdx="0" presStyleCnt="0">
        <dgm:presLayoutVars>
          <dgm:chMax val="1"/>
          <dgm:bulletEnabled val="1"/>
        </dgm:presLayoutVars>
      </dgm:prSet>
      <dgm:spPr/>
      <dgm:t>
        <a:bodyPr/>
        <a:lstStyle/>
        <a:p>
          <a:endParaRPr lang="es-CO"/>
        </a:p>
      </dgm:t>
    </dgm:pt>
    <dgm:pt modelId="{AEA67682-A363-41AD-8264-3730D5228966}" type="pres">
      <dgm:prSet presAssocID="{7CC73E2C-699D-4729-8F39-9B411DFB2AF1}" presName="Name8" presStyleCnt="0"/>
      <dgm:spPr/>
    </dgm:pt>
    <dgm:pt modelId="{BF748DC9-AC24-4B4A-9E13-3D9882311D9A}" type="pres">
      <dgm:prSet presAssocID="{7CC73E2C-699D-4729-8F39-9B411DFB2AF1}" presName="level" presStyleLbl="node1" presStyleIdx="2" presStyleCnt="3">
        <dgm:presLayoutVars>
          <dgm:chMax val="1"/>
          <dgm:bulletEnabled val="1"/>
        </dgm:presLayoutVars>
      </dgm:prSet>
      <dgm:spPr/>
      <dgm:t>
        <a:bodyPr/>
        <a:lstStyle/>
        <a:p>
          <a:endParaRPr lang="es-CO"/>
        </a:p>
      </dgm:t>
    </dgm:pt>
    <dgm:pt modelId="{5736A4E1-0DEE-4DB1-92A0-B1EDB537B646}" type="pres">
      <dgm:prSet presAssocID="{7CC73E2C-699D-4729-8F39-9B411DFB2AF1}" presName="levelTx" presStyleLbl="revTx" presStyleIdx="0" presStyleCnt="0">
        <dgm:presLayoutVars>
          <dgm:chMax val="1"/>
          <dgm:bulletEnabled val="1"/>
        </dgm:presLayoutVars>
      </dgm:prSet>
      <dgm:spPr/>
      <dgm:t>
        <a:bodyPr/>
        <a:lstStyle/>
        <a:p>
          <a:endParaRPr lang="es-CO"/>
        </a:p>
      </dgm:t>
    </dgm:pt>
  </dgm:ptLst>
  <dgm:cxnLst>
    <dgm:cxn modelId="{0DAD6D67-0EC6-4AEB-BD63-ABF4D7FCBBCB}" type="presOf" srcId="{7BEFBC3C-44AF-4B62-988F-FC608BF0771B}" destId="{029F042D-A840-4A57-A616-7862C76DD533}" srcOrd="0" destOrd="0" presId="urn:microsoft.com/office/officeart/2005/8/layout/pyramid3"/>
    <dgm:cxn modelId="{9B5A61DF-7059-4163-86A8-74DAF872F2EE}" type="presOf" srcId="{C7359896-82E9-4610-A21C-FBE775EB5D32}" destId="{1D2E55B9-A163-4760-8003-B8EFDC90783C}" srcOrd="0" destOrd="0" presId="urn:microsoft.com/office/officeart/2005/8/layout/pyramid3"/>
    <dgm:cxn modelId="{3438F98F-EAF4-4992-AD3A-A525141B5450}" type="presOf" srcId="{7CC73E2C-699D-4729-8F39-9B411DFB2AF1}" destId="{BF748DC9-AC24-4B4A-9E13-3D9882311D9A}" srcOrd="0" destOrd="0" presId="urn:microsoft.com/office/officeart/2005/8/layout/pyramid3"/>
    <dgm:cxn modelId="{403549C9-8B89-416C-827D-D4233F4EAA43}" type="presOf" srcId="{7BEFBC3C-44AF-4B62-988F-FC608BF0771B}" destId="{C18949B0-BD0B-41C2-922A-8300B7F04B54}" srcOrd="1" destOrd="0" presId="urn:microsoft.com/office/officeart/2005/8/layout/pyramid3"/>
    <dgm:cxn modelId="{2CC85A05-BE1E-489E-BA09-074716D2ADC0}" srcId="{3E984AC7-35E2-4962-A498-9D72AB4933FF}" destId="{7BEFBC3C-44AF-4B62-988F-FC608BF0771B}" srcOrd="1" destOrd="0" parTransId="{CB9EFDFE-0DC4-441E-B171-D09E8C373505}" sibTransId="{E9C54206-690C-4B7E-A2E3-397445938288}"/>
    <dgm:cxn modelId="{F64C36F6-BD3E-41B7-9086-2828B717E1A1}" srcId="{3E984AC7-35E2-4962-A498-9D72AB4933FF}" destId="{7CC73E2C-699D-4729-8F39-9B411DFB2AF1}" srcOrd="2" destOrd="0" parTransId="{3EA5AEC3-052A-4B46-ADB3-296F77C65ED0}" sibTransId="{45B01217-2B96-4651-8BB7-AD917A2F9663}"/>
    <dgm:cxn modelId="{21A41135-43D0-4AA6-8A81-53ED144BF716}" type="presOf" srcId="{7CC73E2C-699D-4729-8F39-9B411DFB2AF1}" destId="{5736A4E1-0DEE-4DB1-92A0-B1EDB537B646}" srcOrd="1" destOrd="0" presId="urn:microsoft.com/office/officeart/2005/8/layout/pyramid3"/>
    <dgm:cxn modelId="{3638D2E3-039E-468F-8B43-338ED7C85C7A}" type="presOf" srcId="{C7359896-82E9-4610-A21C-FBE775EB5D32}" destId="{188B10C0-443A-40A6-BB7B-DAE53747A0F7}" srcOrd="1" destOrd="0" presId="urn:microsoft.com/office/officeart/2005/8/layout/pyramid3"/>
    <dgm:cxn modelId="{A44DF64B-2785-4399-B55F-14699096F8E9}" srcId="{3E984AC7-35E2-4962-A498-9D72AB4933FF}" destId="{C7359896-82E9-4610-A21C-FBE775EB5D32}" srcOrd="0" destOrd="0" parTransId="{FDCE61D1-CD12-4E8B-84F6-B95AC48F17B9}" sibTransId="{6390F3BA-ED27-4E7B-8A7B-F1EDEC072279}"/>
    <dgm:cxn modelId="{57C7FFC2-22A7-45AF-8E0E-3648EB4F5572}" type="presOf" srcId="{3E984AC7-35E2-4962-A498-9D72AB4933FF}" destId="{9276F23F-0DC8-4145-990A-B855AB6F92B3}" srcOrd="0" destOrd="0" presId="urn:microsoft.com/office/officeart/2005/8/layout/pyramid3"/>
    <dgm:cxn modelId="{4D781790-D92B-4136-B67E-F5E90EAD8FAB}" type="presParOf" srcId="{9276F23F-0DC8-4145-990A-B855AB6F92B3}" destId="{F99B5D27-D3F8-41E6-8949-4E9AC11FAB9B}" srcOrd="0" destOrd="0" presId="urn:microsoft.com/office/officeart/2005/8/layout/pyramid3"/>
    <dgm:cxn modelId="{E04696B0-9FFE-41B7-92D8-49E914F93AC0}" type="presParOf" srcId="{F99B5D27-D3F8-41E6-8949-4E9AC11FAB9B}" destId="{1D2E55B9-A163-4760-8003-B8EFDC90783C}" srcOrd="0" destOrd="0" presId="urn:microsoft.com/office/officeart/2005/8/layout/pyramid3"/>
    <dgm:cxn modelId="{9B2E32E6-5464-4937-917B-D85222005BCE}" type="presParOf" srcId="{F99B5D27-D3F8-41E6-8949-4E9AC11FAB9B}" destId="{188B10C0-443A-40A6-BB7B-DAE53747A0F7}" srcOrd="1" destOrd="0" presId="urn:microsoft.com/office/officeart/2005/8/layout/pyramid3"/>
    <dgm:cxn modelId="{60ED5931-438E-4500-BA37-C614F51F7071}" type="presParOf" srcId="{9276F23F-0DC8-4145-990A-B855AB6F92B3}" destId="{D58293AC-2982-423D-A8AA-CC3EF8866D9A}" srcOrd="1" destOrd="0" presId="urn:microsoft.com/office/officeart/2005/8/layout/pyramid3"/>
    <dgm:cxn modelId="{146D56D2-B94C-4B6B-9372-49CE419DFE6A}" type="presParOf" srcId="{D58293AC-2982-423D-A8AA-CC3EF8866D9A}" destId="{029F042D-A840-4A57-A616-7862C76DD533}" srcOrd="0" destOrd="0" presId="urn:microsoft.com/office/officeart/2005/8/layout/pyramid3"/>
    <dgm:cxn modelId="{A211557B-DAD8-40C0-873F-2383556F1A16}" type="presParOf" srcId="{D58293AC-2982-423D-A8AA-CC3EF8866D9A}" destId="{C18949B0-BD0B-41C2-922A-8300B7F04B54}" srcOrd="1" destOrd="0" presId="urn:microsoft.com/office/officeart/2005/8/layout/pyramid3"/>
    <dgm:cxn modelId="{AC09BB0B-65BC-4B16-9E05-A22950CA2CE0}" type="presParOf" srcId="{9276F23F-0DC8-4145-990A-B855AB6F92B3}" destId="{AEA67682-A363-41AD-8264-3730D5228966}" srcOrd="2" destOrd="0" presId="urn:microsoft.com/office/officeart/2005/8/layout/pyramid3"/>
    <dgm:cxn modelId="{B3353CA9-6F7F-4300-BFA1-D2EDE76B3063}" type="presParOf" srcId="{AEA67682-A363-41AD-8264-3730D5228966}" destId="{BF748DC9-AC24-4B4A-9E13-3D9882311D9A}" srcOrd="0" destOrd="0" presId="urn:microsoft.com/office/officeart/2005/8/layout/pyramid3"/>
    <dgm:cxn modelId="{63C25E24-F1BA-4629-8DF6-9F637184EF1F}" type="presParOf" srcId="{AEA67682-A363-41AD-8264-3730D5228966}" destId="{5736A4E1-0DEE-4DB1-92A0-B1EDB537B64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7183B4-CEFB-4D54-8505-FDE7C86C91DC}"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7C7F71E1-463E-4864-90DA-3786E93435EB}">
      <dgm:prSet phldrT="[Texto]" custT="1"/>
      <dgm:spPr/>
      <dgm:t>
        <a:bodyPr/>
        <a:lstStyle/>
        <a:p>
          <a:r>
            <a:rPr lang="es-CO" sz="1800" u="sng" dirty="0" smtClean="0"/>
            <a:t>Internos</a:t>
          </a:r>
          <a:r>
            <a:rPr lang="es-CO" sz="1800" dirty="0" smtClean="0"/>
            <a:t>: </a:t>
          </a:r>
        </a:p>
        <a:p>
          <a:r>
            <a:rPr lang="es-CO" sz="1800" dirty="0" smtClean="0"/>
            <a:t>Dependencias aprendieron MIR y MML; quieren hacerlas más pertinentes a su mandato – enfrentan fragmentación interna</a:t>
          </a:r>
        </a:p>
        <a:p>
          <a:r>
            <a:rPr lang="es-CO" sz="1800" dirty="0" smtClean="0"/>
            <a:t>Cumplen formalmente con UED mientras negocian presupuestos según sus propias necesidades, en armonía con respaldo central</a:t>
          </a:r>
          <a:endParaRPr lang="es-CO" sz="1800" dirty="0"/>
        </a:p>
      </dgm:t>
    </dgm:pt>
    <dgm:pt modelId="{37A9F616-CDB9-4610-A3F3-04F8C34238A5}" type="parTrans" cxnId="{A5CE5DF8-9EC6-4CE2-A779-20E4E8F5FE97}">
      <dgm:prSet/>
      <dgm:spPr/>
      <dgm:t>
        <a:bodyPr/>
        <a:lstStyle/>
        <a:p>
          <a:endParaRPr lang="es-CO"/>
        </a:p>
      </dgm:t>
    </dgm:pt>
    <dgm:pt modelId="{8C5C6F03-4A76-4D7D-97C1-9A43D0D0005F}" type="sibTrans" cxnId="{A5CE5DF8-9EC6-4CE2-A779-20E4E8F5FE97}">
      <dgm:prSet/>
      <dgm:spPr/>
      <dgm:t>
        <a:bodyPr/>
        <a:lstStyle/>
        <a:p>
          <a:endParaRPr lang="es-CO"/>
        </a:p>
      </dgm:t>
    </dgm:pt>
    <dgm:pt modelId="{FF121054-C61C-4A83-9DD6-4241F26065AB}">
      <dgm:prSet phldrT="[Texto]" custT="1"/>
      <dgm:spPr/>
      <dgm:t>
        <a:bodyPr/>
        <a:lstStyle/>
        <a:p>
          <a:r>
            <a:rPr lang="es-CO" sz="2000" u="sng" dirty="0" smtClean="0">
              <a:solidFill>
                <a:schemeClr val="tx1"/>
              </a:solidFill>
            </a:rPr>
            <a:t>Externos:</a:t>
          </a:r>
        </a:p>
        <a:p>
          <a:r>
            <a:rPr lang="es-CO" sz="2000" dirty="0" smtClean="0">
              <a:solidFill>
                <a:schemeClr val="tx1"/>
              </a:solidFill>
            </a:rPr>
            <a:t>PRIORIDADES PRESIDENCIALES COMPROMETEN EXPLÍCITAMENTE RESULTADOS, LOS PROGRAMAS TRANSVERSALES O INTERSECTORIALES Y LA ESPECIFICACIÓN DE POBLACIÓN OBJETO EN TERRITORIOS ESPECÍFICOS DEMANDA </a:t>
          </a:r>
          <a:endParaRPr lang="es-CO" sz="2000" dirty="0">
            <a:solidFill>
              <a:schemeClr val="tx1"/>
            </a:solidFill>
          </a:endParaRPr>
        </a:p>
      </dgm:t>
    </dgm:pt>
    <dgm:pt modelId="{6F3EB7DE-F304-4394-9271-30A8087D2744}" type="parTrans" cxnId="{7718C440-5E34-4580-ADCD-908EB1819735}">
      <dgm:prSet/>
      <dgm:spPr/>
      <dgm:t>
        <a:bodyPr/>
        <a:lstStyle/>
        <a:p>
          <a:endParaRPr lang="es-CO"/>
        </a:p>
      </dgm:t>
    </dgm:pt>
    <dgm:pt modelId="{BC4FCB72-A553-4F6B-BA3A-D81D49B0518A}" type="sibTrans" cxnId="{7718C440-5E34-4580-ADCD-908EB1819735}">
      <dgm:prSet/>
      <dgm:spPr/>
      <dgm:t>
        <a:bodyPr/>
        <a:lstStyle/>
        <a:p>
          <a:endParaRPr lang="es-CO"/>
        </a:p>
      </dgm:t>
    </dgm:pt>
    <dgm:pt modelId="{D49383D2-5452-4367-A9FD-9920C730AC25}">
      <dgm:prSet phldrT="[Texto]"/>
      <dgm:spPr/>
      <dgm:t>
        <a:bodyPr/>
        <a:lstStyle/>
        <a:p>
          <a:r>
            <a:rPr lang="es-CO" b="1" dirty="0" smtClean="0">
              <a:solidFill>
                <a:schemeClr val="tx1"/>
              </a:solidFill>
            </a:rPr>
            <a:t>UED: MISMO MANDATO, líneas de servicios </a:t>
          </a:r>
          <a:r>
            <a:rPr lang="es-CO" b="1" u="sng" dirty="0" smtClean="0">
              <a:solidFill>
                <a:schemeClr val="tx1"/>
              </a:solidFill>
            </a:rPr>
            <a:t>actualizadas, relevantes, de impacto cotidiano visible (factor de fortalecimiento de confianza ciudadana en los compromisos de servicio del Estado) </a:t>
          </a:r>
          <a:r>
            <a:rPr lang="es-CO" b="1" dirty="0" smtClean="0">
              <a:solidFill>
                <a:schemeClr val="tx1"/>
              </a:solidFill>
            </a:rPr>
            <a:t> </a:t>
          </a:r>
          <a:endParaRPr lang="es-CO" b="1" dirty="0">
            <a:solidFill>
              <a:schemeClr val="tx1"/>
            </a:solidFill>
          </a:endParaRPr>
        </a:p>
      </dgm:t>
    </dgm:pt>
    <dgm:pt modelId="{A002A093-B883-46A5-A794-FB4E2D1519FC}" type="parTrans" cxnId="{53667765-CD6B-4965-9971-78DF64F74016}">
      <dgm:prSet/>
      <dgm:spPr/>
      <dgm:t>
        <a:bodyPr/>
        <a:lstStyle/>
        <a:p>
          <a:endParaRPr lang="es-CO"/>
        </a:p>
      </dgm:t>
    </dgm:pt>
    <dgm:pt modelId="{2737C804-65BE-47CF-B208-791A6EBF0B6B}" type="sibTrans" cxnId="{53667765-CD6B-4965-9971-78DF64F74016}">
      <dgm:prSet/>
      <dgm:spPr/>
      <dgm:t>
        <a:bodyPr/>
        <a:lstStyle/>
        <a:p>
          <a:endParaRPr lang="es-CO"/>
        </a:p>
      </dgm:t>
    </dgm:pt>
    <dgm:pt modelId="{446F8FAA-9B4E-4A46-A960-DE73D94F76E8}" type="pres">
      <dgm:prSet presAssocID="{0C7183B4-CEFB-4D54-8505-FDE7C86C91DC}" presName="Name0" presStyleCnt="0">
        <dgm:presLayoutVars>
          <dgm:dir/>
          <dgm:resizeHandles val="exact"/>
        </dgm:presLayoutVars>
      </dgm:prSet>
      <dgm:spPr/>
    </dgm:pt>
    <dgm:pt modelId="{120108B1-2817-407C-90BB-D42FE64BFA5D}" type="pres">
      <dgm:prSet presAssocID="{0C7183B4-CEFB-4D54-8505-FDE7C86C91DC}" presName="vNodes" presStyleCnt="0"/>
      <dgm:spPr/>
    </dgm:pt>
    <dgm:pt modelId="{53F92FAF-75E7-4EF4-A376-CD0BBD5DD946}" type="pres">
      <dgm:prSet presAssocID="{7C7F71E1-463E-4864-90DA-3786E93435EB}" presName="node" presStyleLbl="node1" presStyleIdx="0" presStyleCnt="3" custScaleX="506394" custScaleY="255250" custLinFactY="-4844" custLinFactNeighborX="1014" custLinFactNeighborY="-100000">
        <dgm:presLayoutVars>
          <dgm:bulletEnabled val="1"/>
        </dgm:presLayoutVars>
      </dgm:prSet>
      <dgm:spPr/>
      <dgm:t>
        <a:bodyPr/>
        <a:lstStyle/>
        <a:p>
          <a:endParaRPr lang="es-CO"/>
        </a:p>
      </dgm:t>
    </dgm:pt>
    <dgm:pt modelId="{F5F8F1ED-263C-4214-AF92-0344252BDCC8}" type="pres">
      <dgm:prSet presAssocID="{8C5C6F03-4A76-4D7D-97C1-9A43D0D0005F}" presName="spacerT" presStyleCnt="0"/>
      <dgm:spPr/>
    </dgm:pt>
    <dgm:pt modelId="{8E1FCDE5-04EE-4DCE-9EB4-FA7C9A8A121F}" type="pres">
      <dgm:prSet presAssocID="{8C5C6F03-4A76-4D7D-97C1-9A43D0D0005F}" presName="sibTrans" presStyleLbl="sibTrans2D1" presStyleIdx="0" presStyleCnt="2" custScaleX="75978" custScaleY="51000" custLinFactY="-6573" custLinFactNeighborX="7459" custLinFactNeighborY="-100000"/>
      <dgm:spPr/>
      <dgm:t>
        <a:bodyPr/>
        <a:lstStyle/>
        <a:p>
          <a:endParaRPr lang="es-CO"/>
        </a:p>
      </dgm:t>
    </dgm:pt>
    <dgm:pt modelId="{2AF47B8B-2016-4FB2-BDA5-771AF31FE7C1}" type="pres">
      <dgm:prSet presAssocID="{8C5C6F03-4A76-4D7D-97C1-9A43D0D0005F}" presName="spacerB" presStyleCnt="0"/>
      <dgm:spPr/>
    </dgm:pt>
    <dgm:pt modelId="{C87000BD-6D17-43BC-BD0D-54B12B1EC32F}" type="pres">
      <dgm:prSet presAssocID="{FF121054-C61C-4A83-9DD6-4241F26065AB}" presName="node" presStyleLbl="node1" presStyleIdx="1" presStyleCnt="3" custScaleX="592662" custScaleY="236859">
        <dgm:presLayoutVars>
          <dgm:bulletEnabled val="1"/>
        </dgm:presLayoutVars>
      </dgm:prSet>
      <dgm:spPr/>
      <dgm:t>
        <a:bodyPr/>
        <a:lstStyle/>
        <a:p>
          <a:endParaRPr lang="es-CO"/>
        </a:p>
      </dgm:t>
    </dgm:pt>
    <dgm:pt modelId="{C9C576A2-71DD-4F69-B090-24EBF88CA408}" type="pres">
      <dgm:prSet presAssocID="{0C7183B4-CEFB-4D54-8505-FDE7C86C91DC}" presName="sibTransLast" presStyleLbl="sibTrans2D1" presStyleIdx="1" presStyleCnt="2" custScaleX="229005" custLinFactX="-200000" custLinFactNeighborX="-265100" custLinFactNeighborY="98069"/>
      <dgm:spPr/>
      <dgm:t>
        <a:bodyPr/>
        <a:lstStyle/>
        <a:p>
          <a:endParaRPr lang="es-CO"/>
        </a:p>
      </dgm:t>
    </dgm:pt>
    <dgm:pt modelId="{11941388-87AC-4B92-A4A6-EA5EE4159512}" type="pres">
      <dgm:prSet presAssocID="{0C7183B4-CEFB-4D54-8505-FDE7C86C91DC}" presName="connectorText" presStyleLbl="sibTrans2D1" presStyleIdx="1" presStyleCnt="2"/>
      <dgm:spPr/>
      <dgm:t>
        <a:bodyPr/>
        <a:lstStyle/>
        <a:p>
          <a:endParaRPr lang="es-CO"/>
        </a:p>
      </dgm:t>
    </dgm:pt>
    <dgm:pt modelId="{130C9F73-16A4-42FF-9052-ED53C3748833}" type="pres">
      <dgm:prSet presAssocID="{0C7183B4-CEFB-4D54-8505-FDE7C86C91DC}" presName="lastNode" presStyleLbl="node1" presStyleIdx="2" presStyleCnt="3" custScaleX="197737" custScaleY="175848" custLinFactNeighborX="-73957" custLinFactNeighborY="10887">
        <dgm:presLayoutVars>
          <dgm:bulletEnabled val="1"/>
        </dgm:presLayoutVars>
      </dgm:prSet>
      <dgm:spPr/>
      <dgm:t>
        <a:bodyPr/>
        <a:lstStyle/>
        <a:p>
          <a:endParaRPr lang="es-CO"/>
        </a:p>
      </dgm:t>
    </dgm:pt>
  </dgm:ptLst>
  <dgm:cxnLst>
    <dgm:cxn modelId="{AA9B665F-89D4-466D-B2FE-BC52036D57C5}" type="presOf" srcId="{BC4FCB72-A553-4F6B-BA3A-D81D49B0518A}" destId="{C9C576A2-71DD-4F69-B090-24EBF88CA408}" srcOrd="0" destOrd="0" presId="urn:microsoft.com/office/officeart/2005/8/layout/equation2"/>
    <dgm:cxn modelId="{3001260C-C48E-4B7A-851C-7174751C3F89}" type="presOf" srcId="{BC4FCB72-A553-4F6B-BA3A-D81D49B0518A}" destId="{11941388-87AC-4B92-A4A6-EA5EE4159512}" srcOrd="1" destOrd="0" presId="urn:microsoft.com/office/officeart/2005/8/layout/equation2"/>
    <dgm:cxn modelId="{A5CE5DF8-9EC6-4CE2-A779-20E4E8F5FE97}" srcId="{0C7183B4-CEFB-4D54-8505-FDE7C86C91DC}" destId="{7C7F71E1-463E-4864-90DA-3786E93435EB}" srcOrd="0" destOrd="0" parTransId="{37A9F616-CDB9-4610-A3F3-04F8C34238A5}" sibTransId="{8C5C6F03-4A76-4D7D-97C1-9A43D0D0005F}"/>
    <dgm:cxn modelId="{4614D207-D0DA-4022-8C7C-C67854A025C7}" type="presOf" srcId="{7C7F71E1-463E-4864-90DA-3786E93435EB}" destId="{53F92FAF-75E7-4EF4-A376-CD0BBD5DD946}" srcOrd="0" destOrd="0" presId="urn:microsoft.com/office/officeart/2005/8/layout/equation2"/>
    <dgm:cxn modelId="{07E46AA3-1204-4010-8120-74BA7BAD1305}" type="presOf" srcId="{FF121054-C61C-4A83-9DD6-4241F26065AB}" destId="{C87000BD-6D17-43BC-BD0D-54B12B1EC32F}" srcOrd="0" destOrd="0" presId="urn:microsoft.com/office/officeart/2005/8/layout/equation2"/>
    <dgm:cxn modelId="{0C139494-61D2-4F07-94F9-7217E5FB9D4F}" type="presOf" srcId="{D49383D2-5452-4367-A9FD-9920C730AC25}" destId="{130C9F73-16A4-42FF-9052-ED53C3748833}" srcOrd="0" destOrd="0" presId="urn:microsoft.com/office/officeart/2005/8/layout/equation2"/>
    <dgm:cxn modelId="{7718C440-5E34-4580-ADCD-908EB1819735}" srcId="{0C7183B4-CEFB-4D54-8505-FDE7C86C91DC}" destId="{FF121054-C61C-4A83-9DD6-4241F26065AB}" srcOrd="1" destOrd="0" parTransId="{6F3EB7DE-F304-4394-9271-30A8087D2744}" sibTransId="{BC4FCB72-A553-4F6B-BA3A-D81D49B0518A}"/>
    <dgm:cxn modelId="{07DA94A4-E4D9-4F3A-BC0D-027E15F91420}" type="presOf" srcId="{8C5C6F03-4A76-4D7D-97C1-9A43D0D0005F}" destId="{8E1FCDE5-04EE-4DCE-9EB4-FA7C9A8A121F}" srcOrd="0" destOrd="0" presId="urn:microsoft.com/office/officeart/2005/8/layout/equation2"/>
    <dgm:cxn modelId="{8ECB331B-71C0-4228-A887-B0DD92D332A3}" type="presOf" srcId="{0C7183B4-CEFB-4D54-8505-FDE7C86C91DC}" destId="{446F8FAA-9B4E-4A46-A960-DE73D94F76E8}" srcOrd="0" destOrd="0" presId="urn:microsoft.com/office/officeart/2005/8/layout/equation2"/>
    <dgm:cxn modelId="{53667765-CD6B-4965-9971-78DF64F74016}" srcId="{0C7183B4-CEFB-4D54-8505-FDE7C86C91DC}" destId="{D49383D2-5452-4367-A9FD-9920C730AC25}" srcOrd="2" destOrd="0" parTransId="{A002A093-B883-46A5-A794-FB4E2D1519FC}" sibTransId="{2737C804-65BE-47CF-B208-791A6EBF0B6B}"/>
    <dgm:cxn modelId="{854632F3-57AB-44C3-A667-563CA7C5A4C3}" type="presParOf" srcId="{446F8FAA-9B4E-4A46-A960-DE73D94F76E8}" destId="{120108B1-2817-407C-90BB-D42FE64BFA5D}" srcOrd="0" destOrd="0" presId="urn:microsoft.com/office/officeart/2005/8/layout/equation2"/>
    <dgm:cxn modelId="{BDAB6484-96BB-4ED4-8728-4695BEC05761}" type="presParOf" srcId="{120108B1-2817-407C-90BB-D42FE64BFA5D}" destId="{53F92FAF-75E7-4EF4-A376-CD0BBD5DD946}" srcOrd="0" destOrd="0" presId="urn:microsoft.com/office/officeart/2005/8/layout/equation2"/>
    <dgm:cxn modelId="{EF04B1CF-EF25-469D-9F46-7325FEA9DC84}" type="presParOf" srcId="{120108B1-2817-407C-90BB-D42FE64BFA5D}" destId="{F5F8F1ED-263C-4214-AF92-0344252BDCC8}" srcOrd="1" destOrd="0" presId="urn:microsoft.com/office/officeart/2005/8/layout/equation2"/>
    <dgm:cxn modelId="{FE67700B-CA8A-46A4-942D-AAFF71989990}" type="presParOf" srcId="{120108B1-2817-407C-90BB-D42FE64BFA5D}" destId="{8E1FCDE5-04EE-4DCE-9EB4-FA7C9A8A121F}" srcOrd="2" destOrd="0" presId="urn:microsoft.com/office/officeart/2005/8/layout/equation2"/>
    <dgm:cxn modelId="{92EE8A6D-0ACF-4D14-B4EF-63C3782B1026}" type="presParOf" srcId="{120108B1-2817-407C-90BB-D42FE64BFA5D}" destId="{2AF47B8B-2016-4FB2-BDA5-771AF31FE7C1}" srcOrd="3" destOrd="0" presId="urn:microsoft.com/office/officeart/2005/8/layout/equation2"/>
    <dgm:cxn modelId="{9334787F-A272-40DA-9923-62BDDD48A2BD}" type="presParOf" srcId="{120108B1-2817-407C-90BB-D42FE64BFA5D}" destId="{C87000BD-6D17-43BC-BD0D-54B12B1EC32F}" srcOrd="4" destOrd="0" presId="urn:microsoft.com/office/officeart/2005/8/layout/equation2"/>
    <dgm:cxn modelId="{0D30D538-2A6C-4122-8F6F-DDF5D6B1EDEF}" type="presParOf" srcId="{446F8FAA-9B4E-4A46-A960-DE73D94F76E8}" destId="{C9C576A2-71DD-4F69-B090-24EBF88CA408}" srcOrd="1" destOrd="0" presId="urn:microsoft.com/office/officeart/2005/8/layout/equation2"/>
    <dgm:cxn modelId="{132FE58A-1F39-4D1E-8725-70BEDD99239C}" type="presParOf" srcId="{C9C576A2-71DD-4F69-B090-24EBF88CA408}" destId="{11941388-87AC-4B92-A4A6-EA5EE4159512}" srcOrd="0" destOrd="0" presId="urn:microsoft.com/office/officeart/2005/8/layout/equation2"/>
    <dgm:cxn modelId="{1A075BDF-2825-430D-9C4A-24DF349B1A9B}" type="presParOf" srcId="{446F8FAA-9B4E-4A46-A960-DE73D94F76E8}" destId="{130C9F73-16A4-42FF-9052-ED53C374883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A15DF1-0E37-4966-84A3-EFD5AD0DEBEA}" type="doc">
      <dgm:prSet loTypeId="urn:microsoft.com/office/officeart/2005/8/layout/pyramid1" loCatId="pyramid" qsTypeId="urn:microsoft.com/office/officeart/2005/8/quickstyle/simple1" qsCatId="simple" csTypeId="urn:microsoft.com/office/officeart/2005/8/colors/colorful1" csCatId="colorful" phldr="1"/>
      <dgm:spPr/>
    </dgm:pt>
    <dgm:pt modelId="{73044020-1E7D-4A43-B5FB-AD3F73225DD3}">
      <dgm:prSet phldrT="[Texto]"/>
      <dgm:spPr/>
      <dgm:t>
        <a:bodyPr/>
        <a:lstStyle/>
        <a:p>
          <a:r>
            <a:rPr lang="es-CO" dirty="0" smtClean="0"/>
            <a:t>El desafío importante del gobierno</a:t>
          </a:r>
        </a:p>
        <a:p>
          <a:r>
            <a:rPr lang="es-CO" dirty="0" smtClean="0"/>
            <a:t>(y prioridad de la UED): </a:t>
          </a:r>
        </a:p>
        <a:p>
          <a:r>
            <a:rPr lang="es-CO" dirty="0" smtClean="0"/>
            <a:t>resultados en grupos de población y territorios específicos (programas transversales, territoriales, especiales)  = mayor confianza en las instituciones</a:t>
          </a:r>
          <a:endParaRPr lang="es-CO" dirty="0"/>
        </a:p>
      </dgm:t>
    </dgm:pt>
    <dgm:pt modelId="{69799AC4-D0F2-4420-A9A6-DF2F026A65A9}" type="parTrans" cxnId="{00AD0513-A908-49EF-9B15-E3EFB7682501}">
      <dgm:prSet/>
      <dgm:spPr/>
      <dgm:t>
        <a:bodyPr/>
        <a:lstStyle/>
        <a:p>
          <a:endParaRPr lang="es-CO"/>
        </a:p>
      </dgm:t>
    </dgm:pt>
    <dgm:pt modelId="{73B85214-D7D5-49B5-989D-115DBFDDC591}" type="sibTrans" cxnId="{00AD0513-A908-49EF-9B15-E3EFB7682501}">
      <dgm:prSet/>
      <dgm:spPr/>
      <dgm:t>
        <a:bodyPr/>
        <a:lstStyle/>
        <a:p>
          <a:endParaRPr lang="es-CO"/>
        </a:p>
      </dgm:t>
    </dgm:pt>
    <dgm:pt modelId="{6BE9CF4E-1512-4428-B222-9782E011471D}">
      <dgm:prSet phldrT="[Texto]"/>
      <dgm:spPr/>
      <dgm:t>
        <a:bodyPr/>
        <a:lstStyle/>
        <a:p>
          <a:r>
            <a:rPr lang="es-CO" dirty="0" smtClean="0"/>
            <a:t>El desafío actual por dependencia: cohesión coordinación interna</a:t>
          </a:r>
          <a:endParaRPr lang="es-CO" dirty="0"/>
        </a:p>
      </dgm:t>
    </dgm:pt>
    <dgm:pt modelId="{5E364630-0255-4243-B0CD-2EF707E8857A}" type="parTrans" cxnId="{2A882CC5-AC5D-45B5-87D4-818A53E8482A}">
      <dgm:prSet/>
      <dgm:spPr/>
      <dgm:t>
        <a:bodyPr/>
        <a:lstStyle/>
        <a:p>
          <a:endParaRPr lang="es-CO"/>
        </a:p>
      </dgm:t>
    </dgm:pt>
    <dgm:pt modelId="{FBCF7130-D0D9-4B4A-8842-5F189FEDCF48}" type="sibTrans" cxnId="{2A882CC5-AC5D-45B5-87D4-818A53E8482A}">
      <dgm:prSet/>
      <dgm:spPr/>
      <dgm:t>
        <a:bodyPr/>
        <a:lstStyle/>
        <a:p>
          <a:endParaRPr lang="es-CO"/>
        </a:p>
      </dgm:t>
    </dgm:pt>
    <dgm:pt modelId="{523695D3-47E4-436C-8673-2C7EF421EB7B}">
      <dgm:prSet phldrT="[Texto]"/>
      <dgm:spPr/>
      <dgm:t>
        <a:bodyPr/>
        <a:lstStyle/>
        <a:p>
          <a:r>
            <a:rPr lang="es-CO" dirty="0" smtClean="0"/>
            <a:t>Las dependencias individuales aprendieron lo básico. Algunas no aprendieron a trabajarlo en equipo, menos aún intersectorialmente </a:t>
          </a:r>
          <a:endParaRPr lang="es-CO" dirty="0"/>
        </a:p>
      </dgm:t>
    </dgm:pt>
    <dgm:pt modelId="{7D9069A3-B49F-4B89-BEBD-1A9C5A8A19BA}" type="parTrans" cxnId="{21B1F0BF-79B6-468F-9652-4168439DF261}">
      <dgm:prSet/>
      <dgm:spPr/>
      <dgm:t>
        <a:bodyPr/>
        <a:lstStyle/>
        <a:p>
          <a:endParaRPr lang="es-CO"/>
        </a:p>
      </dgm:t>
    </dgm:pt>
    <dgm:pt modelId="{6F751177-00B8-4FD4-9D54-9DFCB9A9DDB4}" type="sibTrans" cxnId="{21B1F0BF-79B6-468F-9652-4168439DF261}">
      <dgm:prSet/>
      <dgm:spPr/>
      <dgm:t>
        <a:bodyPr/>
        <a:lstStyle/>
        <a:p>
          <a:endParaRPr lang="es-CO"/>
        </a:p>
      </dgm:t>
    </dgm:pt>
    <dgm:pt modelId="{5F72D9A3-52BA-46F0-8C80-0E2EE5421146}" type="pres">
      <dgm:prSet presAssocID="{C4A15DF1-0E37-4966-84A3-EFD5AD0DEBEA}" presName="Name0" presStyleCnt="0">
        <dgm:presLayoutVars>
          <dgm:dir/>
          <dgm:animLvl val="lvl"/>
          <dgm:resizeHandles val="exact"/>
        </dgm:presLayoutVars>
      </dgm:prSet>
      <dgm:spPr/>
    </dgm:pt>
    <dgm:pt modelId="{41A1E3B2-59A8-4E94-88D9-FAC300D49E6F}" type="pres">
      <dgm:prSet presAssocID="{73044020-1E7D-4A43-B5FB-AD3F73225DD3}" presName="Name8" presStyleCnt="0"/>
      <dgm:spPr/>
    </dgm:pt>
    <dgm:pt modelId="{D2C5C3A7-F5E5-4BCB-A582-B9FF73BB75F6}" type="pres">
      <dgm:prSet presAssocID="{73044020-1E7D-4A43-B5FB-AD3F73225DD3}" presName="level" presStyleLbl="node1" presStyleIdx="0" presStyleCnt="3" custScaleX="178082">
        <dgm:presLayoutVars>
          <dgm:chMax val="1"/>
          <dgm:bulletEnabled val="1"/>
        </dgm:presLayoutVars>
      </dgm:prSet>
      <dgm:spPr/>
      <dgm:t>
        <a:bodyPr/>
        <a:lstStyle/>
        <a:p>
          <a:endParaRPr lang="es-CO"/>
        </a:p>
      </dgm:t>
    </dgm:pt>
    <dgm:pt modelId="{0349907D-C241-4999-B455-518297C5E69D}" type="pres">
      <dgm:prSet presAssocID="{73044020-1E7D-4A43-B5FB-AD3F73225DD3}" presName="levelTx" presStyleLbl="revTx" presStyleIdx="0" presStyleCnt="0">
        <dgm:presLayoutVars>
          <dgm:chMax val="1"/>
          <dgm:bulletEnabled val="1"/>
        </dgm:presLayoutVars>
      </dgm:prSet>
      <dgm:spPr/>
      <dgm:t>
        <a:bodyPr/>
        <a:lstStyle/>
        <a:p>
          <a:endParaRPr lang="es-CO"/>
        </a:p>
      </dgm:t>
    </dgm:pt>
    <dgm:pt modelId="{EDA4F41B-5B2E-4A3F-B08B-088F1978A402}" type="pres">
      <dgm:prSet presAssocID="{6BE9CF4E-1512-4428-B222-9782E011471D}" presName="Name8" presStyleCnt="0"/>
      <dgm:spPr/>
    </dgm:pt>
    <dgm:pt modelId="{EB5F5AC8-978A-4D79-9C69-0E9F58B1BA67}" type="pres">
      <dgm:prSet presAssocID="{6BE9CF4E-1512-4428-B222-9782E011471D}" presName="level" presStyleLbl="node1" presStyleIdx="1" presStyleCnt="3" custScaleY="47424">
        <dgm:presLayoutVars>
          <dgm:chMax val="1"/>
          <dgm:bulletEnabled val="1"/>
        </dgm:presLayoutVars>
      </dgm:prSet>
      <dgm:spPr/>
      <dgm:t>
        <a:bodyPr/>
        <a:lstStyle/>
        <a:p>
          <a:endParaRPr lang="es-CO"/>
        </a:p>
      </dgm:t>
    </dgm:pt>
    <dgm:pt modelId="{B86B3A3D-7BA6-4711-A60A-A9DF5F01D82E}" type="pres">
      <dgm:prSet presAssocID="{6BE9CF4E-1512-4428-B222-9782E011471D}" presName="levelTx" presStyleLbl="revTx" presStyleIdx="0" presStyleCnt="0">
        <dgm:presLayoutVars>
          <dgm:chMax val="1"/>
          <dgm:bulletEnabled val="1"/>
        </dgm:presLayoutVars>
      </dgm:prSet>
      <dgm:spPr/>
      <dgm:t>
        <a:bodyPr/>
        <a:lstStyle/>
        <a:p>
          <a:endParaRPr lang="es-CO"/>
        </a:p>
      </dgm:t>
    </dgm:pt>
    <dgm:pt modelId="{D8997CCD-398B-4CBD-87D2-408FA16766B9}" type="pres">
      <dgm:prSet presAssocID="{523695D3-47E4-436C-8673-2C7EF421EB7B}" presName="Name8" presStyleCnt="0"/>
      <dgm:spPr/>
    </dgm:pt>
    <dgm:pt modelId="{409C5DD8-1978-4832-A9BD-268CE5EFD05E}" type="pres">
      <dgm:prSet presAssocID="{523695D3-47E4-436C-8673-2C7EF421EB7B}" presName="level" presStyleLbl="node1" presStyleIdx="2" presStyleCnt="3" custScaleY="40797">
        <dgm:presLayoutVars>
          <dgm:chMax val="1"/>
          <dgm:bulletEnabled val="1"/>
        </dgm:presLayoutVars>
      </dgm:prSet>
      <dgm:spPr/>
      <dgm:t>
        <a:bodyPr/>
        <a:lstStyle/>
        <a:p>
          <a:endParaRPr lang="es-CO"/>
        </a:p>
      </dgm:t>
    </dgm:pt>
    <dgm:pt modelId="{7525A208-D669-459C-9C38-0AB17E6C11A7}" type="pres">
      <dgm:prSet presAssocID="{523695D3-47E4-436C-8673-2C7EF421EB7B}" presName="levelTx" presStyleLbl="revTx" presStyleIdx="0" presStyleCnt="0">
        <dgm:presLayoutVars>
          <dgm:chMax val="1"/>
          <dgm:bulletEnabled val="1"/>
        </dgm:presLayoutVars>
      </dgm:prSet>
      <dgm:spPr/>
      <dgm:t>
        <a:bodyPr/>
        <a:lstStyle/>
        <a:p>
          <a:endParaRPr lang="es-CO"/>
        </a:p>
      </dgm:t>
    </dgm:pt>
  </dgm:ptLst>
  <dgm:cxnLst>
    <dgm:cxn modelId="{39C69E49-AD16-44B9-8B50-7D84F126FC0A}" type="presOf" srcId="{C4A15DF1-0E37-4966-84A3-EFD5AD0DEBEA}" destId="{5F72D9A3-52BA-46F0-8C80-0E2EE5421146}" srcOrd="0" destOrd="0" presId="urn:microsoft.com/office/officeart/2005/8/layout/pyramid1"/>
    <dgm:cxn modelId="{BAA0C6DD-5D2B-4D98-B6C5-4A47A044FAEC}" type="presOf" srcId="{73044020-1E7D-4A43-B5FB-AD3F73225DD3}" destId="{D2C5C3A7-F5E5-4BCB-A582-B9FF73BB75F6}" srcOrd="0" destOrd="0" presId="urn:microsoft.com/office/officeart/2005/8/layout/pyramid1"/>
    <dgm:cxn modelId="{847B0B7D-48D6-410C-BA6B-FC96248AC3D8}" type="presOf" srcId="{6BE9CF4E-1512-4428-B222-9782E011471D}" destId="{EB5F5AC8-978A-4D79-9C69-0E9F58B1BA67}" srcOrd="0" destOrd="0" presId="urn:microsoft.com/office/officeart/2005/8/layout/pyramid1"/>
    <dgm:cxn modelId="{00AD0513-A908-49EF-9B15-E3EFB7682501}" srcId="{C4A15DF1-0E37-4966-84A3-EFD5AD0DEBEA}" destId="{73044020-1E7D-4A43-B5FB-AD3F73225DD3}" srcOrd="0" destOrd="0" parTransId="{69799AC4-D0F2-4420-A9A6-DF2F026A65A9}" sibTransId="{73B85214-D7D5-49B5-989D-115DBFDDC591}"/>
    <dgm:cxn modelId="{8396E3E4-AE00-4749-B017-ABD3AB9CF2FF}" type="presOf" srcId="{523695D3-47E4-436C-8673-2C7EF421EB7B}" destId="{7525A208-D669-459C-9C38-0AB17E6C11A7}" srcOrd="1" destOrd="0" presId="urn:microsoft.com/office/officeart/2005/8/layout/pyramid1"/>
    <dgm:cxn modelId="{2A882CC5-AC5D-45B5-87D4-818A53E8482A}" srcId="{C4A15DF1-0E37-4966-84A3-EFD5AD0DEBEA}" destId="{6BE9CF4E-1512-4428-B222-9782E011471D}" srcOrd="1" destOrd="0" parTransId="{5E364630-0255-4243-B0CD-2EF707E8857A}" sibTransId="{FBCF7130-D0D9-4B4A-8842-5F189FEDCF48}"/>
    <dgm:cxn modelId="{6D16707A-65F3-42D9-B7BF-559F8542C887}" type="presOf" srcId="{6BE9CF4E-1512-4428-B222-9782E011471D}" destId="{B86B3A3D-7BA6-4711-A60A-A9DF5F01D82E}" srcOrd="1" destOrd="0" presId="urn:microsoft.com/office/officeart/2005/8/layout/pyramid1"/>
    <dgm:cxn modelId="{21B1F0BF-79B6-468F-9652-4168439DF261}" srcId="{C4A15DF1-0E37-4966-84A3-EFD5AD0DEBEA}" destId="{523695D3-47E4-436C-8673-2C7EF421EB7B}" srcOrd="2" destOrd="0" parTransId="{7D9069A3-B49F-4B89-BEBD-1A9C5A8A19BA}" sibTransId="{6F751177-00B8-4FD4-9D54-9DFCB9A9DDB4}"/>
    <dgm:cxn modelId="{8EBB94F2-5822-47C9-B593-263AEB762A4A}" type="presOf" srcId="{73044020-1E7D-4A43-B5FB-AD3F73225DD3}" destId="{0349907D-C241-4999-B455-518297C5E69D}" srcOrd="1" destOrd="0" presId="urn:microsoft.com/office/officeart/2005/8/layout/pyramid1"/>
    <dgm:cxn modelId="{F57ED096-1C2D-4420-92E5-6C15600E70E9}" type="presOf" srcId="{523695D3-47E4-436C-8673-2C7EF421EB7B}" destId="{409C5DD8-1978-4832-A9BD-268CE5EFD05E}" srcOrd="0" destOrd="0" presId="urn:microsoft.com/office/officeart/2005/8/layout/pyramid1"/>
    <dgm:cxn modelId="{0EE22A1B-03E1-48B0-9999-78E4D8897D1F}" type="presParOf" srcId="{5F72D9A3-52BA-46F0-8C80-0E2EE5421146}" destId="{41A1E3B2-59A8-4E94-88D9-FAC300D49E6F}" srcOrd="0" destOrd="0" presId="urn:microsoft.com/office/officeart/2005/8/layout/pyramid1"/>
    <dgm:cxn modelId="{255D1A46-F126-48F6-9E2E-76671E33E0FA}" type="presParOf" srcId="{41A1E3B2-59A8-4E94-88D9-FAC300D49E6F}" destId="{D2C5C3A7-F5E5-4BCB-A582-B9FF73BB75F6}" srcOrd="0" destOrd="0" presId="urn:microsoft.com/office/officeart/2005/8/layout/pyramid1"/>
    <dgm:cxn modelId="{C705C065-2FF4-4AE0-A541-A902FB2527AE}" type="presParOf" srcId="{41A1E3B2-59A8-4E94-88D9-FAC300D49E6F}" destId="{0349907D-C241-4999-B455-518297C5E69D}" srcOrd="1" destOrd="0" presId="urn:microsoft.com/office/officeart/2005/8/layout/pyramid1"/>
    <dgm:cxn modelId="{76753F41-9E6B-4135-89DE-4A4CF2130AF8}" type="presParOf" srcId="{5F72D9A3-52BA-46F0-8C80-0E2EE5421146}" destId="{EDA4F41B-5B2E-4A3F-B08B-088F1978A402}" srcOrd="1" destOrd="0" presId="urn:microsoft.com/office/officeart/2005/8/layout/pyramid1"/>
    <dgm:cxn modelId="{B503BC18-4593-4F07-9EA1-D1D943DA7215}" type="presParOf" srcId="{EDA4F41B-5B2E-4A3F-B08B-088F1978A402}" destId="{EB5F5AC8-978A-4D79-9C69-0E9F58B1BA67}" srcOrd="0" destOrd="0" presId="urn:microsoft.com/office/officeart/2005/8/layout/pyramid1"/>
    <dgm:cxn modelId="{E8CA67E0-46BE-4983-947E-E3FC8CF943DF}" type="presParOf" srcId="{EDA4F41B-5B2E-4A3F-B08B-088F1978A402}" destId="{B86B3A3D-7BA6-4711-A60A-A9DF5F01D82E}" srcOrd="1" destOrd="0" presId="urn:microsoft.com/office/officeart/2005/8/layout/pyramid1"/>
    <dgm:cxn modelId="{D41F1E59-0983-42E5-A63E-06281F25ADE1}" type="presParOf" srcId="{5F72D9A3-52BA-46F0-8C80-0E2EE5421146}" destId="{D8997CCD-398B-4CBD-87D2-408FA16766B9}" srcOrd="2" destOrd="0" presId="urn:microsoft.com/office/officeart/2005/8/layout/pyramid1"/>
    <dgm:cxn modelId="{ECF215FA-4C0B-4AAB-B6C2-25FE6A47574D}" type="presParOf" srcId="{D8997CCD-398B-4CBD-87D2-408FA16766B9}" destId="{409C5DD8-1978-4832-A9BD-268CE5EFD05E}" srcOrd="0" destOrd="0" presId="urn:microsoft.com/office/officeart/2005/8/layout/pyramid1"/>
    <dgm:cxn modelId="{AFEA5375-2EC9-45C0-AD74-21A01B5A9293}" type="presParOf" srcId="{D8997CCD-398B-4CBD-87D2-408FA16766B9}" destId="{7525A208-D669-459C-9C38-0AB17E6C11A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182392-0495-4FA2-B02E-F2207D9B8675}"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CO"/>
        </a:p>
      </dgm:t>
    </dgm:pt>
    <dgm:pt modelId="{63D483DA-89AC-470A-9C12-25CDCEE24208}">
      <dgm:prSet phldrT="[Texto]"/>
      <dgm:spPr/>
      <dgm:t>
        <a:bodyPr/>
        <a:lstStyle/>
        <a:p>
          <a:r>
            <a:rPr lang="es-CO" dirty="0" smtClean="0"/>
            <a:t>Elevar impacto de vigilancia y capacitación MIR y MML mediante apoyo a la cohesión interna en torno a las MIR</a:t>
          </a:r>
          <a:endParaRPr lang="es-CO" dirty="0"/>
        </a:p>
      </dgm:t>
    </dgm:pt>
    <dgm:pt modelId="{34917615-63ED-4D82-B997-1EA7772C1746}" type="parTrans" cxnId="{8043B941-995F-4408-BE33-ACC5023E8655}">
      <dgm:prSet/>
      <dgm:spPr/>
      <dgm:t>
        <a:bodyPr/>
        <a:lstStyle/>
        <a:p>
          <a:endParaRPr lang="es-CO"/>
        </a:p>
      </dgm:t>
    </dgm:pt>
    <dgm:pt modelId="{64DFA745-ACE6-485D-B0BC-15467890F0F8}" type="sibTrans" cxnId="{8043B941-995F-4408-BE33-ACC5023E8655}">
      <dgm:prSet/>
      <dgm:spPr/>
      <dgm:t>
        <a:bodyPr/>
        <a:lstStyle/>
        <a:p>
          <a:endParaRPr lang="es-CO"/>
        </a:p>
      </dgm:t>
    </dgm:pt>
    <dgm:pt modelId="{49EB5A5F-F6D0-4F34-82C2-C067B1A028F7}">
      <dgm:prSet phldrT="[Texto]"/>
      <dgm:spPr/>
      <dgm:t>
        <a:bodyPr/>
        <a:lstStyle/>
        <a:p>
          <a:r>
            <a:rPr lang="es-CO" dirty="0" smtClean="0"/>
            <a:t>Elevar eficacia de identificación y control de vínculos entre programas y metas prioritarias de Presidencia/Gobierno</a:t>
          </a:r>
          <a:endParaRPr lang="es-CO" dirty="0"/>
        </a:p>
      </dgm:t>
    </dgm:pt>
    <dgm:pt modelId="{3B57126D-2018-49EF-A254-686992329540}" type="parTrans" cxnId="{5B5B787D-2DE4-4361-87C1-3F478D711B7E}">
      <dgm:prSet/>
      <dgm:spPr/>
      <dgm:t>
        <a:bodyPr/>
        <a:lstStyle/>
        <a:p>
          <a:endParaRPr lang="es-CO"/>
        </a:p>
      </dgm:t>
    </dgm:pt>
    <dgm:pt modelId="{FCED93B1-97D7-4ACF-8F34-CA257C95FB6E}" type="sibTrans" cxnId="{5B5B787D-2DE4-4361-87C1-3F478D711B7E}">
      <dgm:prSet/>
      <dgm:spPr/>
      <dgm:t>
        <a:bodyPr/>
        <a:lstStyle/>
        <a:p>
          <a:endParaRPr lang="es-CO"/>
        </a:p>
      </dgm:t>
    </dgm:pt>
    <dgm:pt modelId="{68845379-3B9B-4D32-A2B8-D0554ABDBB6E}">
      <dgm:prSet phldrT="[Texto]"/>
      <dgm:spPr/>
      <dgm:t>
        <a:bodyPr/>
        <a:lstStyle/>
        <a:p>
          <a:endParaRPr lang="es-CO" dirty="0" smtClean="0"/>
        </a:p>
        <a:p>
          <a:r>
            <a:rPr lang="es-CO" dirty="0" smtClean="0"/>
            <a:t>Llenar el vacío de coordinación intersectorial gestión-presupuesto para otros resultados prioritarios</a:t>
          </a:r>
          <a:endParaRPr lang="es-CO" dirty="0"/>
        </a:p>
      </dgm:t>
    </dgm:pt>
    <dgm:pt modelId="{BDDCF3F1-2532-4E0B-99DF-76DD63248135}" type="parTrans" cxnId="{6E3BCEFC-CA38-46E5-987D-C1CC0DA7913E}">
      <dgm:prSet/>
      <dgm:spPr/>
      <dgm:t>
        <a:bodyPr/>
        <a:lstStyle/>
        <a:p>
          <a:endParaRPr lang="es-CO"/>
        </a:p>
      </dgm:t>
    </dgm:pt>
    <dgm:pt modelId="{DABC3E98-89EA-4454-B025-8705B1CF24F1}" type="sibTrans" cxnId="{6E3BCEFC-CA38-46E5-987D-C1CC0DA7913E}">
      <dgm:prSet/>
      <dgm:spPr/>
      <dgm:t>
        <a:bodyPr/>
        <a:lstStyle/>
        <a:p>
          <a:endParaRPr lang="es-CO"/>
        </a:p>
      </dgm:t>
    </dgm:pt>
    <dgm:pt modelId="{81F62BF7-323E-4D80-BEB1-2E9A9B2B36DA}">
      <dgm:prSet/>
      <dgm:spPr/>
      <dgm:t>
        <a:bodyPr/>
        <a:lstStyle/>
        <a:p>
          <a:r>
            <a:rPr lang="es-CO" dirty="0" smtClean="0"/>
            <a:t>Demostrar en los hechos la especialización de la UED en las trayectorias de implementación para la toma oportuna de decisiones presupuestarias. Trabajo colectivo con SFP y CONEVAL basado en especialidad demostrada en los hechos</a:t>
          </a:r>
          <a:endParaRPr lang="es-CO" dirty="0"/>
        </a:p>
      </dgm:t>
    </dgm:pt>
    <dgm:pt modelId="{CA9E0DF9-39CC-4AAF-AF0F-5789DDD7A95B}" type="parTrans" cxnId="{3D5FB8A1-8F0E-4140-8E2B-22A71F1175BF}">
      <dgm:prSet/>
      <dgm:spPr/>
      <dgm:t>
        <a:bodyPr/>
        <a:lstStyle/>
        <a:p>
          <a:endParaRPr lang="es-CO"/>
        </a:p>
      </dgm:t>
    </dgm:pt>
    <dgm:pt modelId="{804C60B8-0E94-4555-8BC0-096E9DFA914C}" type="sibTrans" cxnId="{3D5FB8A1-8F0E-4140-8E2B-22A71F1175BF}">
      <dgm:prSet/>
      <dgm:spPr/>
      <dgm:t>
        <a:bodyPr/>
        <a:lstStyle/>
        <a:p>
          <a:endParaRPr lang="es-CO"/>
        </a:p>
      </dgm:t>
    </dgm:pt>
    <dgm:pt modelId="{61292572-3B00-482A-AD38-A28CDE9CC2E2}" type="pres">
      <dgm:prSet presAssocID="{73182392-0495-4FA2-B02E-F2207D9B8675}" presName="rootnode" presStyleCnt="0">
        <dgm:presLayoutVars>
          <dgm:chMax/>
          <dgm:chPref/>
          <dgm:dir/>
          <dgm:animLvl val="lvl"/>
        </dgm:presLayoutVars>
      </dgm:prSet>
      <dgm:spPr/>
      <dgm:t>
        <a:bodyPr/>
        <a:lstStyle/>
        <a:p>
          <a:endParaRPr lang="es-CO"/>
        </a:p>
      </dgm:t>
    </dgm:pt>
    <dgm:pt modelId="{06CD9D16-4E67-4EA1-8BA2-5A4873FED867}" type="pres">
      <dgm:prSet presAssocID="{63D483DA-89AC-470A-9C12-25CDCEE24208}" presName="composite" presStyleCnt="0"/>
      <dgm:spPr/>
    </dgm:pt>
    <dgm:pt modelId="{B047A640-17A4-41FE-B2B1-BFE7EA258368}" type="pres">
      <dgm:prSet presAssocID="{63D483DA-89AC-470A-9C12-25CDCEE24208}" presName="LShape" presStyleLbl="alignNode1" presStyleIdx="0" presStyleCnt="7"/>
      <dgm:spPr/>
    </dgm:pt>
    <dgm:pt modelId="{9021E8D8-8F14-4C04-9AA3-10492B50EAFB}" type="pres">
      <dgm:prSet presAssocID="{63D483DA-89AC-470A-9C12-25CDCEE24208}" presName="ParentText" presStyleLbl="revTx" presStyleIdx="0" presStyleCnt="4">
        <dgm:presLayoutVars>
          <dgm:chMax val="0"/>
          <dgm:chPref val="0"/>
          <dgm:bulletEnabled val="1"/>
        </dgm:presLayoutVars>
      </dgm:prSet>
      <dgm:spPr/>
      <dgm:t>
        <a:bodyPr/>
        <a:lstStyle/>
        <a:p>
          <a:endParaRPr lang="es-CO"/>
        </a:p>
      </dgm:t>
    </dgm:pt>
    <dgm:pt modelId="{37B08EA0-C349-4A30-A741-C5F2457E71B4}" type="pres">
      <dgm:prSet presAssocID="{63D483DA-89AC-470A-9C12-25CDCEE24208}" presName="Triangle" presStyleLbl="alignNode1" presStyleIdx="1" presStyleCnt="7"/>
      <dgm:spPr/>
    </dgm:pt>
    <dgm:pt modelId="{91633C69-D1CA-471C-A8AC-9E9E8BF50E53}" type="pres">
      <dgm:prSet presAssocID="{64DFA745-ACE6-485D-B0BC-15467890F0F8}" presName="sibTrans" presStyleCnt="0"/>
      <dgm:spPr/>
    </dgm:pt>
    <dgm:pt modelId="{B3FF48C1-DBE8-4744-8ED7-3DD37CAFC0A1}" type="pres">
      <dgm:prSet presAssocID="{64DFA745-ACE6-485D-B0BC-15467890F0F8}" presName="space" presStyleCnt="0"/>
      <dgm:spPr/>
    </dgm:pt>
    <dgm:pt modelId="{2E5A66AD-EEC9-471C-BB24-8EEFCC313FDA}" type="pres">
      <dgm:prSet presAssocID="{49EB5A5F-F6D0-4F34-82C2-C067B1A028F7}" presName="composite" presStyleCnt="0"/>
      <dgm:spPr/>
    </dgm:pt>
    <dgm:pt modelId="{DFCF5127-6306-4F70-938C-6B2895B03207}" type="pres">
      <dgm:prSet presAssocID="{49EB5A5F-F6D0-4F34-82C2-C067B1A028F7}" presName="LShape" presStyleLbl="alignNode1" presStyleIdx="2" presStyleCnt="7" custLinFactNeighborX="-1019" custLinFactNeighborY="-5932"/>
      <dgm:spPr/>
    </dgm:pt>
    <dgm:pt modelId="{1A142A4B-1FF7-47DE-B3FC-64D70EE5F3D9}" type="pres">
      <dgm:prSet presAssocID="{49EB5A5F-F6D0-4F34-82C2-C067B1A028F7}" presName="ParentText" presStyleLbl="revTx" presStyleIdx="1" presStyleCnt="4" custScaleX="106058" custScaleY="111331">
        <dgm:presLayoutVars>
          <dgm:chMax val="0"/>
          <dgm:chPref val="0"/>
          <dgm:bulletEnabled val="1"/>
        </dgm:presLayoutVars>
      </dgm:prSet>
      <dgm:spPr/>
      <dgm:t>
        <a:bodyPr/>
        <a:lstStyle/>
        <a:p>
          <a:endParaRPr lang="es-CO"/>
        </a:p>
      </dgm:t>
    </dgm:pt>
    <dgm:pt modelId="{0D69E0F0-B5F1-4DA3-BD01-96EBD561CE31}" type="pres">
      <dgm:prSet presAssocID="{49EB5A5F-F6D0-4F34-82C2-C067B1A028F7}" presName="Triangle" presStyleLbl="alignNode1" presStyleIdx="3" presStyleCnt="7"/>
      <dgm:spPr/>
    </dgm:pt>
    <dgm:pt modelId="{38540B4E-DDC7-4132-B971-A38B4AAA978E}" type="pres">
      <dgm:prSet presAssocID="{FCED93B1-97D7-4ACF-8F34-CA257C95FB6E}" presName="sibTrans" presStyleCnt="0"/>
      <dgm:spPr/>
    </dgm:pt>
    <dgm:pt modelId="{374777DE-144C-492E-9297-B762BB3EBB7C}" type="pres">
      <dgm:prSet presAssocID="{FCED93B1-97D7-4ACF-8F34-CA257C95FB6E}" presName="space" presStyleCnt="0"/>
      <dgm:spPr/>
    </dgm:pt>
    <dgm:pt modelId="{3565D93F-97B2-412B-9479-B9E4079B7D4F}" type="pres">
      <dgm:prSet presAssocID="{68845379-3B9B-4D32-A2B8-D0554ABDBB6E}" presName="composite" presStyleCnt="0"/>
      <dgm:spPr/>
    </dgm:pt>
    <dgm:pt modelId="{0D1051E2-A898-4F8B-B055-64F3DB8A0D97}" type="pres">
      <dgm:prSet presAssocID="{68845379-3B9B-4D32-A2B8-D0554ABDBB6E}" presName="LShape" presStyleLbl="alignNode1" presStyleIdx="4" presStyleCnt="7"/>
      <dgm:spPr/>
    </dgm:pt>
    <dgm:pt modelId="{F2CD5395-ABBB-42C6-8376-905408D3CDE9}" type="pres">
      <dgm:prSet presAssocID="{68845379-3B9B-4D32-A2B8-D0554ABDBB6E}" presName="ParentText" presStyleLbl="revTx" presStyleIdx="2" presStyleCnt="4" custScaleY="132002">
        <dgm:presLayoutVars>
          <dgm:chMax val="0"/>
          <dgm:chPref val="0"/>
          <dgm:bulletEnabled val="1"/>
        </dgm:presLayoutVars>
      </dgm:prSet>
      <dgm:spPr/>
      <dgm:t>
        <a:bodyPr/>
        <a:lstStyle/>
        <a:p>
          <a:endParaRPr lang="es-CO"/>
        </a:p>
      </dgm:t>
    </dgm:pt>
    <dgm:pt modelId="{7DBD90B7-B0AF-4922-BBE3-8EFB7B5B3B3E}" type="pres">
      <dgm:prSet presAssocID="{68845379-3B9B-4D32-A2B8-D0554ABDBB6E}" presName="Triangle" presStyleLbl="alignNode1" presStyleIdx="5" presStyleCnt="7"/>
      <dgm:spPr/>
    </dgm:pt>
    <dgm:pt modelId="{1E57E383-54DC-41D6-BFFA-18E4695EEEE4}" type="pres">
      <dgm:prSet presAssocID="{DABC3E98-89EA-4454-B025-8705B1CF24F1}" presName="sibTrans" presStyleCnt="0"/>
      <dgm:spPr/>
    </dgm:pt>
    <dgm:pt modelId="{993C9EEE-7352-41A1-A3F6-793B51DDEF2F}" type="pres">
      <dgm:prSet presAssocID="{DABC3E98-89EA-4454-B025-8705B1CF24F1}" presName="space" presStyleCnt="0"/>
      <dgm:spPr/>
    </dgm:pt>
    <dgm:pt modelId="{056FA140-5D0A-497F-9805-261BB65228BA}" type="pres">
      <dgm:prSet presAssocID="{81F62BF7-323E-4D80-BEB1-2E9A9B2B36DA}" presName="composite" presStyleCnt="0"/>
      <dgm:spPr/>
    </dgm:pt>
    <dgm:pt modelId="{89A152D6-C03C-4A28-9C92-F8F0CDE4C4A3}" type="pres">
      <dgm:prSet presAssocID="{81F62BF7-323E-4D80-BEB1-2E9A9B2B36DA}" presName="LShape" presStyleLbl="alignNode1" presStyleIdx="6" presStyleCnt="7"/>
      <dgm:spPr/>
    </dgm:pt>
    <dgm:pt modelId="{8B18BD8E-2CDF-4804-AFAD-531B244CF0D9}" type="pres">
      <dgm:prSet presAssocID="{81F62BF7-323E-4D80-BEB1-2E9A9B2B36DA}" presName="ParentText" presStyleLbl="revTx" presStyleIdx="3" presStyleCnt="4">
        <dgm:presLayoutVars>
          <dgm:chMax val="0"/>
          <dgm:chPref val="0"/>
          <dgm:bulletEnabled val="1"/>
        </dgm:presLayoutVars>
      </dgm:prSet>
      <dgm:spPr/>
      <dgm:t>
        <a:bodyPr/>
        <a:lstStyle/>
        <a:p>
          <a:endParaRPr lang="es-CO"/>
        </a:p>
      </dgm:t>
    </dgm:pt>
  </dgm:ptLst>
  <dgm:cxnLst>
    <dgm:cxn modelId="{966F6F7E-9A1D-45EA-828F-DB5CFFDB503E}" type="presOf" srcId="{63D483DA-89AC-470A-9C12-25CDCEE24208}" destId="{9021E8D8-8F14-4C04-9AA3-10492B50EAFB}" srcOrd="0" destOrd="0" presId="urn:microsoft.com/office/officeart/2009/3/layout/StepUpProcess"/>
    <dgm:cxn modelId="{EC502D7A-D067-4932-B0C5-9F694455AB00}" type="presOf" srcId="{49EB5A5F-F6D0-4F34-82C2-C067B1A028F7}" destId="{1A142A4B-1FF7-47DE-B3FC-64D70EE5F3D9}" srcOrd="0" destOrd="0" presId="urn:microsoft.com/office/officeart/2009/3/layout/StepUpProcess"/>
    <dgm:cxn modelId="{6E3BCEFC-CA38-46E5-987D-C1CC0DA7913E}" srcId="{73182392-0495-4FA2-B02E-F2207D9B8675}" destId="{68845379-3B9B-4D32-A2B8-D0554ABDBB6E}" srcOrd="2" destOrd="0" parTransId="{BDDCF3F1-2532-4E0B-99DF-76DD63248135}" sibTransId="{DABC3E98-89EA-4454-B025-8705B1CF24F1}"/>
    <dgm:cxn modelId="{8043B941-995F-4408-BE33-ACC5023E8655}" srcId="{73182392-0495-4FA2-B02E-F2207D9B8675}" destId="{63D483DA-89AC-470A-9C12-25CDCEE24208}" srcOrd="0" destOrd="0" parTransId="{34917615-63ED-4D82-B997-1EA7772C1746}" sibTransId="{64DFA745-ACE6-485D-B0BC-15467890F0F8}"/>
    <dgm:cxn modelId="{76907594-073D-4EF9-A55A-EACFA4794684}" type="presOf" srcId="{73182392-0495-4FA2-B02E-F2207D9B8675}" destId="{61292572-3B00-482A-AD38-A28CDE9CC2E2}" srcOrd="0" destOrd="0" presId="urn:microsoft.com/office/officeart/2009/3/layout/StepUpProcess"/>
    <dgm:cxn modelId="{3D5FB8A1-8F0E-4140-8E2B-22A71F1175BF}" srcId="{73182392-0495-4FA2-B02E-F2207D9B8675}" destId="{81F62BF7-323E-4D80-BEB1-2E9A9B2B36DA}" srcOrd="3" destOrd="0" parTransId="{CA9E0DF9-39CC-4AAF-AF0F-5789DDD7A95B}" sibTransId="{804C60B8-0E94-4555-8BC0-096E9DFA914C}"/>
    <dgm:cxn modelId="{5B5B787D-2DE4-4361-87C1-3F478D711B7E}" srcId="{73182392-0495-4FA2-B02E-F2207D9B8675}" destId="{49EB5A5F-F6D0-4F34-82C2-C067B1A028F7}" srcOrd="1" destOrd="0" parTransId="{3B57126D-2018-49EF-A254-686992329540}" sibTransId="{FCED93B1-97D7-4ACF-8F34-CA257C95FB6E}"/>
    <dgm:cxn modelId="{5D7A6D26-7D50-4D46-8B79-CEB7D5EAC700}" type="presOf" srcId="{81F62BF7-323E-4D80-BEB1-2E9A9B2B36DA}" destId="{8B18BD8E-2CDF-4804-AFAD-531B244CF0D9}" srcOrd="0" destOrd="0" presId="urn:microsoft.com/office/officeart/2009/3/layout/StepUpProcess"/>
    <dgm:cxn modelId="{58950EDD-CAF9-4590-B9D4-B1D8E8EE53C4}" type="presOf" srcId="{68845379-3B9B-4D32-A2B8-D0554ABDBB6E}" destId="{F2CD5395-ABBB-42C6-8376-905408D3CDE9}" srcOrd="0" destOrd="0" presId="urn:microsoft.com/office/officeart/2009/3/layout/StepUpProcess"/>
    <dgm:cxn modelId="{B0B7B2B5-F8CC-40CE-A89F-6B966D5B8916}" type="presParOf" srcId="{61292572-3B00-482A-AD38-A28CDE9CC2E2}" destId="{06CD9D16-4E67-4EA1-8BA2-5A4873FED867}" srcOrd="0" destOrd="0" presId="urn:microsoft.com/office/officeart/2009/3/layout/StepUpProcess"/>
    <dgm:cxn modelId="{09A8AC40-B564-41D8-8DB5-F7340BB5B980}" type="presParOf" srcId="{06CD9D16-4E67-4EA1-8BA2-5A4873FED867}" destId="{B047A640-17A4-41FE-B2B1-BFE7EA258368}" srcOrd="0" destOrd="0" presId="urn:microsoft.com/office/officeart/2009/3/layout/StepUpProcess"/>
    <dgm:cxn modelId="{DDFFAD91-423F-4A3D-A8B8-26401980CDD3}" type="presParOf" srcId="{06CD9D16-4E67-4EA1-8BA2-5A4873FED867}" destId="{9021E8D8-8F14-4C04-9AA3-10492B50EAFB}" srcOrd="1" destOrd="0" presId="urn:microsoft.com/office/officeart/2009/3/layout/StepUpProcess"/>
    <dgm:cxn modelId="{9916ECC8-8BF6-4418-9B76-454F8CC2DFE2}" type="presParOf" srcId="{06CD9D16-4E67-4EA1-8BA2-5A4873FED867}" destId="{37B08EA0-C349-4A30-A741-C5F2457E71B4}" srcOrd="2" destOrd="0" presId="urn:microsoft.com/office/officeart/2009/3/layout/StepUpProcess"/>
    <dgm:cxn modelId="{795CC05B-BE1A-4E43-AEB0-144511F07CA6}" type="presParOf" srcId="{61292572-3B00-482A-AD38-A28CDE9CC2E2}" destId="{91633C69-D1CA-471C-A8AC-9E9E8BF50E53}" srcOrd="1" destOrd="0" presId="urn:microsoft.com/office/officeart/2009/3/layout/StepUpProcess"/>
    <dgm:cxn modelId="{92409B28-5085-45C8-A101-D18481E9DDD8}" type="presParOf" srcId="{91633C69-D1CA-471C-A8AC-9E9E8BF50E53}" destId="{B3FF48C1-DBE8-4744-8ED7-3DD37CAFC0A1}" srcOrd="0" destOrd="0" presId="urn:microsoft.com/office/officeart/2009/3/layout/StepUpProcess"/>
    <dgm:cxn modelId="{C6EB118E-2421-47BC-A4BE-E2AE3D0B26BD}" type="presParOf" srcId="{61292572-3B00-482A-AD38-A28CDE9CC2E2}" destId="{2E5A66AD-EEC9-471C-BB24-8EEFCC313FDA}" srcOrd="2" destOrd="0" presId="urn:microsoft.com/office/officeart/2009/3/layout/StepUpProcess"/>
    <dgm:cxn modelId="{99185763-9946-4F5B-90FB-489789E5CA6A}" type="presParOf" srcId="{2E5A66AD-EEC9-471C-BB24-8EEFCC313FDA}" destId="{DFCF5127-6306-4F70-938C-6B2895B03207}" srcOrd="0" destOrd="0" presId="urn:microsoft.com/office/officeart/2009/3/layout/StepUpProcess"/>
    <dgm:cxn modelId="{4C36A655-970C-488A-BC9F-D662EE489352}" type="presParOf" srcId="{2E5A66AD-EEC9-471C-BB24-8EEFCC313FDA}" destId="{1A142A4B-1FF7-47DE-B3FC-64D70EE5F3D9}" srcOrd="1" destOrd="0" presId="urn:microsoft.com/office/officeart/2009/3/layout/StepUpProcess"/>
    <dgm:cxn modelId="{1F1CA02D-54F3-4B90-BACF-D4C3F33EC214}" type="presParOf" srcId="{2E5A66AD-EEC9-471C-BB24-8EEFCC313FDA}" destId="{0D69E0F0-B5F1-4DA3-BD01-96EBD561CE31}" srcOrd="2" destOrd="0" presId="urn:microsoft.com/office/officeart/2009/3/layout/StepUpProcess"/>
    <dgm:cxn modelId="{13995F07-1823-466E-BB68-699FE7336328}" type="presParOf" srcId="{61292572-3B00-482A-AD38-A28CDE9CC2E2}" destId="{38540B4E-DDC7-4132-B971-A38B4AAA978E}" srcOrd="3" destOrd="0" presId="urn:microsoft.com/office/officeart/2009/3/layout/StepUpProcess"/>
    <dgm:cxn modelId="{774E2F52-6C75-4752-8568-5FEBF2BF554D}" type="presParOf" srcId="{38540B4E-DDC7-4132-B971-A38B4AAA978E}" destId="{374777DE-144C-492E-9297-B762BB3EBB7C}" srcOrd="0" destOrd="0" presId="urn:microsoft.com/office/officeart/2009/3/layout/StepUpProcess"/>
    <dgm:cxn modelId="{650BACBC-52D0-4E72-A351-5294493D3B49}" type="presParOf" srcId="{61292572-3B00-482A-AD38-A28CDE9CC2E2}" destId="{3565D93F-97B2-412B-9479-B9E4079B7D4F}" srcOrd="4" destOrd="0" presId="urn:microsoft.com/office/officeart/2009/3/layout/StepUpProcess"/>
    <dgm:cxn modelId="{D2E16F30-A886-469B-8655-AEDC3C3D4BA8}" type="presParOf" srcId="{3565D93F-97B2-412B-9479-B9E4079B7D4F}" destId="{0D1051E2-A898-4F8B-B055-64F3DB8A0D97}" srcOrd="0" destOrd="0" presId="urn:microsoft.com/office/officeart/2009/3/layout/StepUpProcess"/>
    <dgm:cxn modelId="{11575CD5-AD13-4A75-A913-68332777856F}" type="presParOf" srcId="{3565D93F-97B2-412B-9479-B9E4079B7D4F}" destId="{F2CD5395-ABBB-42C6-8376-905408D3CDE9}" srcOrd="1" destOrd="0" presId="urn:microsoft.com/office/officeart/2009/3/layout/StepUpProcess"/>
    <dgm:cxn modelId="{48D1E78E-99E5-43AC-BB18-C7B7375C8AFE}" type="presParOf" srcId="{3565D93F-97B2-412B-9479-B9E4079B7D4F}" destId="{7DBD90B7-B0AF-4922-BBE3-8EFB7B5B3B3E}" srcOrd="2" destOrd="0" presId="urn:microsoft.com/office/officeart/2009/3/layout/StepUpProcess"/>
    <dgm:cxn modelId="{D137D439-520D-4756-9F9A-AB84E466587D}" type="presParOf" srcId="{61292572-3B00-482A-AD38-A28CDE9CC2E2}" destId="{1E57E383-54DC-41D6-BFFA-18E4695EEEE4}" srcOrd="5" destOrd="0" presId="urn:microsoft.com/office/officeart/2009/3/layout/StepUpProcess"/>
    <dgm:cxn modelId="{92B22760-184A-4339-9843-C865CC630970}" type="presParOf" srcId="{1E57E383-54DC-41D6-BFFA-18E4695EEEE4}" destId="{993C9EEE-7352-41A1-A3F6-793B51DDEF2F}" srcOrd="0" destOrd="0" presId="urn:microsoft.com/office/officeart/2009/3/layout/StepUpProcess"/>
    <dgm:cxn modelId="{D285B6E7-0201-40D8-AE68-950543B373C6}" type="presParOf" srcId="{61292572-3B00-482A-AD38-A28CDE9CC2E2}" destId="{056FA140-5D0A-497F-9805-261BB65228BA}" srcOrd="6" destOrd="0" presId="urn:microsoft.com/office/officeart/2009/3/layout/StepUpProcess"/>
    <dgm:cxn modelId="{8958B772-5B7B-4217-AF93-A5C021683F39}" type="presParOf" srcId="{056FA140-5D0A-497F-9805-261BB65228BA}" destId="{89A152D6-C03C-4A28-9C92-F8F0CDE4C4A3}" srcOrd="0" destOrd="0" presId="urn:microsoft.com/office/officeart/2009/3/layout/StepUpProcess"/>
    <dgm:cxn modelId="{953F26AA-F0A8-4DF1-8D07-A8EAD1EC6C94}" type="presParOf" srcId="{056FA140-5D0A-497F-9805-261BB65228BA}" destId="{8B18BD8E-2CDF-4804-AFAD-531B244CF0D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CCACF3-E87E-436C-AE11-720C7671B920}"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CO"/>
        </a:p>
      </dgm:t>
    </dgm:pt>
    <dgm:pt modelId="{41A820B4-470B-454B-B1BE-2FDB27F6276D}">
      <dgm:prSet phldrT="[Texto]" custT="1"/>
      <dgm:spPr/>
      <dgm:t>
        <a:bodyPr/>
        <a:lstStyle/>
        <a:p>
          <a:r>
            <a:rPr lang="es-CO" sz="2000" b="1" dirty="0" smtClean="0">
              <a:solidFill>
                <a:schemeClr val="tx1"/>
              </a:solidFill>
            </a:rPr>
            <a:t>COMPLEMENTANDO LAS DEPENDENCIAS</a:t>
          </a:r>
          <a:endParaRPr lang="es-CO" sz="2000" b="1" dirty="0">
            <a:solidFill>
              <a:schemeClr val="tx1"/>
            </a:solidFill>
          </a:endParaRPr>
        </a:p>
      </dgm:t>
    </dgm:pt>
    <dgm:pt modelId="{A2079F8F-E0F6-4726-8C73-57E3E9167EA3}" type="parTrans" cxnId="{7CFD3428-28D4-4A8C-87ED-53CB2F2147A2}">
      <dgm:prSet/>
      <dgm:spPr/>
      <dgm:t>
        <a:bodyPr/>
        <a:lstStyle/>
        <a:p>
          <a:endParaRPr lang="es-CO"/>
        </a:p>
      </dgm:t>
    </dgm:pt>
    <dgm:pt modelId="{3AB664FC-B444-49A2-A72F-246E070E04E9}" type="sibTrans" cxnId="{7CFD3428-28D4-4A8C-87ED-53CB2F2147A2}">
      <dgm:prSet/>
      <dgm:spPr/>
      <dgm:t>
        <a:bodyPr/>
        <a:lstStyle/>
        <a:p>
          <a:endParaRPr lang="es-CO"/>
        </a:p>
      </dgm:t>
    </dgm:pt>
    <dgm:pt modelId="{B08CD1AE-05E6-46E3-8C7F-09B188D28014}" type="asst">
      <dgm:prSet phldrT="[Texto]"/>
      <dgm:spPr/>
      <dgm:t>
        <a:bodyPr/>
        <a:lstStyle/>
        <a:p>
          <a:r>
            <a:rPr lang="es-CO" dirty="0" smtClean="0"/>
            <a:t>MESAS DE TRABAJO CON PRINCIPALES ACTORES Y COMPROMISOS EXPLÍCITOS DE COHESIÓN INTERNA</a:t>
          </a:r>
          <a:endParaRPr lang="es-CO" dirty="0"/>
        </a:p>
      </dgm:t>
    </dgm:pt>
    <dgm:pt modelId="{0D51BD6F-62FE-441F-94AA-6DBB347524E6}" type="parTrans" cxnId="{66CD9CE7-2B84-47E5-83B8-12F4F409CF33}">
      <dgm:prSet/>
      <dgm:spPr/>
      <dgm:t>
        <a:bodyPr/>
        <a:lstStyle/>
        <a:p>
          <a:endParaRPr lang="es-CO"/>
        </a:p>
      </dgm:t>
    </dgm:pt>
    <dgm:pt modelId="{4908861D-FB0B-4B5D-A070-056EEAB6CE04}" type="sibTrans" cxnId="{66CD9CE7-2B84-47E5-83B8-12F4F409CF33}">
      <dgm:prSet/>
      <dgm:spPr/>
      <dgm:t>
        <a:bodyPr/>
        <a:lstStyle/>
        <a:p>
          <a:endParaRPr lang="es-CO"/>
        </a:p>
      </dgm:t>
    </dgm:pt>
    <dgm:pt modelId="{8AD97556-8B44-4AA7-9CBF-E8CE79D98F11}">
      <dgm:prSet phldrT="[Texto]"/>
      <dgm:spPr/>
      <dgm:t>
        <a:bodyPr/>
        <a:lstStyle/>
        <a:p>
          <a:r>
            <a:rPr lang="es-CO" dirty="0" smtClean="0"/>
            <a:t>PRIORIZAR </a:t>
          </a:r>
          <a:r>
            <a:rPr lang="es-CO" dirty="0" err="1" smtClean="0"/>
            <a:t>MIRs</a:t>
          </a:r>
          <a:r>
            <a:rPr lang="es-CO" dirty="0" smtClean="0"/>
            <a:t> QUE REQUIEREN TRABAJO EN PROFUNDIDAD</a:t>
          </a:r>
          <a:endParaRPr lang="es-CO" dirty="0"/>
        </a:p>
      </dgm:t>
    </dgm:pt>
    <dgm:pt modelId="{23F03A38-4F70-43B6-82AD-00515AC3F805}" type="parTrans" cxnId="{00EF1BB1-6CFA-4001-86B6-71C8F4EA7110}">
      <dgm:prSet/>
      <dgm:spPr/>
      <dgm:t>
        <a:bodyPr/>
        <a:lstStyle/>
        <a:p>
          <a:endParaRPr lang="es-CO"/>
        </a:p>
      </dgm:t>
    </dgm:pt>
    <dgm:pt modelId="{CDD088E5-7AD8-4AC4-A912-53110B4CE119}" type="sibTrans" cxnId="{00EF1BB1-6CFA-4001-86B6-71C8F4EA7110}">
      <dgm:prSet/>
      <dgm:spPr/>
      <dgm:t>
        <a:bodyPr/>
        <a:lstStyle/>
        <a:p>
          <a:endParaRPr lang="es-CO"/>
        </a:p>
      </dgm:t>
    </dgm:pt>
    <dgm:pt modelId="{B25AFE95-1E01-46D5-9869-85DC953E9C97}">
      <dgm:prSet phldrT="[Texto]"/>
      <dgm:spPr/>
      <dgm:t>
        <a:bodyPr/>
        <a:lstStyle/>
        <a:p>
          <a:r>
            <a:rPr lang="es-CO" dirty="0" smtClean="0"/>
            <a:t>EL RESTO DE LAS MIR, REGISTROS AUTOMATIZADOS </a:t>
          </a:r>
          <a:endParaRPr lang="es-CO" dirty="0"/>
        </a:p>
      </dgm:t>
    </dgm:pt>
    <dgm:pt modelId="{BC1D3146-038D-4983-BE4C-278E17574F4E}" type="parTrans" cxnId="{151F7C57-0749-433E-88F7-C9FBD50D0CD8}">
      <dgm:prSet/>
      <dgm:spPr/>
      <dgm:t>
        <a:bodyPr/>
        <a:lstStyle/>
        <a:p>
          <a:endParaRPr lang="es-CO"/>
        </a:p>
      </dgm:t>
    </dgm:pt>
    <dgm:pt modelId="{4F621625-12D0-4FC1-BBC6-088E460984F1}" type="sibTrans" cxnId="{151F7C57-0749-433E-88F7-C9FBD50D0CD8}">
      <dgm:prSet/>
      <dgm:spPr/>
      <dgm:t>
        <a:bodyPr/>
        <a:lstStyle/>
        <a:p>
          <a:endParaRPr lang="es-CO"/>
        </a:p>
      </dgm:t>
    </dgm:pt>
    <dgm:pt modelId="{42FF5A19-6227-4E3E-8883-4BD4BD40EE36}">
      <dgm:prSet phldrT="[Texto]"/>
      <dgm:spPr/>
      <dgm:t>
        <a:bodyPr/>
        <a:lstStyle/>
        <a:p>
          <a:r>
            <a:rPr lang="es-CO" dirty="0" smtClean="0"/>
            <a:t>MÁS ANÁLISIS (POR SECTOR, POR TERRITORIO, POR GRUPO DE POBLACIÓN)</a:t>
          </a:r>
          <a:endParaRPr lang="es-CO" dirty="0"/>
        </a:p>
      </dgm:t>
    </dgm:pt>
    <dgm:pt modelId="{9020E116-4503-41C5-8FC2-C66568C0300A}" type="parTrans" cxnId="{69B51B8A-464D-46CA-9B72-14657066B675}">
      <dgm:prSet/>
      <dgm:spPr/>
      <dgm:t>
        <a:bodyPr/>
        <a:lstStyle/>
        <a:p>
          <a:endParaRPr lang="es-CO"/>
        </a:p>
      </dgm:t>
    </dgm:pt>
    <dgm:pt modelId="{C733FB7C-EC97-4799-BAAD-DDE0337F3B89}" type="sibTrans" cxnId="{69B51B8A-464D-46CA-9B72-14657066B675}">
      <dgm:prSet/>
      <dgm:spPr/>
      <dgm:t>
        <a:bodyPr/>
        <a:lstStyle/>
        <a:p>
          <a:endParaRPr lang="es-CO"/>
        </a:p>
      </dgm:t>
    </dgm:pt>
    <dgm:pt modelId="{95710F62-DB1F-44F3-978F-34B57A2E30D7}">
      <dgm:prSet custT="1"/>
      <dgm:spPr/>
      <dgm:t>
        <a:bodyPr/>
        <a:lstStyle/>
        <a:p>
          <a:r>
            <a:rPr lang="es-CO" sz="2000" b="1" dirty="0" smtClean="0"/>
            <a:t>LIBERANDO CAPACIDAD PARA NUEVOS DESAFÍOS</a:t>
          </a:r>
          <a:endParaRPr lang="es-CO" sz="2000" b="1" dirty="0"/>
        </a:p>
      </dgm:t>
    </dgm:pt>
    <dgm:pt modelId="{454F7D06-4AA1-4660-B33C-ABDBD5426F0B}" type="parTrans" cxnId="{C3671BE1-F28A-47DE-9D35-0C399F887337}">
      <dgm:prSet/>
      <dgm:spPr/>
      <dgm:t>
        <a:bodyPr/>
        <a:lstStyle/>
        <a:p>
          <a:endParaRPr lang="es-CO"/>
        </a:p>
      </dgm:t>
    </dgm:pt>
    <dgm:pt modelId="{2D1459CE-B8F0-4D70-8BBE-1C37F504F9BB}" type="sibTrans" cxnId="{C3671BE1-F28A-47DE-9D35-0C399F887337}">
      <dgm:prSet/>
      <dgm:spPr/>
      <dgm:t>
        <a:bodyPr/>
        <a:lstStyle/>
        <a:p>
          <a:endParaRPr lang="es-CO"/>
        </a:p>
      </dgm:t>
    </dgm:pt>
    <dgm:pt modelId="{D303E4F6-32E5-4B51-8D46-0A8EC3DFACF7}" type="pres">
      <dgm:prSet presAssocID="{D3CCACF3-E87E-436C-AE11-720C7671B920}" presName="hierChild1" presStyleCnt="0">
        <dgm:presLayoutVars>
          <dgm:orgChart val="1"/>
          <dgm:chPref val="1"/>
          <dgm:dir/>
          <dgm:animOne val="branch"/>
          <dgm:animLvl val="lvl"/>
          <dgm:resizeHandles/>
        </dgm:presLayoutVars>
      </dgm:prSet>
      <dgm:spPr/>
      <dgm:t>
        <a:bodyPr/>
        <a:lstStyle/>
        <a:p>
          <a:endParaRPr lang="es-CO"/>
        </a:p>
      </dgm:t>
    </dgm:pt>
    <dgm:pt modelId="{21138F3F-6250-4764-80EA-F5F06EBB8518}" type="pres">
      <dgm:prSet presAssocID="{41A820B4-470B-454B-B1BE-2FDB27F6276D}" presName="hierRoot1" presStyleCnt="0">
        <dgm:presLayoutVars>
          <dgm:hierBranch val="init"/>
        </dgm:presLayoutVars>
      </dgm:prSet>
      <dgm:spPr/>
    </dgm:pt>
    <dgm:pt modelId="{565FB120-3814-4199-9032-CE52DFDFB1BE}" type="pres">
      <dgm:prSet presAssocID="{41A820B4-470B-454B-B1BE-2FDB27F6276D}" presName="rootComposite1" presStyleCnt="0"/>
      <dgm:spPr/>
    </dgm:pt>
    <dgm:pt modelId="{93C43C97-2861-4116-8446-CA6C9661B7AE}" type="pres">
      <dgm:prSet presAssocID="{41A820B4-470B-454B-B1BE-2FDB27F6276D}" presName="rootText1" presStyleLbl="node0" presStyleIdx="0" presStyleCnt="1" custScaleX="135813">
        <dgm:presLayoutVars>
          <dgm:chPref val="3"/>
        </dgm:presLayoutVars>
      </dgm:prSet>
      <dgm:spPr/>
      <dgm:t>
        <a:bodyPr/>
        <a:lstStyle/>
        <a:p>
          <a:endParaRPr lang="es-CO"/>
        </a:p>
      </dgm:t>
    </dgm:pt>
    <dgm:pt modelId="{59CF2076-82ED-4A06-B5BA-FCC2D1F4CA3A}" type="pres">
      <dgm:prSet presAssocID="{41A820B4-470B-454B-B1BE-2FDB27F6276D}" presName="rootConnector1" presStyleLbl="node1" presStyleIdx="0" presStyleCnt="0"/>
      <dgm:spPr/>
      <dgm:t>
        <a:bodyPr/>
        <a:lstStyle/>
        <a:p>
          <a:endParaRPr lang="es-CO"/>
        </a:p>
      </dgm:t>
    </dgm:pt>
    <dgm:pt modelId="{CF8E1D20-B0B3-47FA-9C8A-B643DC16B9DC}" type="pres">
      <dgm:prSet presAssocID="{41A820B4-470B-454B-B1BE-2FDB27F6276D}" presName="hierChild2" presStyleCnt="0"/>
      <dgm:spPr/>
    </dgm:pt>
    <dgm:pt modelId="{8F8E8BC2-2BF0-4E6E-97E4-EFB3F960BD50}" type="pres">
      <dgm:prSet presAssocID="{23F03A38-4F70-43B6-82AD-00515AC3F805}" presName="Name37" presStyleLbl="parChTrans1D2" presStyleIdx="0" presStyleCnt="4"/>
      <dgm:spPr/>
      <dgm:t>
        <a:bodyPr/>
        <a:lstStyle/>
        <a:p>
          <a:endParaRPr lang="es-CO"/>
        </a:p>
      </dgm:t>
    </dgm:pt>
    <dgm:pt modelId="{FC4ABDFD-971D-463C-A2FF-172D8C1ECADA}" type="pres">
      <dgm:prSet presAssocID="{8AD97556-8B44-4AA7-9CBF-E8CE79D98F11}" presName="hierRoot2" presStyleCnt="0">
        <dgm:presLayoutVars>
          <dgm:hierBranch val="init"/>
        </dgm:presLayoutVars>
      </dgm:prSet>
      <dgm:spPr/>
    </dgm:pt>
    <dgm:pt modelId="{9015F413-F682-4FBB-85F5-3002E6A1CE17}" type="pres">
      <dgm:prSet presAssocID="{8AD97556-8B44-4AA7-9CBF-E8CE79D98F11}" presName="rootComposite" presStyleCnt="0"/>
      <dgm:spPr/>
    </dgm:pt>
    <dgm:pt modelId="{76DCA3E3-F9F5-4140-8313-D2B351D43B55}" type="pres">
      <dgm:prSet presAssocID="{8AD97556-8B44-4AA7-9CBF-E8CE79D98F11}" presName="rootText" presStyleLbl="node2" presStyleIdx="0" presStyleCnt="3" custLinFactNeighborX="29594" custLinFactNeighborY="-7399">
        <dgm:presLayoutVars>
          <dgm:chPref val="3"/>
        </dgm:presLayoutVars>
      </dgm:prSet>
      <dgm:spPr/>
      <dgm:t>
        <a:bodyPr/>
        <a:lstStyle/>
        <a:p>
          <a:endParaRPr lang="es-CO"/>
        </a:p>
      </dgm:t>
    </dgm:pt>
    <dgm:pt modelId="{451D3FFA-6913-4EE5-BF6F-36A6D074A8F2}" type="pres">
      <dgm:prSet presAssocID="{8AD97556-8B44-4AA7-9CBF-E8CE79D98F11}" presName="rootConnector" presStyleLbl="node2" presStyleIdx="0" presStyleCnt="3"/>
      <dgm:spPr/>
      <dgm:t>
        <a:bodyPr/>
        <a:lstStyle/>
        <a:p>
          <a:endParaRPr lang="es-CO"/>
        </a:p>
      </dgm:t>
    </dgm:pt>
    <dgm:pt modelId="{C7441DF8-6F5B-4E5E-9D87-84F3037D31B1}" type="pres">
      <dgm:prSet presAssocID="{8AD97556-8B44-4AA7-9CBF-E8CE79D98F11}" presName="hierChild4" presStyleCnt="0"/>
      <dgm:spPr/>
    </dgm:pt>
    <dgm:pt modelId="{56CFF71C-58FA-4362-A44B-CFC3176E37DE}" type="pres">
      <dgm:prSet presAssocID="{8AD97556-8B44-4AA7-9CBF-E8CE79D98F11}" presName="hierChild5" presStyleCnt="0"/>
      <dgm:spPr/>
    </dgm:pt>
    <dgm:pt modelId="{C941585B-58AB-455D-A3AA-5615D44AD6CD}" type="pres">
      <dgm:prSet presAssocID="{BC1D3146-038D-4983-BE4C-278E17574F4E}" presName="Name37" presStyleLbl="parChTrans1D2" presStyleIdx="1" presStyleCnt="4"/>
      <dgm:spPr/>
      <dgm:t>
        <a:bodyPr/>
        <a:lstStyle/>
        <a:p>
          <a:endParaRPr lang="es-CO"/>
        </a:p>
      </dgm:t>
    </dgm:pt>
    <dgm:pt modelId="{01E90EB6-1337-4A86-9917-222F53C37E06}" type="pres">
      <dgm:prSet presAssocID="{B25AFE95-1E01-46D5-9869-85DC953E9C97}" presName="hierRoot2" presStyleCnt="0">
        <dgm:presLayoutVars>
          <dgm:hierBranch val="init"/>
        </dgm:presLayoutVars>
      </dgm:prSet>
      <dgm:spPr/>
    </dgm:pt>
    <dgm:pt modelId="{9A42954B-994E-4D94-80A1-7CE695AC5882}" type="pres">
      <dgm:prSet presAssocID="{B25AFE95-1E01-46D5-9869-85DC953E9C97}" presName="rootComposite" presStyleCnt="0"/>
      <dgm:spPr/>
    </dgm:pt>
    <dgm:pt modelId="{C61EF450-3E49-4AC6-B6CE-D4FE3E3F7CC6}" type="pres">
      <dgm:prSet presAssocID="{B25AFE95-1E01-46D5-9869-85DC953E9C97}" presName="rootText" presStyleLbl="node2" presStyleIdx="1" presStyleCnt="3" custLinFactX="28856" custLinFactNeighborX="100000" custLinFactNeighborY="-4932">
        <dgm:presLayoutVars>
          <dgm:chPref val="3"/>
        </dgm:presLayoutVars>
      </dgm:prSet>
      <dgm:spPr/>
      <dgm:t>
        <a:bodyPr/>
        <a:lstStyle/>
        <a:p>
          <a:endParaRPr lang="es-CO"/>
        </a:p>
      </dgm:t>
    </dgm:pt>
    <dgm:pt modelId="{CB805956-7185-437B-96CE-CD505F57A7C9}" type="pres">
      <dgm:prSet presAssocID="{B25AFE95-1E01-46D5-9869-85DC953E9C97}" presName="rootConnector" presStyleLbl="node2" presStyleIdx="1" presStyleCnt="3"/>
      <dgm:spPr/>
      <dgm:t>
        <a:bodyPr/>
        <a:lstStyle/>
        <a:p>
          <a:endParaRPr lang="es-CO"/>
        </a:p>
      </dgm:t>
    </dgm:pt>
    <dgm:pt modelId="{2BA0F3D0-5F16-4A2B-B880-ADCCA741AA14}" type="pres">
      <dgm:prSet presAssocID="{B25AFE95-1E01-46D5-9869-85DC953E9C97}" presName="hierChild4" presStyleCnt="0"/>
      <dgm:spPr/>
    </dgm:pt>
    <dgm:pt modelId="{5EB1AD9A-81DA-40F2-88AF-3D51701C960E}" type="pres">
      <dgm:prSet presAssocID="{B25AFE95-1E01-46D5-9869-85DC953E9C97}" presName="hierChild5" presStyleCnt="0"/>
      <dgm:spPr/>
    </dgm:pt>
    <dgm:pt modelId="{6A9C736C-08D4-46C2-BCBF-7E07D61B2B79}" type="pres">
      <dgm:prSet presAssocID="{9020E116-4503-41C5-8FC2-C66568C0300A}" presName="Name37" presStyleLbl="parChTrans1D2" presStyleIdx="2" presStyleCnt="4"/>
      <dgm:spPr/>
      <dgm:t>
        <a:bodyPr/>
        <a:lstStyle/>
        <a:p>
          <a:endParaRPr lang="es-CO"/>
        </a:p>
      </dgm:t>
    </dgm:pt>
    <dgm:pt modelId="{996FBF68-636E-4093-886A-5D188E51F3E9}" type="pres">
      <dgm:prSet presAssocID="{42FF5A19-6227-4E3E-8883-4BD4BD40EE36}" presName="hierRoot2" presStyleCnt="0">
        <dgm:presLayoutVars>
          <dgm:hierBranch val="init"/>
        </dgm:presLayoutVars>
      </dgm:prSet>
      <dgm:spPr/>
    </dgm:pt>
    <dgm:pt modelId="{8F5EDD93-9AA5-41B5-AB48-CEA14A5131D7}" type="pres">
      <dgm:prSet presAssocID="{42FF5A19-6227-4E3E-8883-4BD4BD40EE36}" presName="rootComposite" presStyleCnt="0"/>
      <dgm:spPr/>
    </dgm:pt>
    <dgm:pt modelId="{BC2CB6F0-7DBB-43AE-864C-DE83B28EEE94}" type="pres">
      <dgm:prSet presAssocID="{42FF5A19-6227-4E3E-8883-4BD4BD40EE36}" presName="rootText" presStyleLbl="node2" presStyleIdx="2" presStyleCnt="3" custLinFactX="-2962" custLinFactNeighborX="-100000" custLinFactNeighborY="-12330">
        <dgm:presLayoutVars>
          <dgm:chPref val="3"/>
        </dgm:presLayoutVars>
      </dgm:prSet>
      <dgm:spPr/>
      <dgm:t>
        <a:bodyPr/>
        <a:lstStyle/>
        <a:p>
          <a:endParaRPr lang="es-CO"/>
        </a:p>
      </dgm:t>
    </dgm:pt>
    <dgm:pt modelId="{57E5D218-9768-41B1-9390-92FFFB5EE6E1}" type="pres">
      <dgm:prSet presAssocID="{42FF5A19-6227-4E3E-8883-4BD4BD40EE36}" presName="rootConnector" presStyleLbl="node2" presStyleIdx="2" presStyleCnt="3"/>
      <dgm:spPr/>
      <dgm:t>
        <a:bodyPr/>
        <a:lstStyle/>
        <a:p>
          <a:endParaRPr lang="es-CO"/>
        </a:p>
      </dgm:t>
    </dgm:pt>
    <dgm:pt modelId="{D5D0C15A-0B9B-4407-8AA4-93DB6D5AE007}" type="pres">
      <dgm:prSet presAssocID="{42FF5A19-6227-4E3E-8883-4BD4BD40EE36}" presName="hierChild4" presStyleCnt="0"/>
      <dgm:spPr/>
    </dgm:pt>
    <dgm:pt modelId="{35AB9135-AA45-49D5-8BF3-E2CB9F8290B8}" type="pres">
      <dgm:prSet presAssocID="{454F7D06-4AA1-4660-B33C-ABDBD5426F0B}" presName="Name37" presStyleLbl="parChTrans1D3" presStyleIdx="0" presStyleCnt="1"/>
      <dgm:spPr/>
      <dgm:t>
        <a:bodyPr/>
        <a:lstStyle/>
        <a:p>
          <a:endParaRPr lang="es-CO"/>
        </a:p>
      </dgm:t>
    </dgm:pt>
    <dgm:pt modelId="{4CA63A26-BDA1-4189-A0A4-935DE54250FE}" type="pres">
      <dgm:prSet presAssocID="{95710F62-DB1F-44F3-978F-34B57A2E30D7}" presName="hierRoot2" presStyleCnt="0">
        <dgm:presLayoutVars>
          <dgm:hierBranch val="init"/>
        </dgm:presLayoutVars>
      </dgm:prSet>
      <dgm:spPr/>
    </dgm:pt>
    <dgm:pt modelId="{C436EC93-37F2-433C-98E7-AABB31FB0890}" type="pres">
      <dgm:prSet presAssocID="{95710F62-DB1F-44F3-978F-34B57A2E30D7}" presName="rootComposite" presStyleCnt="0"/>
      <dgm:spPr/>
    </dgm:pt>
    <dgm:pt modelId="{59F33F04-9DEF-4613-BF79-99EF2298BE60}" type="pres">
      <dgm:prSet presAssocID="{95710F62-DB1F-44F3-978F-34B57A2E30D7}" presName="rootText" presStyleLbl="node3" presStyleIdx="0" presStyleCnt="1" custScaleX="121305" custScaleY="119544" custLinFactNeighborY="-4289">
        <dgm:presLayoutVars>
          <dgm:chPref val="3"/>
        </dgm:presLayoutVars>
      </dgm:prSet>
      <dgm:spPr/>
      <dgm:t>
        <a:bodyPr/>
        <a:lstStyle/>
        <a:p>
          <a:endParaRPr lang="es-CO"/>
        </a:p>
      </dgm:t>
    </dgm:pt>
    <dgm:pt modelId="{CC7D5B16-2CF9-4823-8811-689CFAAEDB98}" type="pres">
      <dgm:prSet presAssocID="{95710F62-DB1F-44F3-978F-34B57A2E30D7}" presName="rootConnector" presStyleLbl="node3" presStyleIdx="0" presStyleCnt="1"/>
      <dgm:spPr/>
      <dgm:t>
        <a:bodyPr/>
        <a:lstStyle/>
        <a:p>
          <a:endParaRPr lang="es-CO"/>
        </a:p>
      </dgm:t>
    </dgm:pt>
    <dgm:pt modelId="{65E538DD-8C28-4DE2-9A27-629433E8D98D}" type="pres">
      <dgm:prSet presAssocID="{95710F62-DB1F-44F3-978F-34B57A2E30D7}" presName="hierChild4" presStyleCnt="0"/>
      <dgm:spPr/>
    </dgm:pt>
    <dgm:pt modelId="{D6B386A5-6759-49B0-800C-9092C5282D05}" type="pres">
      <dgm:prSet presAssocID="{95710F62-DB1F-44F3-978F-34B57A2E30D7}" presName="hierChild5" presStyleCnt="0"/>
      <dgm:spPr/>
    </dgm:pt>
    <dgm:pt modelId="{45A02296-0047-4D45-A6DE-8735EBCDD908}" type="pres">
      <dgm:prSet presAssocID="{42FF5A19-6227-4E3E-8883-4BD4BD40EE36}" presName="hierChild5" presStyleCnt="0"/>
      <dgm:spPr/>
    </dgm:pt>
    <dgm:pt modelId="{B07412F8-499B-4E67-A245-092E2F55658C}" type="pres">
      <dgm:prSet presAssocID="{41A820B4-470B-454B-B1BE-2FDB27F6276D}" presName="hierChild3" presStyleCnt="0"/>
      <dgm:spPr/>
    </dgm:pt>
    <dgm:pt modelId="{48E28080-1F49-4AF9-82D2-FDAAE574A0C6}" type="pres">
      <dgm:prSet presAssocID="{0D51BD6F-62FE-441F-94AA-6DBB347524E6}" presName="Name111" presStyleLbl="parChTrans1D2" presStyleIdx="3" presStyleCnt="4"/>
      <dgm:spPr/>
      <dgm:t>
        <a:bodyPr/>
        <a:lstStyle/>
        <a:p>
          <a:endParaRPr lang="es-CO"/>
        </a:p>
      </dgm:t>
    </dgm:pt>
    <dgm:pt modelId="{17D33737-C7ED-4F23-AE27-67D2C377573E}" type="pres">
      <dgm:prSet presAssocID="{B08CD1AE-05E6-46E3-8C7F-09B188D28014}" presName="hierRoot3" presStyleCnt="0">
        <dgm:presLayoutVars>
          <dgm:hierBranch val="init"/>
        </dgm:presLayoutVars>
      </dgm:prSet>
      <dgm:spPr/>
    </dgm:pt>
    <dgm:pt modelId="{911095CD-264F-4519-A5DF-273BE866B518}" type="pres">
      <dgm:prSet presAssocID="{B08CD1AE-05E6-46E3-8C7F-09B188D28014}" presName="rootComposite3" presStyleCnt="0"/>
      <dgm:spPr/>
    </dgm:pt>
    <dgm:pt modelId="{B2877865-1611-47E9-A0B0-5C7A5DF55170}" type="pres">
      <dgm:prSet presAssocID="{B08CD1AE-05E6-46E3-8C7F-09B188D28014}" presName="rootText3" presStyleLbl="asst1" presStyleIdx="0" presStyleCnt="1" custScaleX="119130">
        <dgm:presLayoutVars>
          <dgm:chPref val="3"/>
        </dgm:presLayoutVars>
      </dgm:prSet>
      <dgm:spPr/>
      <dgm:t>
        <a:bodyPr/>
        <a:lstStyle/>
        <a:p>
          <a:endParaRPr lang="es-CO"/>
        </a:p>
      </dgm:t>
    </dgm:pt>
    <dgm:pt modelId="{8C3F4B9E-A7ED-43EA-925B-3D0748123A77}" type="pres">
      <dgm:prSet presAssocID="{B08CD1AE-05E6-46E3-8C7F-09B188D28014}" presName="rootConnector3" presStyleLbl="asst1" presStyleIdx="0" presStyleCnt="1"/>
      <dgm:spPr/>
      <dgm:t>
        <a:bodyPr/>
        <a:lstStyle/>
        <a:p>
          <a:endParaRPr lang="es-CO"/>
        </a:p>
      </dgm:t>
    </dgm:pt>
    <dgm:pt modelId="{05CD0FFB-76FF-477C-A0B7-C5030B802B95}" type="pres">
      <dgm:prSet presAssocID="{B08CD1AE-05E6-46E3-8C7F-09B188D28014}" presName="hierChild6" presStyleCnt="0"/>
      <dgm:spPr/>
    </dgm:pt>
    <dgm:pt modelId="{B67F434B-DA3E-4418-ADC6-4EAD1322A0F2}" type="pres">
      <dgm:prSet presAssocID="{B08CD1AE-05E6-46E3-8C7F-09B188D28014}" presName="hierChild7" presStyleCnt="0"/>
      <dgm:spPr/>
    </dgm:pt>
  </dgm:ptLst>
  <dgm:cxnLst>
    <dgm:cxn modelId="{69B51B8A-464D-46CA-9B72-14657066B675}" srcId="{41A820B4-470B-454B-B1BE-2FDB27F6276D}" destId="{42FF5A19-6227-4E3E-8883-4BD4BD40EE36}" srcOrd="3" destOrd="0" parTransId="{9020E116-4503-41C5-8FC2-C66568C0300A}" sibTransId="{C733FB7C-EC97-4799-BAAD-DDE0337F3B89}"/>
    <dgm:cxn modelId="{A7952D89-7A1F-492E-8C4B-E6286AC966C4}" type="presOf" srcId="{42FF5A19-6227-4E3E-8883-4BD4BD40EE36}" destId="{BC2CB6F0-7DBB-43AE-864C-DE83B28EEE94}" srcOrd="0" destOrd="0" presId="urn:microsoft.com/office/officeart/2005/8/layout/orgChart1"/>
    <dgm:cxn modelId="{59A5388A-6217-4653-89BC-D08E921F7922}" type="presOf" srcId="{454F7D06-4AA1-4660-B33C-ABDBD5426F0B}" destId="{35AB9135-AA45-49D5-8BF3-E2CB9F8290B8}" srcOrd="0" destOrd="0" presId="urn:microsoft.com/office/officeart/2005/8/layout/orgChart1"/>
    <dgm:cxn modelId="{2DCB45C4-5967-4569-A950-39AB74D351A0}" type="presOf" srcId="{0D51BD6F-62FE-441F-94AA-6DBB347524E6}" destId="{48E28080-1F49-4AF9-82D2-FDAAE574A0C6}" srcOrd="0" destOrd="0" presId="urn:microsoft.com/office/officeart/2005/8/layout/orgChart1"/>
    <dgm:cxn modelId="{63B14E53-C0CF-4CC2-BD20-8B3784C9C0F7}" type="presOf" srcId="{42FF5A19-6227-4E3E-8883-4BD4BD40EE36}" destId="{57E5D218-9768-41B1-9390-92FFFB5EE6E1}" srcOrd="1" destOrd="0" presId="urn:microsoft.com/office/officeart/2005/8/layout/orgChart1"/>
    <dgm:cxn modelId="{151F7C57-0749-433E-88F7-C9FBD50D0CD8}" srcId="{41A820B4-470B-454B-B1BE-2FDB27F6276D}" destId="{B25AFE95-1E01-46D5-9869-85DC953E9C97}" srcOrd="2" destOrd="0" parTransId="{BC1D3146-038D-4983-BE4C-278E17574F4E}" sibTransId="{4F621625-12D0-4FC1-BBC6-088E460984F1}"/>
    <dgm:cxn modelId="{B89F42FF-CDD7-4147-9C64-3E3501FD24C1}" type="presOf" srcId="{B25AFE95-1E01-46D5-9869-85DC953E9C97}" destId="{CB805956-7185-437B-96CE-CD505F57A7C9}" srcOrd="1" destOrd="0" presId="urn:microsoft.com/office/officeart/2005/8/layout/orgChart1"/>
    <dgm:cxn modelId="{47237729-E6ED-4EAE-9D9D-B76482CF54B9}" type="presOf" srcId="{41A820B4-470B-454B-B1BE-2FDB27F6276D}" destId="{59CF2076-82ED-4A06-B5BA-FCC2D1F4CA3A}" srcOrd="1" destOrd="0" presId="urn:microsoft.com/office/officeart/2005/8/layout/orgChart1"/>
    <dgm:cxn modelId="{7301808A-5226-4E6A-87B9-A29C5BD1A141}" type="presOf" srcId="{9020E116-4503-41C5-8FC2-C66568C0300A}" destId="{6A9C736C-08D4-46C2-BCBF-7E07D61B2B79}" srcOrd="0" destOrd="0" presId="urn:microsoft.com/office/officeart/2005/8/layout/orgChart1"/>
    <dgm:cxn modelId="{8E7B4AE1-7E38-4898-BBD5-F71C85730A45}" type="presOf" srcId="{D3CCACF3-E87E-436C-AE11-720C7671B920}" destId="{D303E4F6-32E5-4B51-8D46-0A8EC3DFACF7}" srcOrd="0" destOrd="0" presId="urn:microsoft.com/office/officeart/2005/8/layout/orgChart1"/>
    <dgm:cxn modelId="{9B4DD53B-CCB5-41D1-BB2D-B5FDE9F901A1}" type="presOf" srcId="{41A820B4-470B-454B-B1BE-2FDB27F6276D}" destId="{93C43C97-2861-4116-8446-CA6C9661B7AE}" srcOrd="0" destOrd="0" presId="urn:microsoft.com/office/officeart/2005/8/layout/orgChart1"/>
    <dgm:cxn modelId="{00EF1BB1-6CFA-4001-86B6-71C8F4EA7110}" srcId="{41A820B4-470B-454B-B1BE-2FDB27F6276D}" destId="{8AD97556-8B44-4AA7-9CBF-E8CE79D98F11}" srcOrd="1" destOrd="0" parTransId="{23F03A38-4F70-43B6-82AD-00515AC3F805}" sibTransId="{CDD088E5-7AD8-4AC4-A912-53110B4CE119}"/>
    <dgm:cxn modelId="{2DB046CC-83D0-4149-8060-5BDBDE6E98AB}" type="presOf" srcId="{8AD97556-8B44-4AA7-9CBF-E8CE79D98F11}" destId="{451D3FFA-6913-4EE5-BF6F-36A6D074A8F2}" srcOrd="1" destOrd="0" presId="urn:microsoft.com/office/officeart/2005/8/layout/orgChart1"/>
    <dgm:cxn modelId="{C369D542-C190-44E6-9756-18393BE68686}" type="presOf" srcId="{23F03A38-4F70-43B6-82AD-00515AC3F805}" destId="{8F8E8BC2-2BF0-4E6E-97E4-EFB3F960BD50}" srcOrd="0" destOrd="0" presId="urn:microsoft.com/office/officeart/2005/8/layout/orgChart1"/>
    <dgm:cxn modelId="{2C914EF3-6578-410D-96DF-010D9B9EF5AD}" type="presOf" srcId="{B25AFE95-1E01-46D5-9869-85DC953E9C97}" destId="{C61EF450-3E49-4AC6-B6CE-D4FE3E3F7CC6}" srcOrd="0" destOrd="0" presId="urn:microsoft.com/office/officeart/2005/8/layout/orgChart1"/>
    <dgm:cxn modelId="{508A8661-F9D7-48CF-84FA-5DB548036F52}" type="presOf" srcId="{BC1D3146-038D-4983-BE4C-278E17574F4E}" destId="{C941585B-58AB-455D-A3AA-5615D44AD6CD}" srcOrd="0" destOrd="0" presId="urn:microsoft.com/office/officeart/2005/8/layout/orgChart1"/>
    <dgm:cxn modelId="{70584B8B-A5DA-4C8E-A7F9-FC1F2128AF69}" type="presOf" srcId="{B08CD1AE-05E6-46E3-8C7F-09B188D28014}" destId="{8C3F4B9E-A7ED-43EA-925B-3D0748123A77}" srcOrd="1" destOrd="0" presId="urn:microsoft.com/office/officeart/2005/8/layout/orgChart1"/>
    <dgm:cxn modelId="{10346581-62D1-4DFA-94B1-739D8B617BA1}" type="presOf" srcId="{95710F62-DB1F-44F3-978F-34B57A2E30D7}" destId="{59F33F04-9DEF-4613-BF79-99EF2298BE60}" srcOrd="0" destOrd="0" presId="urn:microsoft.com/office/officeart/2005/8/layout/orgChart1"/>
    <dgm:cxn modelId="{7CFD3428-28D4-4A8C-87ED-53CB2F2147A2}" srcId="{D3CCACF3-E87E-436C-AE11-720C7671B920}" destId="{41A820B4-470B-454B-B1BE-2FDB27F6276D}" srcOrd="0" destOrd="0" parTransId="{A2079F8F-E0F6-4726-8C73-57E3E9167EA3}" sibTransId="{3AB664FC-B444-49A2-A72F-246E070E04E9}"/>
    <dgm:cxn modelId="{D9A47F73-852D-4025-8FB3-12EE05FF57A4}" type="presOf" srcId="{B08CD1AE-05E6-46E3-8C7F-09B188D28014}" destId="{B2877865-1611-47E9-A0B0-5C7A5DF55170}" srcOrd="0" destOrd="0" presId="urn:microsoft.com/office/officeart/2005/8/layout/orgChart1"/>
    <dgm:cxn modelId="{C3671BE1-F28A-47DE-9D35-0C399F887337}" srcId="{42FF5A19-6227-4E3E-8883-4BD4BD40EE36}" destId="{95710F62-DB1F-44F3-978F-34B57A2E30D7}" srcOrd="0" destOrd="0" parTransId="{454F7D06-4AA1-4660-B33C-ABDBD5426F0B}" sibTransId="{2D1459CE-B8F0-4D70-8BBE-1C37F504F9BB}"/>
    <dgm:cxn modelId="{66CD9CE7-2B84-47E5-83B8-12F4F409CF33}" srcId="{41A820B4-470B-454B-B1BE-2FDB27F6276D}" destId="{B08CD1AE-05E6-46E3-8C7F-09B188D28014}" srcOrd="0" destOrd="0" parTransId="{0D51BD6F-62FE-441F-94AA-6DBB347524E6}" sibTransId="{4908861D-FB0B-4B5D-A070-056EEAB6CE04}"/>
    <dgm:cxn modelId="{4BB0CFFB-4BBE-466D-B4B4-6B939989CDB8}" type="presOf" srcId="{95710F62-DB1F-44F3-978F-34B57A2E30D7}" destId="{CC7D5B16-2CF9-4823-8811-689CFAAEDB98}" srcOrd="1" destOrd="0" presId="urn:microsoft.com/office/officeart/2005/8/layout/orgChart1"/>
    <dgm:cxn modelId="{2C934F9A-5C7D-49F1-B0F0-8CD728BBA928}" type="presOf" srcId="{8AD97556-8B44-4AA7-9CBF-E8CE79D98F11}" destId="{76DCA3E3-F9F5-4140-8313-D2B351D43B55}" srcOrd="0" destOrd="0" presId="urn:microsoft.com/office/officeart/2005/8/layout/orgChart1"/>
    <dgm:cxn modelId="{D210886D-A672-41EB-9EAD-49A69CF0ED42}" type="presParOf" srcId="{D303E4F6-32E5-4B51-8D46-0A8EC3DFACF7}" destId="{21138F3F-6250-4764-80EA-F5F06EBB8518}" srcOrd="0" destOrd="0" presId="urn:microsoft.com/office/officeart/2005/8/layout/orgChart1"/>
    <dgm:cxn modelId="{89000AFB-9FE7-4582-9B1B-473C41988AAA}" type="presParOf" srcId="{21138F3F-6250-4764-80EA-F5F06EBB8518}" destId="{565FB120-3814-4199-9032-CE52DFDFB1BE}" srcOrd="0" destOrd="0" presId="urn:microsoft.com/office/officeart/2005/8/layout/orgChart1"/>
    <dgm:cxn modelId="{87E4B45E-8B28-4F7D-B24B-5B158400011B}" type="presParOf" srcId="{565FB120-3814-4199-9032-CE52DFDFB1BE}" destId="{93C43C97-2861-4116-8446-CA6C9661B7AE}" srcOrd="0" destOrd="0" presId="urn:microsoft.com/office/officeart/2005/8/layout/orgChart1"/>
    <dgm:cxn modelId="{B0A3DE03-DBD9-4B38-9034-FC8CBA4BEE58}" type="presParOf" srcId="{565FB120-3814-4199-9032-CE52DFDFB1BE}" destId="{59CF2076-82ED-4A06-B5BA-FCC2D1F4CA3A}" srcOrd="1" destOrd="0" presId="urn:microsoft.com/office/officeart/2005/8/layout/orgChart1"/>
    <dgm:cxn modelId="{5048BE5A-3D0F-41D8-8B1C-826F831B847A}" type="presParOf" srcId="{21138F3F-6250-4764-80EA-F5F06EBB8518}" destId="{CF8E1D20-B0B3-47FA-9C8A-B643DC16B9DC}" srcOrd="1" destOrd="0" presId="urn:microsoft.com/office/officeart/2005/8/layout/orgChart1"/>
    <dgm:cxn modelId="{5B140154-90FD-4C56-A1AD-ABF7C5A470C2}" type="presParOf" srcId="{CF8E1D20-B0B3-47FA-9C8A-B643DC16B9DC}" destId="{8F8E8BC2-2BF0-4E6E-97E4-EFB3F960BD50}" srcOrd="0" destOrd="0" presId="urn:microsoft.com/office/officeart/2005/8/layout/orgChart1"/>
    <dgm:cxn modelId="{577712FE-FE12-4B03-9FEC-FE4C194E9AD0}" type="presParOf" srcId="{CF8E1D20-B0B3-47FA-9C8A-B643DC16B9DC}" destId="{FC4ABDFD-971D-463C-A2FF-172D8C1ECADA}" srcOrd="1" destOrd="0" presId="urn:microsoft.com/office/officeart/2005/8/layout/orgChart1"/>
    <dgm:cxn modelId="{83739447-69D1-44ED-B820-E2EF8FB90A6F}" type="presParOf" srcId="{FC4ABDFD-971D-463C-A2FF-172D8C1ECADA}" destId="{9015F413-F682-4FBB-85F5-3002E6A1CE17}" srcOrd="0" destOrd="0" presId="urn:microsoft.com/office/officeart/2005/8/layout/orgChart1"/>
    <dgm:cxn modelId="{4965FA88-DD72-4C83-8A85-84FEF96150E1}" type="presParOf" srcId="{9015F413-F682-4FBB-85F5-3002E6A1CE17}" destId="{76DCA3E3-F9F5-4140-8313-D2B351D43B55}" srcOrd="0" destOrd="0" presId="urn:microsoft.com/office/officeart/2005/8/layout/orgChart1"/>
    <dgm:cxn modelId="{300F43A9-19C3-4AE4-8DBF-123D2B1DF6ED}" type="presParOf" srcId="{9015F413-F682-4FBB-85F5-3002E6A1CE17}" destId="{451D3FFA-6913-4EE5-BF6F-36A6D074A8F2}" srcOrd="1" destOrd="0" presId="urn:microsoft.com/office/officeart/2005/8/layout/orgChart1"/>
    <dgm:cxn modelId="{43CFC5DB-DED1-4748-A2C0-ED032715C617}" type="presParOf" srcId="{FC4ABDFD-971D-463C-A2FF-172D8C1ECADA}" destId="{C7441DF8-6F5B-4E5E-9D87-84F3037D31B1}" srcOrd="1" destOrd="0" presId="urn:microsoft.com/office/officeart/2005/8/layout/orgChart1"/>
    <dgm:cxn modelId="{5D5C1950-0BFA-4246-8A36-01A02A97B81A}" type="presParOf" srcId="{FC4ABDFD-971D-463C-A2FF-172D8C1ECADA}" destId="{56CFF71C-58FA-4362-A44B-CFC3176E37DE}" srcOrd="2" destOrd="0" presId="urn:microsoft.com/office/officeart/2005/8/layout/orgChart1"/>
    <dgm:cxn modelId="{CACF7A29-BCEF-472A-A200-2BD947C99E16}" type="presParOf" srcId="{CF8E1D20-B0B3-47FA-9C8A-B643DC16B9DC}" destId="{C941585B-58AB-455D-A3AA-5615D44AD6CD}" srcOrd="2" destOrd="0" presId="urn:microsoft.com/office/officeart/2005/8/layout/orgChart1"/>
    <dgm:cxn modelId="{28588AB7-87F0-480E-A8CA-A8F10C10FBEA}" type="presParOf" srcId="{CF8E1D20-B0B3-47FA-9C8A-B643DC16B9DC}" destId="{01E90EB6-1337-4A86-9917-222F53C37E06}" srcOrd="3" destOrd="0" presId="urn:microsoft.com/office/officeart/2005/8/layout/orgChart1"/>
    <dgm:cxn modelId="{860FE894-50AA-4996-8B47-272CB03B4D76}" type="presParOf" srcId="{01E90EB6-1337-4A86-9917-222F53C37E06}" destId="{9A42954B-994E-4D94-80A1-7CE695AC5882}" srcOrd="0" destOrd="0" presId="urn:microsoft.com/office/officeart/2005/8/layout/orgChart1"/>
    <dgm:cxn modelId="{DD965D31-8A1C-4EE9-B9D3-B22A873A2E1D}" type="presParOf" srcId="{9A42954B-994E-4D94-80A1-7CE695AC5882}" destId="{C61EF450-3E49-4AC6-B6CE-D4FE3E3F7CC6}" srcOrd="0" destOrd="0" presId="urn:microsoft.com/office/officeart/2005/8/layout/orgChart1"/>
    <dgm:cxn modelId="{799EE90D-9580-4417-AFA9-219161A9C6EA}" type="presParOf" srcId="{9A42954B-994E-4D94-80A1-7CE695AC5882}" destId="{CB805956-7185-437B-96CE-CD505F57A7C9}" srcOrd="1" destOrd="0" presId="urn:microsoft.com/office/officeart/2005/8/layout/orgChart1"/>
    <dgm:cxn modelId="{6000BE3A-C28F-46B7-BADA-F5400FA52F13}" type="presParOf" srcId="{01E90EB6-1337-4A86-9917-222F53C37E06}" destId="{2BA0F3D0-5F16-4A2B-B880-ADCCA741AA14}" srcOrd="1" destOrd="0" presId="urn:microsoft.com/office/officeart/2005/8/layout/orgChart1"/>
    <dgm:cxn modelId="{38AF0ABE-2BD5-44A1-9003-81BA7F7D2D95}" type="presParOf" srcId="{01E90EB6-1337-4A86-9917-222F53C37E06}" destId="{5EB1AD9A-81DA-40F2-88AF-3D51701C960E}" srcOrd="2" destOrd="0" presId="urn:microsoft.com/office/officeart/2005/8/layout/orgChart1"/>
    <dgm:cxn modelId="{92AC7FF6-333F-4A2A-AC4E-373A7444F4E4}" type="presParOf" srcId="{CF8E1D20-B0B3-47FA-9C8A-B643DC16B9DC}" destId="{6A9C736C-08D4-46C2-BCBF-7E07D61B2B79}" srcOrd="4" destOrd="0" presId="urn:microsoft.com/office/officeart/2005/8/layout/orgChart1"/>
    <dgm:cxn modelId="{3163B832-6180-4B38-A65E-7163CBB0E19E}" type="presParOf" srcId="{CF8E1D20-B0B3-47FA-9C8A-B643DC16B9DC}" destId="{996FBF68-636E-4093-886A-5D188E51F3E9}" srcOrd="5" destOrd="0" presId="urn:microsoft.com/office/officeart/2005/8/layout/orgChart1"/>
    <dgm:cxn modelId="{AB4A0C34-C0F6-4F06-8047-5C4F64DC8636}" type="presParOf" srcId="{996FBF68-636E-4093-886A-5D188E51F3E9}" destId="{8F5EDD93-9AA5-41B5-AB48-CEA14A5131D7}" srcOrd="0" destOrd="0" presId="urn:microsoft.com/office/officeart/2005/8/layout/orgChart1"/>
    <dgm:cxn modelId="{A71B339E-0936-4E0A-A563-7C8D19AE1722}" type="presParOf" srcId="{8F5EDD93-9AA5-41B5-AB48-CEA14A5131D7}" destId="{BC2CB6F0-7DBB-43AE-864C-DE83B28EEE94}" srcOrd="0" destOrd="0" presId="urn:microsoft.com/office/officeart/2005/8/layout/orgChart1"/>
    <dgm:cxn modelId="{D8B23029-A63F-4BC2-90C6-5133BF3B652C}" type="presParOf" srcId="{8F5EDD93-9AA5-41B5-AB48-CEA14A5131D7}" destId="{57E5D218-9768-41B1-9390-92FFFB5EE6E1}" srcOrd="1" destOrd="0" presId="urn:microsoft.com/office/officeart/2005/8/layout/orgChart1"/>
    <dgm:cxn modelId="{AFF32933-F981-4D16-993A-4F7358CB5EBA}" type="presParOf" srcId="{996FBF68-636E-4093-886A-5D188E51F3E9}" destId="{D5D0C15A-0B9B-4407-8AA4-93DB6D5AE007}" srcOrd="1" destOrd="0" presId="urn:microsoft.com/office/officeart/2005/8/layout/orgChart1"/>
    <dgm:cxn modelId="{6018A740-B08E-4761-9A6F-06C62C6971E7}" type="presParOf" srcId="{D5D0C15A-0B9B-4407-8AA4-93DB6D5AE007}" destId="{35AB9135-AA45-49D5-8BF3-E2CB9F8290B8}" srcOrd="0" destOrd="0" presId="urn:microsoft.com/office/officeart/2005/8/layout/orgChart1"/>
    <dgm:cxn modelId="{24B8DCE2-1872-49B6-B700-6770A5EC4433}" type="presParOf" srcId="{D5D0C15A-0B9B-4407-8AA4-93DB6D5AE007}" destId="{4CA63A26-BDA1-4189-A0A4-935DE54250FE}" srcOrd="1" destOrd="0" presId="urn:microsoft.com/office/officeart/2005/8/layout/orgChart1"/>
    <dgm:cxn modelId="{9393E92F-EB93-484F-9FDD-9919CE0C94E0}" type="presParOf" srcId="{4CA63A26-BDA1-4189-A0A4-935DE54250FE}" destId="{C436EC93-37F2-433C-98E7-AABB31FB0890}" srcOrd="0" destOrd="0" presId="urn:microsoft.com/office/officeart/2005/8/layout/orgChart1"/>
    <dgm:cxn modelId="{42285E34-A486-49A4-85F9-ABB9937F6D2F}" type="presParOf" srcId="{C436EC93-37F2-433C-98E7-AABB31FB0890}" destId="{59F33F04-9DEF-4613-BF79-99EF2298BE60}" srcOrd="0" destOrd="0" presId="urn:microsoft.com/office/officeart/2005/8/layout/orgChart1"/>
    <dgm:cxn modelId="{2435A989-1FBD-4EBE-80F5-D36A0DCC8C5E}" type="presParOf" srcId="{C436EC93-37F2-433C-98E7-AABB31FB0890}" destId="{CC7D5B16-2CF9-4823-8811-689CFAAEDB98}" srcOrd="1" destOrd="0" presId="urn:microsoft.com/office/officeart/2005/8/layout/orgChart1"/>
    <dgm:cxn modelId="{BA939291-E5CD-4C84-93ED-BAA4CA3EDD46}" type="presParOf" srcId="{4CA63A26-BDA1-4189-A0A4-935DE54250FE}" destId="{65E538DD-8C28-4DE2-9A27-629433E8D98D}" srcOrd="1" destOrd="0" presId="urn:microsoft.com/office/officeart/2005/8/layout/orgChart1"/>
    <dgm:cxn modelId="{420997CA-94AF-4EC4-8322-DDB4F70573BF}" type="presParOf" srcId="{4CA63A26-BDA1-4189-A0A4-935DE54250FE}" destId="{D6B386A5-6759-49B0-800C-9092C5282D05}" srcOrd="2" destOrd="0" presId="urn:microsoft.com/office/officeart/2005/8/layout/orgChart1"/>
    <dgm:cxn modelId="{1E7F5D24-31E3-4370-A84F-DE2C2416C3F7}" type="presParOf" srcId="{996FBF68-636E-4093-886A-5D188E51F3E9}" destId="{45A02296-0047-4D45-A6DE-8735EBCDD908}" srcOrd="2" destOrd="0" presId="urn:microsoft.com/office/officeart/2005/8/layout/orgChart1"/>
    <dgm:cxn modelId="{EBB3FA76-426D-4AB3-8581-2F1A13F8A91B}" type="presParOf" srcId="{21138F3F-6250-4764-80EA-F5F06EBB8518}" destId="{B07412F8-499B-4E67-A245-092E2F55658C}" srcOrd="2" destOrd="0" presId="urn:microsoft.com/office/officeart/2005/8/layout/orgChart1"/>
    <dgm:cxn modelId="{1031FD34-29A1-449E-8D5B-21AE67320B84}" type="presParOf" srcId="{B07412F8-499B-4E67-A245-092E2F55658C}" destId="{48E28080-1F49-4AF9-82D2-FDAAE574A0C6}" srcOrd="0" destOrd="0" presId="urn:microsoft.com/office/officeart/2005/8/layout/orgChart1"/>
    <dgm:cxn modelId="{C6AA864D-DF58-4625-8139-03421C455481}" type="presParOf" srcId="{B07412F8-499B-4E67-A245-092E2F55658C}" destId="{17D33737-C7ED-4F23-AE27-67D2C377573E}" srcOrd="1" destOrd="0" presId="urn:microsoft.com/office/officeart/2005/8/layout/orgChart1"/>
    <dgm:cxn modelId="{7ED1B1DD-F2BA-4A3D-958E-AC228BCD479F}" type="presParOf" srcId="{17D33737-C7ED-4F23-AE27-67D2C377573E}" destId="{911095CD-264F-4519-A5DF-273BE866B518}" srcOrd="0" destOrd="0" presId="urn:microsoft.com/office/officeart/2005/8/layout/orgChart1"/>
    <dgm:cxn modelId="{2C9C1D03-5FF6-4BA2-A2CE-E8DE0B38ECAA}" type="presParOf" srcId="{911095CD-264F-4519-A5DF-273BE866B518}" destId="{B2877865-1611-47E9-A0B0-5C7A5DF55170}" srcOrd="0" destOrd="0" presId="urn:microsoft.com/office/officeart/2005/8/layout/orgChart1"/>
    <dgm:cxn modelId="{FDB45F00-97E8-486C-97EE-46AD651D6E9F}" type="presParOf" srcId="{911095CD-264F-4519-A5DF-273BE866B518}" destId="{8C3F4B9E-A7ED-43EA-925B-3D0748123A77}" srcOrd="1" destOrd="0" presId="urn:microsoft.com/office/officeart/2005/8/layout/orgChart1"/>
    <dgm:cxn modelId="{FA9C116F-5D18-4763-B7BD-ADE4C30C0A93}" type="presParOf" srcId="{17D33737-C7ED-4F23-AE27-67D2C377573E}" destId="{05CD0FFB-76FF-477C-A0B7-C5030B802B95}" srcOrd="1" destOrd="0" presId="urn:microsoft.com/office/officeart/2005/8/layout/orgChart1"/>
    <dgm:cxn modelId="{EA6022B0-38DE-4059-A9C8-97A2FFA4E62E}" type="presParOf" srcId="{17D33737-C7ED-4F23-AE27-67D2C377573E}" destId="{B67F434B-DA3E-4418-ADC6-4EAD1322A0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352FBD-57A1-4951-863C-3654CE4475D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CO"/>
        </a:p>
      </dgm:t>
    </dgm:pt>
    <dgm:pt modelId="{0E1635E3-1DA2-4942-8F3C-61A24B8D1AD3}">
      <dgm:prSet phldrT="[Texto]" custT="1"/>
      <dgm:spPr/>
      <dgm:t>
        <a:bodyPr/>
        <a:lstStyle/>
        <a:p>
          <a:r>
            <a:rPr lang="es-CO" sz="2000" b="1" dirty="0" smtClean="0"/>
            <a:t>COMPROMISOS PRIORITARIOS DEL GOBIERNO CON EL CIUDADANO (GENERALMENTE TRANSVERSALES, DE RESULTADO FINAL EN </a:t>
          </a:r>
          <a:r>
            <a:rPr lang="es-CO" sz="2000" b="1" dirty="0" smtClean="0"/>
            <a:t>CIUDADANOS</a:t>
          </a:r>
          <a:r>
            <a:rPr lang="es-CO" sz="2000" b="1" dirty="0" smtClean="0"/>
            <a:t>)</a:t>
          </a:r>
          <a:endParaRPr lang="es-CO" sz="2000" b="1" dirty="0"/>
        </a:p>
      </dgm:t>
    </dgm:pt>
    <dgm:pt modelId="{E4CFBBB6-7843-42AA-889E-F909747CC386}" type="parTrans" cxnId="{A7B26827-399D-4551-BCFC-9C3640D935D8}">
      <dgm:prSet/>
      <dgm:spPr/>
      <dgm:t>
        <a:bodyPr/>
        <a:lstStyle/>
        <a:p>
          <a:endParaRPr lang="es-CO"/>
        </a:p>
      </dgm:t>
    </dgm:pt>
    <dgm:pt modelId="{6FAA4CF7-2FD1-4476-88D5-52689FBEDF86}" type="sibTrans" cxnId="{A7B26827-399D-4551-BCFC-9C3640D935D8}">
      <dgm:prSet/>
      <dgm:spPr/>
      <dgm:t>
        <a:bodyPr/>
        <a:lstStyle/>
        <a:p>
          <a:endParaRPr lang="es-CO"/>
        </a:p>
      </dgm:t>
    </dgm:pt>
    <dgm:pt modelId="{A765210B-5825-4407-862C-1D37C987B6F1}">
      <dgm:prSet phldrT="[Texto]" custT="1"/>
      <dgm:spPr>
        <a:solidFill>
          <a:schemeClr val="accent1">
            <a:lumMod val="60000"/>
            <a:lumOff val="40000"/>
          </a:schemeClr>
        </a:solidFill>
      </dgm:spPr>
      <dgm:t>
        <a:bodyPr/>
        <a:lstStyle/>
        <a:p>
          <a:r>
            <a:rPr lang="es-CO" sz="1800" b="1" dirty="0" smtClean="0"/>
            <a:t>DGPP </a:t>
          </a:r>
          <a:r>
            <a:rPr lang="es-CO" sz="1800" b="1" dirty="0" smtClean="0"/>
            <a:t>AYUDA A ESPECIFICAR LA CADENA DE PRODUCCIÓN </a:t>
          </a:r>
          <a:r>
            <a:rPr lang="es-CO" sz="1800" b="1" u="sng" dirty="0" smtClean="0"/>
            <a:t>A PARTIR </a:t>
          </a:r>
          <a:r>
            <a:rPr lang="es-CO" sz="1800" b="1" u="sng" dirty="0" smtClean="0"/>
            <a:t>DE LA META DE POLÍTICA PÚBLICA</a:t>
          </a:r>
          <a:endParaRPr lang="es-CO" sz="1800" b="1" u="sng" dirty="0"/>
        </a:p>
      </dgm:t>
    </dgm:pt>
    <dgm:pt modelId="{2C2B29E9-C903-41C9-8512-F60D5BCD6806}" type="parTrans" cxnId="{B122BFDF-F63E-4160-ADF2-98B5A86D8309}">
      <dgm:prSet/>
      <dgm:spPr/>
      <dgm:t>
        <a:bodyPr/>
        <a:lstStyle/>
        <a:p>
          <a:endParaRPr lang="es-CO"/>
        </a:p>
      </dgm:t>
    </dgm:pt>
    <dgm:pt modelId="{5BAABDED-4A42-40FE-81DA-95FFFE03CFBA}" type="sibTrans" cxnId="{B122BFDF-F63E-4160-ADF2-98B5A86D8309}">
      <dgm:prSet/>
      <dgm:spPr/>
      <dgm:t>
        <a:bodyPr/>
        <a:lstStyle/>
        <a:p>
          <a:endParaRPr lang="es-CO"/>
        </a:p>
      </dgm:t>
    </dgm:pt>
    <dgm:pt modelId="{F84EA816-7F37-4A3F-B24C-0294650F6433}">
      <dgm:prSet phldrT="[Texto]" custT="1"/>
      <dgm:spPr/>
      <dgm:t>
        <a:bodyPr/>
        <a:lstStyle/>
        <a:p>
          <a:r>
            <a:rPr lang="es-CO" sz="2000" b="1" dirty="0" smtClean="0">
              <a:solidFill>
                <a:schemeClr val="bg1"/>
              </a:solidFill>
            </a:rPr>
            <a:t>CONTRIBUCIÓN </a:t>
          </a:r>
          <a:r>
            <a:rPr lang="es-CO" sz="2000" b="1" dirty="0" smtClean="0">
              <a:solidFill>
                <a:schemeClr val="bg1"/>
              </a:solidFill>
            </a:rPr>
            <a:t>DGPP: </a:t>
          </a:r>
          <a:r>
            <a:rPr lang="es-CO" sz="2000" b="1" dirty="0" smtClean="0">
              <a:solidFill>
                <a:schemeClr val="bg1"/>
              </a:solidFill>
            </a:rPr>
            <a:t>ASEGURAR PUENTE ENTRE PRIORIDADES DEL GOBIERNO, DISPOSICIÓN DE RECURSOS PRESUPUESTARIOS Y RESULTADOS ESPERADOS POR CIUDADANO</a:t>
          </a:r>
          <a:endParaRPr lang="es-CO" sz="2000" b="1" dirty="0">
            <a:solidFill>
              <a:schemeClr val="bg1"/>
            </a:solidFill>
          </a:endParaRPr>
        </a:p>
      </dgm:t>
    </dgm:pt>
    <dgm:pt modelId="{5B746C82-6879-41FA-B9B4-4782D1836CBD}" type="parTrans" cxnId="{13EE19A8-6A70-464C-AE59-56C1D8F121BB}">
      <dgm:prSet/>
      <dgm:spPr/>
      <dgm:t>
        <a:bodyPr/>
        <a:lstStyle/>
        <a:p>
          <a:endParaRPr lang="es-CO"/>
        </a:p>
      </dgm:t>
    </dgm:pt>
    <dgm:pt modelId="{2B6F0C77-32E6-4934-8A62-ECAF90DC99C1}" type="sibTrans" cxnId="{13EE19A8-6A70-464C-AE59-56C1D8F121BB}">
      <dgm:prSet/>
      <dgm:spPr/>
      <dgm:t>
        <a:bodyPr/>
        <a:lstStyle/>
        <a:p>
          <a:endParaRPr lang="es-CO"/>
        </a:p>
      </dgm:t>
    </dgm:pt>
    <dgm:pt modelId="{E836BA8F-BC8B-4C2A-B5C6-B7709B30FB88}">
      <dgm:prSet phldrT="[Texto]" custT="1"/>
      <dgm:spPr>
        <a:solidFill>
          <a:schemeClr val="accent4">
            <a:lumMod val="20000"/>
            <a:lumOff val="80000"/>
          </a:schemeClr>
        </a:solidFill>
      </dgm:spPr>
      <dgm:t>
        <a:bodyPr/>
        <a:lstStyle/>
        <a:p>
          <a:r>
            <a:rPr lang="es-CO" sz="1800" b="1" dirty="0" smtClean="0"/>
            <a:t>DGPP REVISA </a:t>
          </a:r>
          <a:r>
            <a:rPr lang="es-CO" sz="1800" b="1" dirty="0" smtClean="0"/>
            <a:t>CON </a:t>
          </a:r>
          <a:r>
            <a:rPr lang="es-CO" sz="1800" b="1" dirty="0" err="1" smtClean="0"/>
            <a:t>DGPs</a:t>
          </a:r>
          <a:r>
            <a:rPr lang="es-CO" sz="1800" b="1" dirty="0" smtClean="0"/>
            <a:t> MINISTERIALES LAS </a:t>
          </a:r>
          <a:r>
            <a:rPr lang="es-CO" sz="1800" b="1" dirty="0" smtClean="0"/>
            <a:t>IMPLICACIONES PRESUPUESTARIAS DE LA CONTRIBUCIÓN DE CADA ENTIDAD A PRIORIDADES PRESIDENCIALES</a:t>
          </a:r>
          <a:endParaRPr lang="es-CO" sz="1800" b="1" dirty="0"/>
        </a:p>
      </dgm:t>
    </dgm:pt>
    <dgm:pt modelId="{4F67927D-E076-4226-8D61-021DCB2262AC}" type="parTrans" cxnId="{4F6ACA00-BF4D-42CF-BAEF-25836F8B9A17}">
      <dgm:prSet/>
      <dgm:spPr/>
      <dgm:t>
        <a:bodyPr/>
        <a:lstStyle/>
        <a:p>
          <a:endParaRPr lang="es-CO"/>
        </a:p>
      </dgm:t>
    </dgm:pt>
    <dgm:pt modelId="{38B4EF90-B0B6-4BD6-94DA-947FB5D228B4}" type="sibTrans" cxnId="{4F6ACA00-BF4D-42CF-BAEF-25836F8B9A17}">
      <dgm:prSet/>
      <dgm:spPr/>
      <dgm:t>
        <a:bodyPr/>
        <a:lstStyle/>
        <a:p>
          <a:endParaRPr lang="es-CO"/>
        </a:p>
      </dgm:t>
    </dgm:pt>
    <dgm:pt modelId="{CDDDA224-E656-4B7E-8984-0462F181FD53}">
      <dgm:prSet phldrT="[Texto]" custT="1"/>
      <dgm:spPr/>
      <dgm:t>
        <a:bodyPr/>
        <a:lstStyle/>
        <a:p>
          <a:r>
            <a:rPr lang="es-CO" sz="2000" b="1" dirty="0" smtClean="0">
              <a:solidFill>
                <a:schemeClr val="bg1"/>
              </a:solidFill>
            </a:rPr>
            <a:t>DGPP </a:t>
          </a:r>
          <a:r>
            <a:rPr lang="es-CO" sz="2000" b="1" dirty="0" smtClean="0">
              <a:solidFill>
                <a:schemeClr val="bg1"/>
              </a:solidFill>
            </a:rPr>
            <a:t>VIGILA AQUELLOS PROGRAMAS QUE OPERACIONALIZAN METAS PRIORITARIAS DEL GOBIERNO</a:t>
          </a:r>
          <a:endParaRPr lang="es-CO" sz="2000" b="1" dirty="0">
            <a:solidFill>
              <a:schemeClr val="bg1"/>
            </a:solidFill>
          </a:endParaRPr>
        </a:p>
      </dgm:t>
    </dgm:pt>
    <dgm:pt modelId="{F4364E49-5943-4B42-8937-E5FB79A5AC93}" type="parTrans" cxnId="{0F2862DE-8BC3-45C9-AEA3-7B414A3A86C6}">
      <dgm:prSet/>
      <dgm:spPr/>
      <dgm:t>
        <a:bodyPr/>
        <a:lstStyle/>
        <a:p>
          <a:endParaRPr lang="es-CO"/>
        </a:p>
      </dgm:t>
    </dgm:pt>
    <dgm:pt modelId="{70B9F524-C816-49FD-B053-D4F689DB11D2}" type="sibTrans" cxnId="{0F2862DE-8BC3-45C9-AEA3-7B414A3A86C6}">
      <dgm:prSet/>
      <dgm:spPr/>
      <dgm:t>
        <a:bodyPr/>
        <a:lstStyle/>
        <a:p>
          <a:endParaRPr lang="es-CO"/>
        </a:p>
      </dgm:t>
    </dgm:pt>
    <dgm:pt modelId="{7668B979-E035-45A7-A7C2-BC3AC759103C}">
      <dgm:prSet phldrT="[Texto]" custT="1"/>
      <dgm:spPr>
        <a:solidFill>
          <a:schemeClr val="accent6">
            <a:lumMod val="40000"/>
            <a:lumOff val="60000"/>
          </a:schemeClr>
        </a:solidFill>
      </dgm:spPr>
      <dgm:t>
        <a:bodyPr/>
        <a:lstStyle/>
        <a:p>
          <a:r>
            <a:rPr lang="es-CO" sz="1800" b="1" dirty="0" smtClean="0"/>
            <a:t>DGPP </a:t>
          </a:r>
          <a:r>
            <a:rPr lang="es-CO" sz="1800" b="1" dirty="0" smtClean="0"/>
            <a:t>REGISTRA AVANCES Y OBSTÁCULOS EN CUMPLIMIENTO METAS PRESIDENCIALES</a:t>
          </a:r>
          <a:endParaRPr lang="es-CO" sz="1800" b="1" dirty="0"/>
        </a:p>
      </dgm:t>
    </dgm:pt>
    <dgm:pt modelId="{B1DCC3B0-A5F6-4BDF-B497-FA3F164254C4}" type="parTrans" cxnId="{BCC4746A-F723-4682-B158-84CB2AB51D3F}">
      <dgm:prSet/>
      <dgm:spPr/>
      <dgm:t>
        <a:bodyPr/>
        <a:lstStyle/>
        <a:p>
          <a:endParaRPr lang="es-CO"/>
        </a:p>
      </dgm:t>
    </dgm:pt>
    <dgm:pt modelId="{6082E1DC-9E03-44B5-A7F0-71DF2390FE2D}" type="sibTrans" cxnId="{BCC4746A-F723-4682-B158-84CB2AB51D3F}">
      <dgm:prSet/>
      <dgm:spPr/>
      <dgm:t>
        <a:bodyPr/>
        <a:lstStyle/>
        <a:p>
          <a:endParaRPr lang="es-CO"/>
        </a:p>
      </dgm:t>
    </dgm:pt>
    <dgm:pt modelId="{E976D572-4808-4258-A82F-ABA8E7716B58}" type="pres">
      <dgm:prSet presAssocID="{55352FBD-57A1-4951-863C-3654CE4475D7}" presName="rootnode" presStyleCnt="0">
        <dgm:presLayoutVars>
          <dgm:chMax/>
          <dgm:chPref/>
          <dgm:dir/>
          <dgm:animLvl val="lvl"/>
        </dgm:presLayoutVars>
      </dgm:prSet>
      <dgm:spPr/>
      <dgm:t>
        <a:bodyPr/>
        <a:lstStyle/>
        <a:p>
          <a:endParaRPr lang="es-CO"/>
        </a:p>
      </dgm:t>
    </dgm:pt>
    <dgm:pt modelId="{BD0A6165-64A3-496A-AADB-560D00EBCE8E}" type="pres">
      <dgm:prSet presAssocID="{0E1635E3-1DA2-4942-8F3C-61A24B8D1AD3}" presName="composite" presStyleCnt="0"/>
      <dgm:spPr/>
    </dgm:pt>
    <dgm:pt modelId="{4381D389-DE1F-4ACA-90FC-DEF6D05B1ADD}" type="pres">
      <dgm:prSet presAssocID="{0E1635E3-1DA2-4942-8F3C-61A24B8D1AD3}" presName="bentUpArrow1" presStyleLbl="alignImgPlace1" presStyleIdx="0" presStyleCnt="2" custLinFactNeighborX="-30142" custLinFactNeighborY="-2080"/>
      <dgm:spPr/>
    </dgm:pt>
    <dgm:pt modelId="{418B3A8E-BC3A-47B2-A929-6838B9788B1C}" type="pres">
      <dgm:prSet presAssocID="{0E1635E3-1DA2-4942-8F3C-61A24B8D1AD3}" presName="ParentText" presStyleLbl="node1" presStyleIdx="0" presStyleCnt="3" custScaleX="164547">
        <dgm:presLayoutVars>
          <dgm:chMax val="1"/>
          <dgm:chPref val="1"/>
          <dgm:bulletEnabled val="1"/>
        </dgm:presLayoutVars>
      </dgm:prSet>
      <dgm:spPr/>
      <dgm:t>
        <a:bodyPr/>
        <a:lstStyle/>
        <a:p>
          <a:endParaRPr lang="es-CO"/>
        </a:p>
      </dgm:t>
    </dgm:pt>
    <dgm:pt modelId="{73F01A4A-211E-417E-B759-5981EB7875E0}" type="pres">
      <dgm:prSet presAssocID="{0E1635E3-1DA2-4942-8F3C-61A24B8D1AD3}" presName="ChildText" presStyleLbl="revTx" presStyleIdx="0" presStyleCnt="3" custScaleX="161187" custScaleY="135458" custLinFactNeighborX="77624" custLinFactNeighborY="969">
        <dgm:presLayoutVars>
          <dgm:chMax val="0"/>
          <dgm:chPref val="0"/>
          <dgm:bulletEnabled val="1"/>
        </dgm:presLayoutVars>
      </dgm:prSet>
      <dgm:spPr/>
      <dgm:t>
        <a:bodyPr/>
        <a:lstStyle/>
        <a:p>
          <a:endParaRPr lang="es-CO"/>
        </a:p>
      </dgm:t>
    </dgm:pt>
    <dgm:pt modelId="{7CEDA502-848A-4875-AC20-C34A5558DC7D}" type="pres">
      <dgm:prSet presAssocID="{6FAA4CF7-2FD1-4476-88D5-52689FBEDF86}" presName="sibTrans" presStyleCnt="0"/>
      <dgm:spPr/>
    </dgm:pt>
    <dgm:pt modelId="{31325C5A-98BA-4710-B6B5-E347834B0D35}" type="pres">
      <dgm:prSet presAssocID="{F84EA816-7F37-4A3F-B24C-0294650F6433}" presName="composite" presStyleCnt="0"/>
      <dgm:spPr/>
    </dgm:pt>
    <dgm:pt modelId="{E84237AD-8B09-483A-9B47-3260225F53C7}" type="pres">
      <dgm:prSet presAssocID="{F84EA816-7F37-4A3F-B24C-0294650F6433}" presName="bentUpArrow1" presStyleLbl="alignImgPlace1" presStyleIdx="1" presStyleCnt="2" custScaleX="42932"/>
      <dgm:spPr/>
    </dgm:pt>
    <dgm:pt modelId="{5F0C2F9B-A6C8-4F19-B788-AECCC6E50245}" type="pres">
      <dgm:prSet presAssocID="{F84EA816-7F37-4A3F-B24C-0294650F6433}" presName="ParentText" presStyleLbl="node1" presStyleIdx="1" presStyleCnt="3" custScaleX="181076" custScaleY="114245" custLinFactNeighborX="3289" custLinFactNeighborY="2349">
        <dgm:presLayoutVars>
          <dgm:chMax val="1"/>
          <dgm:chPref val="1"/>
          <dgm:bulletEnabled val="1"/>
        </dgm:presLayoutVars>
      </dgm:prSet>
      <dgm:spPr/>
      <dgm:t>
        <a:bodyPr/>
        <a:lstStyle/>
        <a:p>
          <a:endParaRPr lang="es-CO"/>
        </a:p>
      </dgm:t>
    </dgm:pt>
    <dgm:pt modelId="{69EE4262-F556-4C1A-9CF2-F81952D8B179}" type="pres">
      <dgm:prSet presAssocID="{F84EA816-7F37-4A3F-B24C-0294650F6433}" presName="ChildText" presStyleLbl="revTx" presStyleIdx="1" presStyleCnt="3" custFlipHor="1" custScaleX="174907" custScaleY="140645" custLinFactX="13619" custLinFactNeighborX="100000" custLinFactNeighborY="-8796">
        <dgm:presLayoutVars>
          <dgm:chMax val="0"/>
          <dgm:chPref val="0"/>
          <dgm:bulletEnabled val="1"/>
        </dgm:presLayoutVars>
      </dgm:prSet>
      <dgm:spPr/>
      <dgm:t>
        <a:bodyPr/>
        <a:lstStyle/>
        <a:p>
          <a:endParaRPr lang="es-CO"/>
        </a:p>
      </dgm:t>
    </dgm:pt>
    <dgm:pt modelId="{8288D48B-CBB1-448A-B148-61E8996E2F41}" type="pres">
      <dgm:prSet presAssocID="{2B6F0C77-32E6-4934-8A62-ECAF90DC99C1}" presName="sibTrans" presStyleCnt="0"/>
      <dgm:spPr/>
    </dgm:pt>
    <dgm:pt modelId="{31806DB1-95DD-49E4-9447-4A85EF4CDBB4}" type="pres">
      <dgm:prSet presAssocID="{CDDDA224-E656-4B7E-8984-0462F181FD53}" presName="composite" presStyleCnt="0"/>
      <dgm:spPr/>
    </dgm:pt>
    <dgm:pt modelId="{4D4C93D0-23A7-46EE-B0B4-C204B0D5B1CF}" type="pres">
      <dgm:prSet presAssocID="{CDDDA224-E656-4B7E-8984-0462F181FD53}" presName="ParentText" presStyleLbl="node1" presStyleIdx="2" presStyleCnt="3" custScaleX="132628" custLinFactNeighborX="-19436">
        <dgm:presLayoutVars>
          <dgm:chMax val="1"/>
          <dgm:chPref val="1"/>
          <dgm:bulletEnabled val="1"/>
        </dgm:presLayoutVars>
      </dgm:prSet>
      <dgm:spPr/>
      <dgm:t>
        <a:bodyPr/>
        <a:lstStyle/>
        <a:p>
          <a:endParaRPr lang="es-CO"/>
        </a:p>
      </dgm:t>
    </dgm:pt>
    <dgm:pt modelId="{2E17D3B9-4793-44CF-AF08-09A25BA23AE6}" type="pres">
      <dgm:prSet presAssocID="{CDDDA224-E656-4B7E-8984-0462F181FD53}" presName="FinalChildText" presStyleLbl="revTx" presStyleIdx="2" presStyleCnt="3" custScaleX="151338" custScaleY="112312" custLinFactNeighborX="24116" custLinFactNeighborY="-969">
        <dgm:presLayoutVars>
          <dgm:chMax val="0"/>
          <dgm:chPref val="0"/>
          <dgm:bulletEnabled val="1"/>
        </dgm:presLayoutVars>
      </dgm:prSet>
      <dgm:spPr/>
      <dgm:t>
        <a:bodyPr/>
        <a:lstStyle/>
        <a:p>
          <a:endParaRPr lang="es-CO"/>
        </a:p>
      </dgm:t>
    </dgm:pt>
  </dgm:ptLst>
  <dgm:cxnLst>
    <dgm:cxn modelId="{6493A146-0EE6-4646-9376-447496A6DB99}" type="presOf" srcId="{0E1635E3-1DA2-4942-8F3C-61A24B8D1AD3}" destId="{418B3A8E-BC3A-47B2-A929-6838B9788B1C}" srcOrd="0" destOrd="0" presId="urn:microsoft.com/office/officeart/2005/8/layout/StepDownProcess"/>
    <dgm:cxn modelId="{1857C524-02AE-4292-8840-EA70DBA7E88A}" type="presOf" srcId="{E836BA8F-BC8B-4C2A-B5C6-B7709B30FB88}" destId="{69EE4262-F556-4C1A-9CF2-F81952D8B179}" srcOrd="0" destOrd="0" presId="urn:microsoft.com/office/officeart/2005/8/layout/StepDownProcess"/>
    <dgm:cxn modelId="{70ACC1DC-94AD-4AF1-8132-4490473AB030}" type="presOf" srcId="{7668B979-E035-45A7-A7C2-BC3AC759103C}" destId="{2E17D3B9-4793-44CF-AF08-09A25BA23AE6}" srcOrd="0" destOrd="0" presId="urn:microsoft.com/office/officeart/2005/8/layout/StepDownProcess"/>
    <dgm:cxn modelId="{BCC4746A-F723-4682-B158-84CB2AB51D3F}" srcId="{CDDDA224-E656-4B7E-8984-0462F181FD53}" destId="{7668B979-E035-45A7-A7C2-BC3AC759103C}" srcOrd="0" destOrd="0" parTransId="{B1DCC3B0-A5F6-4BDF-B497-FA3F164254C4}" sibTransId="{6082E1DC-9E03-44B5-A7F0-71DF2390FE2D}"/>
    <dgm:cxn modelId="{13EE19A8-6A70-464C-AE59-56C1D8F121BB}" srcId="{55352FBD-57A1-4951-863C-3654CE4475D7}" destId="{F84EA816-7F37-4A3F-B24C-0294650F6433}" srcOrd="1" destOrd="0" parTransId="{5B746C82-6879-41FA-B9B4-4782D1836CBD}" sibTransId="{2B6F0C77-32E6-4934-8A62-ECAF90DC99C1}"/>
    <dgm:cxn modelId="{B122BFDF-F63E-4160-ADF2-98B5A86D8309}" srcId="{0E1635E3-1DA2-4942-8F3C-61A24B8D1AD3}" destId="{A765210B-5825-4407-862C-1D37C987B6F1}" srcOrd="0" destOrd="0" parTransId="{2C2B29E9-C903-41C9-8512-F60D5BCD6806}" sibTransId="{5BAABDED-4A42-40FE-81DA-95FFFE03CFBA}"/>
    <dgm:cxn modelId="{51A80A69-B866-4B96-BB2D-E01B06AF0509}" type="presOf" srcId="{F84EA816-7F37-4A3F-B24C-0294650F6433}" destId="{5F0C2F9B-A6C8-4F19-B788-AECCC6E50245}" srcOrd="0" destOrd="0" presId="urn:microsoft.com/office/officeart/2005/8/layout/StepDownProcess"/>
    <dgm:cxn modelId="{0F2862DE-8BC3-45C9-AEA3-7B414A3A86C6}" srcId="{55352FBD-57A1-4951-863C-3654CE4475D7}" destId="{CDDDA224-E656-4B7E-8984-0462F181FD53}" srcOrd="2" destOrd="0" parTransId="{F4364E49-5943-4B42-8937-E5FB79A5AC93}" sibTransId="{70B9F524-C816-49FD-B053-D4F689DB11D2}"/>
    <dgm:cxn modelId="{A7B26827-399D-4551-BCFC-9C3640D935D8}" srcId="{55352FBD-57A1-4951-863C-3654CE4475D7}" destId="{0E1635E3-1DA2-4942-8F3C-61A24B8D1AD3}" srcOrd="0" destOrd="0" parTransId="{E4CFBBB6-7843-42AA-889E-F909747CC386}" sibTransId="{6FAA4CF7-2FD1-4476-88D5-52689FBEDF86}"/>
    <dgm:cxn modelId="{4F6ACA00-BF4D-42CF-BAEF-25836F8B9A17}" srcId="{F84EA816-7F37-4A3F-B24C-0294650F6433}" destId="{E836BA8F-BC8B-4C2A-B5C6-B7709B30FB88}" srcOrd="0" destOrd="0" parTransId="{4F67927D-E076-4226-8D61-021DCB2262AC}" sibTransId="{38B4EF90-B0B6-4BD6-94DA-947FB5D228B4}"/>
    <dgm:cxn modelId="{F74170D2-5D8D-4CFF-99A1-278730B8F93E}" type="presOf" srcId="{55352FBD-57A1-4951-863C-3654CE4475D7}" destId="{E976D572-4808-4258-A82F-ABA8E7716B58}" srcOrd="0" destOrd="0" presId="urn:microsoft.com/office/officeart/2005/8/layout/StepDownProcess"/>
    <dgm:cxn modelId="{8C13BCA5-EE4B-4698-A5EE-819D77564E70}" type="presOf" srcId="{A765210B-5825-4407-862C-1D37C987B6F1}" destId="{73F01A4A-211E-417E-B759-5981EB7875E0}" srcOrd="0" destOrd="0" presId="urn:microsoft.com/office/officeart/2005/8/layout/StepDownProcess"/>
    <dgm:cxn modelId="{6414E83C-D5E7-4449-B4E2-3A566B79E757}" type="presOf" srcId="{CDDDA224-E656-4B7E-8984-0462F181FD53}" destId="{4D4C93D0-23A7-46EE-B0B4-C204B0D5B1CF}" srcOrd="0" destOrd="0" presId="urn:microsoft.com/office/officeart/2005/8/layout/StepDownProcess"/>
    <dgm:cxn modelId="{1B8846F2-79FB-452C-8626-6A823E141B51}" type="presParOf" srcId="{E976D572-4808-4258-A82F-ABA8E7716B58}" destId="{BD0A6165-64A3-496A-AADB-560D00EBCE8E}" srcOrd="0" destOrd="0" presId="urn:microsoft.com/office/officeart/2005/8/layout/StepDownProcess"/>
    <dgm:cxn modelId="{45DDCB27-66E0-430F-ACA7-5FFD7DB74739}" type="presParOf" srcId="{BD0A6165-64A3-496A-AADB-560D00EBCE8E}" destId="{4381D389-DE1F-4ACA-90FC-DEF6D05B1ADD}" srcOrd="0" destOrd="0" presId="urn:microsoft.com/office/officeart/2005/8/layout/StepDownProcess"/>
    <dgm:cxn modelId="{2F4DC880-D1A9-4D6E-83C4-FCDEDBE7605D}" type="presParOf" srcId="{BD0A6165-64A3-496A-AADB-560D00EBCE8E}" destId="{418B3A8E-BC3A-47B2-A929-6838B9788B1C}" srcOrd="1" destOrd="0" presId="urn:microsoft.com/office/officeart/2005/8/layout/StepDownProcess"/>
    <dgm:cxn modelId="{31AE6E2B-C2DD-4FA1-996A-9D9F777F7948}" type="presParOf" srcId="{BD0A6165-64A3-496A-AADB-560D00EBCE8E}" destId="{73F01A4A-211E-417E-B759-5981EB7875E0}" srcOrd="2" destOrd="0" presId="urn:microsoft.com/office/officeart/2005/8/layout/StepDownProcess"/>
    <dgm:cxn modelId="{F9B20E4B-AB05-4058-AA6D-68ED8837A057}" type="presParOf" srcId="{E976D572-4808-4258-A82F-ABA8E7716B58}" destId="{7CEDA502-848A-4875-AC20-C34A5558DC7D}" srcOrd="1" destOrd="0" presId="urn:microsoft.com/office/officeart/2005/8/layout/StepDownProcess"/>
    <dgm:cxn modelId="{79D82030-CEAF-4703-B30F-F34406F69A21}" type="presParOf" srcId="{E976D572-4808-4258-A82F-ABA8E7716B58}" destId="{31325C5A-98BA-4710-B6B5-E347834B0D35}" srcOrd="2" destOrd="0" presId="urn:microsoft.com/office/officeart/2005/8/layout/StepDownProcess"/>
    <dgm:cxn modelId="{EC6103A7-F08A-45FC-8CE6-44DFC037ACF4}" type="presParOf" srcId="{31325C5A-98BA-4710-B6B5-E347834B0D35}" destId="{E84237AD-8B09-483A-9B47-3260225F53C7}" srcOrd="0" destOrd="0" presId="urn:microsoft.com/office/officeart/2005/8/layout/StepDownProcess"/>
    <dgm:cxn modelId="{3D73D71A-0A0E-42B8-A16C-C4A335F85A30}" type="presParOf" srcId="{31325C5A-98BA-4710-B6B5-E347834B0D35}" destId="{5F0C2F9B-A6C8-4F19-B788-AECCC6E50245}" srcOrd="1" destOrd="0" presId="urn:microsoft.com/office/officeart/2005/8/layout/StepDownProcess"/>
    <dgm:cxn modelId="{84E8255D-ED81-4B87-92D6-58384FB76C4D}" type="presParOf" srcId="{31325C5A-98BA-4710-B6B5-E347834B0D35}" destId="{69EE4262-F556-4C1A-9CF2-F81952D8B179}" srcOrd="2" destOrd="0" presId="urn:microsoft.com/office/officeart/2005/8/layout/StepDownProcess"/>
    <dgm:cxn modelId="{DB6CAC3D-DD54-4DE7-9987-81DDC9CE5F49}" type="presParOf" srcId="{E976D572-4808-4258-A82F-ABA8E7716B58}" destId="{8288D48B-CBB1-448A-B148-61E8996E2F41}" srcOrd="3" destOrd="0" presId="urn:microsoft.com/office/officeart/2005/8/layout/StepDownProcess"/>
    <dgm:cxn modelId="{193259E1-6099-42BD-9F39-9E489318416E}" type="presParOf" srcId="{E976D572-4808-4258-A82F-ABA8E7716B58}" destId="{31806DB1-95DD-49E4-9447-4A85EF4CDBB4}" srcOrd="4" destOrd="0" presId="urn:microsoft.com/office/officeart/2005/8/layout/StepDownProcess"/>
    <dgm:cxn modelId="{39DA5420-92E9-49FD-AF33-F0243C480081}" type="presParOf" srcId="{31806DB1-95DD-49E4-9447-4A85EF4CDBB4}" destId="{4D4C93D0-23A7-46EE-B0B4-C204B0D5B1CF}" srcOrd="0" destOrd="0" presId="urn:microsoft.com/office/officeart/2005/8/layout/StepDownProcess"/>
    <dgm:cxn modelId="{D8FBEDC4-8039-4CAD-9F42-122D12F0DC32}" type="presParOf" srcId="{31806DB1-95DD-49E4-9447-4A85EF4CDBB4}" destId="{2E17D3B9-4793-44CF-AF08-09A25BA23AE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18E4B3-6020-4CE8-9E5A-563E03EF9B8F}"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CO"/>
        </a:p>
      </dgm:t>
    </dgm:pt>
    <dgm:pt modelId="{6CF4901D-2A75-43DF-8BCF-4D53687A0C9A}">
      <dgm:prSet phldrT="[Texto]"/>
      <dgm:spPr/>
      <dgm:t>
        <a:bodyPr/>
        <a:lstStyle/>
        <a:p>
          <a:r>
            <a:rPr lang="es-CO" b="1" dirty="0" smtClean="0">
              <a:solidFill>
                <a:schemeClr val="tx2">
                  <a:lumMod val="75000"/>
                </a:schemeClr>
              </a:solidFill>
            </a:rPr>
            <a:t>DGPP </a:t>
          </a:r>
          <a:r>
            <a:rPr lang="es-CO" b="1" dirty="0" smtClean="0">
              <a:solidFill>
                <a:schemeClr val="tx2">
                  <a:lumMod val="75000"/>
                </a:schemeClr>
              </a:solidFill>
            </a:rPr>
            <a:t>ASEGURA IMPACTO SERVICIOS INTER-SECTORIALES EN CIUDADANOS</a:t>
          </a:r>
          <a:endParaRPr lang="es-CO" b="1" dirty="0">
            <a:solidFill>
              <a:schemeClr val="tx2">
                <a:lumMod val="75000"/>
              </a:schemeClr>
            </a:solidFill>
          </a:endParaRPr>
        </a:p>
      </dgm:t>
    </dgm:pt>
    <dgm:pt modelId="{F90DE30E-5072-44AB-B9B7-2B95BABB8C58}" type="parTrans" cxnId="{8C345D92-B7D3-4B85-AFF6-A6A70A9CEB77}">
      <dgm:prSet/>
      <dgm:spPr/>
      <dgm:t>
        <a:bodyPr/>
        <a:lstStyle/>
        <a:p>
          <a:endParaRPr lang="es-CO"/>
        </a:p>
      </dgm:t>
    </dgm:pt>
    <dgm:pt modelId="{BCE1062C-C054-49C5-A8DC-93DE3CC973DC}" type="sibTrans" cxnId="{8C345D92-B7D3-4B85-AFF6-A6A70A9CEB77}">
      <dgm:prSet/>
      <dgm:spPr/>
      <dgm:t>
        <a:bodyPr/>
        <a:lstStyle/>
        <a:p>
          <a:endParaRPr lang="es-CO"/>
        </a:p>
      </dgm:t>
    </dgm:pt>
    <dgm:pt modelId="{2A809E21-C110-4349-904F-E880E09E705C}">
      <dgm:prSet phldrT="[Texto]"/>
      <dgm:spPr/>
      <dgm:t>
        <a:bodyPr/>
        <a:lstStyle/>
        <a:p>
          <a:r>
            <a:rPr lang="es-CO" b="1" dirty="0" smtClean="0">
              <a:solidFill>
                <a:schemeClr val="tx2">
                  <a:lumMod val="75000"/>
                </a:schemeClr>
              </a:solidFill>
            </a:rPr>
            <a:t>DGPP </a:t>
          </a:r>
          <a:r>
            <a:rPr lang="es-CO" b="1" dirty="0" smtClean="0">
              <a:solidFill>
                <a:schemeClr val="tx2">
                  <a:lumMod val="75000"/>
                </a:schemeClr>
              </a:solidFill>
            </a:rPr>
            <a:t>vigila y propone correcciones a las Trayectorias de implementación</a:t>
          </a:r>
          <a:endParaRPr lang="es-CO" b="1" dirty="0">
            <a:solidFill>
              <a:schemeClr val="tx2">
                <a:lumMod val="75000"/>
              </a:schemeClr>
            </a:solidFill>
          </a:endParaRPr>
        </a:p>
      </dgm:t>
    </dgm:pt>
    <dgm:pt modelId="{40906AC7-58C9-4540-8D7D-4F0333E50B62}" type="parTrans" cxnId="{AE5B1733-4118-4947-A555-3D5675707A2E}">
      <dgm:prSet/>
      <dgm:spPr/>
      <dgm:t>
        <a:bodyPr/>
        <a:lstStyle/>
        <a:p>
          <a:endParaRPr lang="es-CO"/>
        </a:p>
      </dgm:t>
    </dgm:pt>
    <dgm:pt modelId="{310F9A8E-EA78-4CB8-9C62-3226D88A68C4}" type="sibTrans" cxnId="{AE5B1733-4118-4947-A555-3D5675707A2E}">
      <dgm:prSet/>
      <dgm:spPr/>
      <dgm:t>
        <a:bodyPr/>
        <a:lstStyle/>
        <a:p>
          <a:endParaRPr lang="es-CO"/>
        </a:p>
      </dgm:t>
    </dgm:pt>
    <dgm:pt modelId="{A8AD4841-4472-4D19-A748-8C2CF73C2304}">
      <dgm:prSet phldrT="[Texto]"/>
      <dgm:spPr/>
      <dgm:t>
        <a:bodyPr/>
        <a:lstStyle/>
        <a:p>
          <a:r>
            <a:rPr lang="es-CO" dirty="0" smtClean="0"/>
            <a:t>Planes sectoriales estratégicos dan pautas de intervención focalizada del sector</a:t>
          </a:r>
          <a:endParaRPr lang="es-CO" dirty="0"/>
        </a:p>
      </dgm:t>
    </dgm:pt>
    <dgm:pt modelId="{44D67E3C-9DA3-4FFF-B782-33B6FAC9C16C}" type="parTrans" cxnId="{17C76D55-445F-495F-81B7-4AA54F187202}">
      <dgm:prSet/>
      <dgm:spPr/>
      <dgm:t>
        <a:bodyPr/>
        <a:lstStyle/>
        <a:p>
          <a:endParaRPr lang="es-CO"/>
        </a:p>
      </dgm:t>
    </dgm:pt>
    <dgm:pt modelId="{C2E7FF1E-0F34-464F-9D71-7AC2794D65D2}" type="sibTrans" cxnId="{17C76D55-445F-495F-81B7-4AA54F187202}">
      <dgm:prSet/>
      <dgm:spPr/>
      <dgm:t>
        <a:bodyPr/>
        <a:lstStyle/>
        <a:p>
          <a:endParaRPr lang="es-CO"/>
        </a:p>
      </dgm:t>
    </dgm:pt>
    <dgm:pt modelId="{F1346F4A-3B5F-4F53-B314-116B0434FDCA}">
      <dgm:prSet phldrT="[Texto]"/>
      <dgm:spPr/>
      <dgm:t>
        <a:bodyPr/>
        <a:lstStyle/>
        <a:p>
          <a:r>
            <a:rPr lang="es-CO" dirty="0" smtClean="0"/>
            <a:t>DGPP </a:t>
          </a:r>
          <a:r>
            <a:rPr lang="es-CO" dirty="0" smtClean="0"/>
            <a:t>propone cadenas de producción del servicio, con responsabilidad precisa de cada sector</a:t>
          </a:r>
          <a:endParaRPr lang="es-CO" dirty="0"/>
        </a:p>
      </dgm:t>
    </dgm:pt>
    <dgm:pt modelId="{8CFB15E5-B677-4D32-BDE2-F6DD5540D92D}" type="parTrans" cxnId="{AEBDB641-F2B8-4963-B187-A93EF5A1CDF0}">
      <dgm:prSet/>
      <dgm:spPr/>
      <dgm:t>
        <a:bodyPr/>
        <a:lstStyle/>
        <a:p>
          <a:endParaRPr lang="es-CO"/>
        </a:p>
      </dgm:t>
    </dgm:pt>
    <dgm:pt modelId="{EA8F809F-E154-4D94-8398-0252F8D144FF}" type="sibTrans" cxnId="{AEBDB641-F2B8-4963-B187-A93EF5A1CDF0}">
      <dgm:prSet/>
      <dgm:spPr/>
      <dgm:t>
        <a:bodyPr/>
        <a:lstStyle/>
        <a:p>
          <a:endParaRPr lang="es-CO"/>
        </a:p>
      </dgm:t>
    </dgm:pt>
    <dgm:pt modelId="{B97802BE-6EEF-45AA-8601-8E63B1B423BD}" type="pres">
      <dgm:prSet presAssocID="{EA18E4B3-6020-4CE8-9E5A-563E03EF9B8F}" presName="cycle" presStyleCnt="0">
        <dgm:presLayoutVars>
          <dgm:chMax val="1"/>
          <dgm:dir/>
          <dgm:animLvl val="ctr"/>
          <dgm:resizeHandles val="exact"/>
        </dgm:presLayoutVars>
      </dgm:prSet>
      <dgm:spPr/>
      <dgm:t>
        <a:bodyPr/>
        <a:lstStyle/>
        <a:p>
          <a:endParaRPr lang="es-CO"/>
        </a:p>
      </dgm:t>
    </dgm:pt>
    <dgm:pt modelId="{45BC715B-DE5E-42E5-B712-6BA62A5E5851}" type="pres">
      <dgm:prSet presAssocID="{6CF4901D-2A75-43DF-8BCF-4D53687A0C9A}" presName="centerShape" presStyleLbl="node0" presStyleIdx="0" presStyleCnt="1" custScaleX="117410"/>
      <dgm:spPr/>
      <dgm:t>
        <a:bodyPr/>
        <a:lstStyle/>
        <a:p>
          <a:endParaRPr lang="es-CO"/>
        </a:p>
      </dgm:t>
    </dgm:pt>
    <dgm:pt modelId="{2048E40F-9730-4D34-B4C3-46DA827279E4}" type="pres">
      <dgm:prSet presAssocID="{40906AC7-58C9-4540-8D7D-4F0333E50B62}" presName="parTrans" presStyleLbl="bgSibTrans2D1" presStyleIdx="0" presStyleCnt="3"/>
      <dgm:spPr/>
      <dgm:t>
        <a:bodyPr/>
        <a:lstStyle/>
        <a:p>
          <a:endParaRPr lang="es-CO"/>
        </a:p>
      </dgm:t>
    </dgm:pt>
    <dgm:pt modelId="{C92C432C-126E-4563-A439-4BF9816485BD}" type="pres">
      <dgm:prSet presAssocID="{2A809E21-C110-4349-904F-E880E09E705C}" presName="node" presStyleLbl="node1" presStyleIdx="0" presStyleCnt="3" custScaleX="139489" custRadScaleRad="126030" custRadScaleInc="-11296">
        <dgm:presLayoutVars>
          <dgm:bulletEnabled val="1"/>
        </dgm:presLayoutVars>
      </dgm:prSet>
      <dgm:spPr/>
      <dgm:t>
        <a:bodyPr/>
        <a:lstStyle/>
        <a:p>
          <a:endParaRPr lang="es-CO"/>
        </a:p>
      </dgm:t>
    </dgm:pt>
    <dgm:pt modelId="{64CA2DCD-FA05-4171-B869-6A3C0B755FAE}" type="pres">
      <dgm:prSet presAssocID="{44D67E3C-9DA3-4FFF-B782-33B6FAC9C16C}" presName="parTrans" presStyleLbl="bgSibTrans2D1" presStyleIdx="1" presStyleCnt="3"/>
      <dgm:spPr/>
      <dgm:t>
        <a:bodyPr/>
        <a:lstStyle/>
        <a:p>
          <a:endParaRPr lang="es-CO"/>
        </a:p>
      </dgm:t>
    </dgm:pt>
    <dgm:pt modelId="{E98E9957-7A40-4699-8A54-42C6624C3ADF}" type="pres">
      <dgm:prSet presAssocID="{A8AD4841-4472-4D19-A748-8C2CF73C2304}" presName="node" presStyleLbl="node1" presStyleIdx="1" presStyleCnt="3" custScaleX="122460" custScaleY="111865">
        <dgm:presLayoutVars>
          <dgm:bulletEnabled val="1"/>
        </dgm:presLayoutVars>
      </dgm:prSet>
      <dgm:spPr/>
      <dgm:t>
        <a:bodyPr/>
        <a:lstStyle/>
        <a:p>
          <a:endParaRPr lang="es-CO"/>
        </a:p>
      </dgm:t>
    </dgm:pt>
    <dgm:pt modelId="{3ADDF665-371F-4F61-B546-BFFAC163FD1B}" type="pres">
      <dgm:prSet presAssocID="{8CFB15E5-B677-4D32-BDE2-F6DD5540D92D}" presName="parTrans" presStyleLbl="bgSibTrans2D1" presStyleIdx="2" presStyleCnt="3"/>
      <dgm:spPr/>
      <dgm:t>
        <a:bodyPr/>
        <a:lstStyle/>
        <a:p>
          <a:endParaRPr lang="es-CO"/>
        </a:p>
      </dgm:t>
    </dgm:pt>
    <dgm:pt modelId="{7AC90ABC-E798-4383-84DC-50C46D4A4DE2}" type="pres">
      <dgm:prSet presAssocID="{F1346F4A-3B5F-4F53-B314-116B0434FDCA}" presName="node" presStyleLbl="node1" presStyleIdx="2" presStyleCnt="3" custScaleX="136402" custRadScaleRad="119537" custRadScaleInc="8903">
        <dgm:presLayoutVars>
          <dgm:bulletEnabled val="1"/>
        </dgm:presLayoutVars>
      </dgm:prSet>
      <dgm:spPr/>
      <dgm:t>
        <a:bodyPr/>
        <a:lstStyle/>
        <a:p>
          <a:endParaRPr lang="es-CO"/>
        </a:p>
      </dgm:t>
    </dgm:pt>
  </dgm:ptLst>
  <dgm:cxnLst>
    <dgm:cxn modelId="{13F27A9F-8575-4BCF-BC20-667002AFD197}" type="presOf" srcId="{F1346F4A-3B5F-4F53-B314-116B0434FDCA}" destId="{7AC90ABC-E798-4383-84DC-50C46D4A4DE2}" srcOrd="0" destOrd="0" presId="urn:microsoft.com/office/officeart/2005/8/layout/radial4"/>
    <dgm:cxn modelId="{E94A9A73-45AC-4D64-9D7E-EE9B8BD78CD8}" type="presOf" srcId="{8CFB15E5-B677-4D32-BDE2-F6DD5540D92D}" destId="{3ADDF665-371F-4F61-B546-BFFAC163FD1B}" srcOrd="0" destOrd="0" presId="urn:microsoft.com/office/officeart/2005/8/layout/radial4"/>
    <dgm:cxn modelId="{17C76D55-445F-495F-81B7-4AA54F187202}" srcId="{6CF4901D-2A75-43DF-8BCF-4D53687A0C9A}" destId="{A8AD4841-4472-4D19-A748-8C2CF73C2304}" srcOrd="1" destOrd="0" parTransId="{44D67E3C-9DA3-4FFF-B782-33B6FAC9C16C}" sibTransId="{C2E7FF1E-0F34-464F-9D71-7AC2794D65D2}"/>
    <dgm:cxn modelId="{60A991AF-AD81-46EE-BA73-1BCE09E83D9E}" type="presOf" srcId="{6CF4901D-2A75-43DF-8BCF-4D53687A0C9A}" destId="{45BC715B-DE5E-42E5-B712-6BA62A5E5851}" srcOrd="0" destOrd="0" presId="urn:microsoft.com/office/officeart/2005/8/layout/radial4"/>
    <dgm:cxn modelId="{AE5B1733-4118-4947-A555-3D5675707A2E}" srcId="{6CF4901D-2A75-43DF-8BCF-4D53687A0C9A}" destId="{2A809E21-C110-4349-904F-E880E09E705C}" srcOrd="0" destOrd="0" parTransId="{40906AC7-58C9-4540-8D7D-4F0333E50B62}" sibTransId="{310F9A8E-EA78-4CB8-9C62-3226D88A68C4}"/>
    <dgm:cxn modelId="{AEBDB641-F2B8-4963-B187-A93EF5A1CDF0}" srcId="{6CF4901D-2A75-43DF-8BCF-4D53687A0C9A}" destId="{F1346F4A-3B5F-4F53-B314-116B0434FDCA}" srcOrd="2" destOrd="0" parTransId="{8CFB15E5-B677-4D32-BDE2-F6DD5540D92D}" sibTransId="{EA8F809F-E154-4D94-8398-0252F8D144FF}"/>
    <dgm:cxn modelId="{51462447-481D-4C3F-882C-8AACB618DCAE}" type="presOf" srcId="{40906AC7-58C9-4540-8D7D-4F0333E50B62}" destId="{2048E40F-9730-4D34-B4C3-46DA827279E4}" srcOrd="0" destOrd="0" presId="urn:microsoft.com/office/officeart/2005/8/layout/radial4"/>
    <dgm:cxn modelId="{528EA9BE-FAF3-4A66-AFF3-BF115199900E}" type="presOf" srcId="{2A809E21-C110-4349-904F-E880E09E705C}" destId="{C92C432C-126E-4563-A439-4BF9816485BD}" srcOrd="0" destOrd="0" presId="urn:microsoft.com/office/officeart/2005/8/layout/radial4"/>
    <dgm:cxn modelId="{F038CD6C-CFFD-4F2B-8AF0-69E11B1C06EE}" type="presOf" srcId="{A8AD4841-4472-4D19-A748-8C2CF73C2304}" destId="{E98E9957-7A40-4699-8A54-42C6624C3ADF}" srcOrd="0" destOrd="0" presId="urn:microsoft.com/office/officeart/2005/8/layout/radial4"/>
    <dgm:cxn modelId="{F1DD7F27-D34E-48AD-B5A9-1FD95AB6D490}" type="presOf" srcId="{EA18E4B3-6020-4CE8-9E5A-563E03EF9B8F}" destId="{B97802BE-6EEF-45AA-8601-8E63B1B423BD}" srcOrd="0" destOrd="0" presId="urn:microsoft.com/office/officeart/2005/8/layout/radial4"/>
    <dgm:cxn modelId="{8C345D92-B7D3-4B85-AFF6-A6A70A9CEB77}" srcId="{EA18E4B3-6020-4CE8-9E5A-563E03EF9B8F}" destId="{6CF4901D-2A75-43DF-8BCF-4D53687A0C9A}" srcOrd="0" destOrd="0" parTransId="{F90DE30E-5072-44AB-B9B7-2B95BABB8C58}" sibTransId="{BCE1062C-C054-49C5-A8DC-93DE3CC973DC}"/>
    <dgm:cxn modelId="{8D1FC53F-FCB2-4151-B86F-4384C19A37DB}" type="presOf" srcId="{44D67E3C-9DA3-4FFF-B782-33B6FAC9C16C}" destId="{64CA2DCD-FA05-4171-B869-6A3C0B755FAE}" srcOrd="0" destOrd="0" presId="urn:microsoft.com/office/officeart/2005/8/layout/radial4"/>
    <dgm:cxn modelId="{68E83C62-D9F7-4546-BDA4-915D7EFA7831}" type="presParOf" srcId="{B97802BE-6EEF-45AA-8601-8E63B1B423BD}" destId="{45BC715B-DE5E-42E5-B712-6BA62A5E5851}" srcOrd="0" destOrd="0" presId="urn:microsoft.com/office/officeart/2005/8/layout/radial4"/>
    <dgm:cxn modelId="{F700A4D1-FB6F-4863-B7BE-E57879EBF093}" type="presParOf" srcId="{B97802BE-6EEF-45AA-8601-8E63B1B423BD}" destId="{2048E40F-9730-4D34-B4C3-46DA827279E4}" srcOrd="1" destOrd="0" presId="urn:microsoft.com/office/officeart/2005/8/layout/radial4"/>
    <dgm:cxn modelId="{11FCF94A-1935-426D-B773-BD7833B7E1D3}" type="presParOf" srcId="{B97802BE-6EEF-45AA-8601-8E63B1B423BD}" destId="{C92C432C-126E-4563-A439-4BF9816485BD}" srcOrd="2" destOrd="0" presId="urn:microsoft.com/office/officeart/2005/8/layout/radial4"/>
    <dgm:cxn modelId="{49D92C6B-3B59-4355-8788-EA97BD44EB7D}" type="presParOf" srcId="{B97802BE-6EEF-45AA-8601-8E63B1B423BD}" destId="{64CA2DCD-FA05-4171-B869-6A3C0B755FAE}" srcOrd="3" destOrd="0" presId="urn:microsoft.com/office/officeart/2005/8/layout/radial4"/>
    <dgm:cxn modelId="{8575AD52-05F6-447F-A609-FEFC27C9F403}" type="presParOf" srcId="{B97802BE-6EEF-45AA-8601-8E63B1B423BD}" destId="{E98E9957-7A40-4699-8A54-42C6624C3ADF}" srcOrd="4" destOrd="0" presId="urn:microsoft.com/office/officeart/2005/8/layout/radial4"/>
    <dgm:cxn modelId="{9F2739D0-560E-4D50-8F6C-9CE760A5CCFA}" type="presParOf" srcId="{B97802BE-6EEF-45AA-8601-8E63B1B423BD}" destId="{3ADDF665-371F-4F61-B546-BFFAC163FD1B}" srcOrd="5" destOrd="0" presId="urn:microsoft.com/office/officeart/2005/8/layout/radial4"/>
    <dgm:cxn modelId="{5C2E5F99-8508-43C6-87E7-7065735BB7A2}" type="presParOf" srcId="{B97802BE-6EEF-45AA-8601-8E63B1B423BD}" destId="{7AC90ABC-E798-4383-84DC-50C46D4A4DE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D9FC2-E402-456D-A31F-95A16609DBA5}">
      <dsp:nvSpPr>
        <dsp:cNvPr id="0" name=""/>
        <dsp:cNvSpPr/>
      </dsp:nvSpPr>
      <dsp:spPr>
        <a:xfrm>
          <a:off x="10053650" y="427458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72EAD-5402-417E-8C2A-1EA54DCC253C}">
      <dsp:nvSpPr>
        <dsp:cNvPr id="0" name=""/>
        <dsp:cNvSpPr/>
      </dsp:nvSpPr>
      <dsp:spPr>
        <a:xfrm>
          <a:off x="9659390" y="368319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8C846-FCD4-4FAE-BFC9-09A4B8A4F2A9}">
      <dsp:nvSpPr>
        <dsp:cNvPr id="0" name=""/>
        <dsp:cNvSpPr/>
      </dsp:nvSpPr>
      <dsp:spPr>
        <a:xfrm>
          <a:off x="9363692" y="338750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2D803-FD47-4D4C-BE0D-B6F304C5B2C2}">
      <dsp:nvSpPr>
        <dsp:cNvPr id="0" name=""/>
        <dsp:cNvSpPr/>
      </dsp:nvSpPr>
      <dsp:spPr>
        <a:xfrm>
          <a:off x="9067999" y="3190373"/>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BD9E1-80D7-4A10-8060-4694FFA40B1F}">
      <dsp:nvSpPr>
        <dsp:cNvPr id="0" name=""/>
        <dsp:cNvSpPr/>
      </dsp:nvSpPr>
      <dsp:spPr>
        <a:xfrm>
          <a:off x="8575171" y="3091807"/>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873E9-664C-4639-8D93-FB8F16F20D93}">
      <dsp:nvSpPr>
        <dsp:cNvPr id="0" name=""/>
        <dsp:cNvSpPr/>
      </dsp:nvSpPr>
      <dsp:spPr>
        <a:xfrm flipV="1">
          <a:off x="7764413" y="3038382"/>
          <a:ext cx="550625" cy="591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B6A5D-F2F8-4C96-90A7-37AC85007A2F}">
      <dsp:nvSpPr>
        <dsp:cNvPr id="0" name=""/>
        <dsp:cNvSpPr/>
      </dsp:nvSpPr>
      <dsp:spPr>
        <a:xfrm>
          <a:off x="10349346" y="521834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BA4AD-5795-4DE6-825F-FCB4E2C31D43}">
      <dsp:nvSpPr>
        <dsp:cNvPr id="0" name=""/>
        <dsp:cNvSpPr/>
      </dsp:nvSpPr>
      <dsp:spPr>
        <a:xfrm>
          <a:off x="10250781" y="4964544"/>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EF9EE-0175-44DC-B98A-790109207A7D}">
      <dsp:nvSpPr>
        <dsp:cNvPr id="0" name=""/>
        <dsp:cNvSpPr/>
      </dsp:nvSpPr>
      <dsp:spPr>
        <a:xfrm>
          <a:off x="9955083" y="397889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9CA13-BEAF-4834-9AC9-9364F4032500}">
      <dsp:nvSpPr>
        <dsp:cNvPr id="0" name=""/>
        <dsp:cNvSpPr/>
      </dsp:nvSpPr>
      <dsp:spPr>
        <a:xfrm>
          <a:off x="10152214" y="4668849"/>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98B29-0D85-4878-AEE9-2BEE66815034}">
      <dsp:nvSpPr>
        <dsp:cNvPr id="0" name=""/>
        <dsp:cNvSpPr/>
      </dsp:nvSpPr>
      <dsp:spPr>
        <a:xfrm>
          <a:off x="3978714" y="1597796"/>
          <a:ext cx="4399320" cy="297248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5">
                  <a:lumMod val="50000"/>
                </a:schemeClr>
              </a:solidFill>
            </a:rPr>
            <a:t>ALTO RIESGO USO POLITICO Y PERDIDA DE VISTA DEL CIUDADANO</a:t>
          </a:r>
          <a:endParaRPr lang="es-CO" sz="2400" b="1" kern="1200" dirty="0">
            <a:solidFill>
              <a:schemeClr val="accent5">
                <a:lumMod val="50000"/>
              </a:schemeClr>
            </a:solidFill>
          </a:endParaRPr>
        </a:p>
      </dsp:txBody>
      <dsp:txXfrm>
        <a:off x="4622979" y="2033106"/>
        <a:ext cx="3110790" cy="2101865"/>
      </dsp:txXfrm>
    </dsp:sp>
    <dsp:sp modelId="{2BDB9BDD-159E-46FF-9BD7-BAEA2ACFD0CB}">
      <dsp:nvSpPr>
        <dsp:cNvPr id="0" name=""/>
        <dsp:cNvSpPr/>
      </dsp:nvSpPr>
      <dsp:spPr>
        <a:xfrm>
          <a:off x="4540280" y="1435799"/>
          <a:ext cx="550625" cy="5510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9FA42-9DCB-4095-BF3F-B83CA7745DCA}">
      <dsp:nvSpPr>
        <dsp:cNvPr id="0" name=""/>
        <dsp:cNvSpPr/>
      </dsp:nvSpPr>
      <dsp:spPr>
        <a:xfrm>
          <a:off x="4187265" y="1145095"/>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26D52-DD58-4F2A-BF4C-1788672C37DE}">
      <dsp:nvSpPr>
        <dsp:cNvPr id="0" name=""/>
        <dsp:cNvSpPr/>
      </dsp:nvSpPr>
      <dsp:spPr>
        <a:xfrm>
          <a:off x="3599228" y="1145095"/>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BDF33-BBF6-440D-B049-251722A92963}">
      <dsp:nvSpPr>
        <dsp:cNvPr id="0" name=""/>
        <dsp:cNvSpPr/>
      </dsp:nvSpPr>
      <dsp:spPr>
        <a:xfrm>
          <a:off x="3011190" y="1145095"/>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24CC1-C29E-46CD-A050-0805C9B164AA}">
      <dsp:nvSpPr>
        <dsp:cNvPr id="0" name=""/>
        <dsp:cNvSpPr/>
      </dsp:nvSpPr>
      <dsp:spPr>
        <a:xfrm>
          <a:off x="2423153" y="1145095"/>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C90B8-5352-43CC-8A77-B77878A97532}">
      <dsp:nvSpPr>
        <dsp:cNvPr id="0" name=""/>
        <dsp:cNvSpPr/>
      </dsp:nvSpPr>
      <dsp:spPr>
        <a:xfrm>
          <a:off x="1834156" y="1145095"/>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D814F-E880-44E0-866C-D2F2F0A12B77}">
      <dsp:nvSpPr>
        <dsp:cNvPr id="0" name=""/>
        <dsp:cNvSpPr/>
      </dsp:nvSpPr>
      <dsp:spPr>
        <a:xfrm>
          <a:off x="1246119" y="1145095"/>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103B9-A505-4061-963E-06D2D0442523}">
      <dsp:nvSpPr>
        <dsp:cNvPr id="0" name=""/>
        <dsp:cNvSpPr/>
      </dsp:nvSpPr>
      <dsp:spPr>
        <a:xfrm>
          <a:off x="98547" y="90460"/>
          <a:ext cx="5702967" cy="1169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b="1" u="none" kern="1200" dirty="0" smtClean="0"/>
            <a:t>Baja </a:t>
          </a:r>
          <a:r>
            <a:rPr lang="en-US" sz="2400" b="1" u="none" kern="1200" dirty="0" err="1" smtClean="0"/>
            <a:t>calidad</a:t>
          </a:r>
          <a:r>
            <a:rPr lang="en-US" sz="2400" b="1" u="none" kern="1200" dirty="0" smtClean="0"/>
            <a:t> </a:t>
          </a:r>
          <a:r>
            <a:rPr lang="en-US" sz="2400" b="1" u="none" kern="1200" dirty="0" err="1" smtClean="0"/>
            <a:t>contabilidad</a:t>
          </a:r>
          <a:r>
            <a:rPr lang="en-US" sz="2400" b="1" u="none" kern="1200" dirty="0" smtClean="0"/>
            <a:t>, </a:t>
          </a:r>
          <a:r>
            <a:rPr lang="en-US" sz="2400" b="1" u="none" kern="1200" dirty="0" err="1" smtClean="0"/>
            <a:t>cuasi-contratos</a:t>
          </a:r>
          <a:r>
            <a:rPr lang="en-US" sz="2400" b="1" u="none" kern="1200" dirty="0" smtClean="0"/>
            <a:t>, </a:t>
          </a:r>
          <a:r>
            <a:rPr lang="en-US" sz="2400" b="1" u="none" kern="1200" dirty="0" err="1" smtClean="0"/>
            <a:t>capacidad</a:t>
          </a:r>
          <a:r>
            <a:rPr lang="en-US" sz="2400" b="1" u="none" kern="1200" dirty="0" smtClean="0"/>
            <a:t> </a:t>
          </a:r>
          <a:r>
            <a:rPr lang="en-US" sz="2400" b="1" u="none" kern="1200" dirty="0" err="1" smtClean="0"/>
            <a:t>absorcion</a:t>
          </a:r>
          <a:endParaRPr lang="es-CO" sz="2400" b="1" u="none" kern="1200" dirty="0"/>
        </a:p>
      </dsp:txBody>
      <dsp:txXfrm>
        <a:off x="98547" y="90460"/>
        <a:ext cx="5702967" cy="1169017"/>
      </dsp:txXfrm>
    </dsp:sp>
    <dsp:sp modelId="{3F7DD152-24A0-43CA-9105-BB91C30EECA0}">
      <dsp:nvSpPr>
        <dsp:cNvPr id="0" name=""/>
        <dsp:cNvSpPr/>
      </dsp:nvSpPr>
      <dsp:spPr>
        <a:xfrm>
          <a:off x="3968550" y="2792418"/>
          <a:ext cx="550625" cy="5510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10DCF-B433-4181-84A7-574F1AAD4AAF}">
      <dsp:nvSpPr>
        <dsp:cNvPr id="0" name=""/>
        <dsp:cNvSpPr/>
      </dsp:nvSpPr>
      <dsp:spPr>
        <a:xfrm>
          <a:off x="3423680" y="293007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D5680-154B-4E14-83C4-C5EA70DFC4C0}">
      <dsp:nvSpPr>
        <dsp:cNvPr id="0" name=""/>
        <dsp:cNvSpPr/>
      </dsp:nvSpPr>
      <dsp:spPr>
        <a:xfrm>
          <a:off x="2879769" y="293007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E0360-2CB5-4DA1-8963-C679B6C1D41D}">
      <dsp:nvSpPr>
        <dsp:cNvPr id="0" name=""/>
        <dsp:cNvSpPr/>
      </dsp:nvSpPr>
      <dsp:spPr>
        <a:xfrm>
          <a:off x="2334899" y="293007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21DDD-1756-467E-9157-8E5053FC859E}">
      <dsp:nvSpPr>
        <dsp:cNvPr id="0" name=""/>
        <dsp:cNvSpPr/>
      </dsp:nvSpPr>
      <dsp:spPr>
        <a:xfrm>
          <a:off x="1790989" y="293007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9052C-7893-4291-8535-7A3BFF8C77B2}">
      <dsp:nvSpPr>
        <dsp:cNvPr id="0" name=""/>
        <dsp:cNvSpPr/>
      </dsp:nvSpPr>
      <dsp:spPr>
        <a:xfrm>
          <a:off x="1246119" y="2930072"/>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7CC83-B794-4CA1-ADF6-3C4B9A14CE03}">
      <dsp:nvSpPr>
        <dsp:cNvPr id="0" name=""/>
        <dsp:cNvSpPr/>
      </dsp:nvSpPr>
      <dsp:spPr>
        <a:xfrm>
          <a:off x="106728" y="1597196"/>
          <a:ext cx="4715347" cy="196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244600">
            <a:lnSpc>
              <a:spcPct val="90000"/>
            </a:lnSpc>
            <a:spcBef>
              <a:spcPct val="0"/>
            </a:spcBef>
            <a:spcAft>
              <a:spcPct val="35000"/>
            </a:spcAft>
          </a:pPr>
          <a:endParaRPr lang="en-US" sz="2800" b="1" kern="1200" dirty="0" smtClean="0"/>
        </a:p>
        <a:p>
          <a:pPr lvl="0" algn="l" defTabSz="1244600">
            <a:lnSpc>
              <a:spcPct val="90000"/>
            </a:lnSpc>
            <a:spcBef>
              <a:spcPct val="0"/>
            </a:spcBef>
            <a:spcAft>
              <a:spcPct val="35000"/>
            </a:spcAft>
          </a:pPr>
          <a:r>
            <a:rPr lang="en-US" sz="2400" b="1" kern="1200" dirty="0" smtClean="0"/>
            <a:t>Resistencia </a:t>
          </a:r>
          <a:r>
            <a:rPr lang="en-US" sz="2400" b="1" kern="1200" dirty="0" err="1" smtClean="0"/>
            <a:t>pasiva</a:t>
          </a:r>
          <a:r>
            <a:rPr lang="en-US" sz="2400" b="1" kern="1200" dirty="0" smtClean="0"/>
            <a:t> – </a:t>
          </a:r>
          <a:r>
            <a:rPr lang="en-US" sz="2400" b="1" kern="1200" dirty="0" err="1" smtClean="0"/>
            <a:t>baja</a:t>
          </a:r>
          <a:r>
            <a:rPr lang="en-US" sz="2400" b="1" kern="1200" dirty="0" smtClean="0"/>
            <a:t> </a:t>
          </a:r>
          <a:r>
            <a:rPr lang="en-US" sz="2400" b="1" kern="1200" dirty="0" err="1" smtClean="0"/>
            <a:t>confiabilidad</a:t>
          </a:r>
          <a:r>
            <a:rPr lang="en-US" sz="2400" b="1" kern="1200" dirty="0" smtClean="0"/>
            <a:t> </a:t>
          </a:r>
          <a:r>
            <a:rPr lang="en-US" sz="2400" b="1" kern="1200" dirty="0" err="1" smtClean="0"/>
            <a:t>medicion</a:t>
          </a:r>
          <a:endParaRPr lang="es-CO" sz="2400" b="1" kern="1200" dirty="0"/>
        </a:p>
      </dsp:txBody>
      <dsp:txXfrm>
        <a:off x="106728" y="1597196"/>
        <a:ext cx="4715347" cy="1964801"/>
      </dsp:txXfrm>
    </dsp:sp>
    <dsp:sp modelId="{C81F9E00-DEA2-4684-83DD-2EC60208A5B7}">
      <dsp:nvSpPr>
        <dsp:cNvPr id="0" name=""/>
        <dsp:cNvSpPr/>
      </dsp:nvSpPr>
      <dsp:spPr>
        <a:xfrm>
          <a:off x="4540280" y="4126396"/>
          <a:ext cx="550625" cy="5510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85229-C322-4FDE-817C-E02D68DE6F63}">
      <dsp:nvSpPr>
        <dsp:cNvPr id="0" name=""/>
        <dsp:cNvSpPr/>
      </dsp:nvSpPr>
      <dsp:spPr>
        <a:xfrm>
          <a:off x="4187265" y="468742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BAEC5-2435-4D72-9A8C-7726977B85FE}">
      <dsp:nvSpPr>
        <dsp:cNvPr id="0" name=""/>
        <dsp:cNvSpPr/>
      </dsp:nvSpPr>
      <dsp:spPr>
        <a:xfrm>
          <a:off x="3599228" y="468742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DEC4A-EC11-489F-A8D8-DF7A5C5DE7F2}">
      <dsp:nvSpPr>
        <dsp:cNvPr id="0" name=""/>
        <dsp:cNvSpPr/>
      </dsp:nvSpPr>
      <dsp:spPr>
        <a:xfrm>
          <a:off x="3011190" y="468742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0EB5F-A6FD-4746-8415-A538ECAD6F37}">
      <dsp:nvSpPr>
        <dsp:cNvPr id="0" name=""/>
        <dsp:cNvSpPr/>
      </dsp:nvSpPr>
      <dsp:spPr>
        <a:xfrm>
          <a:off x="2423153" y="468742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D25F5-CCF7-424A-827E-BD2A6A82E434}">
      <dsp:nvSpPr>
        <dsp:cNvPr id="0" name=""/>
        <dsp:cNvSpPr/>
      </dsp:nvSpPr>
      <dsp:spPr>
        <a:xfrm>
          <a:off x="1834156" y="468742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FBDBA-52E5-4B5A-ACA1-EBB4E77C8C3F}">
      <dsp:nvSpPr>
        <dsp:cNvPr id="0" name=""/>
        <dsp:cNvSpPr/>
      </dsp:nvSpPr>
      <dsp:spPr>
        <a:xfrm>
          <a:off x="1246119" y="4687428"/>
          <a:ext cx="275312" cy="2753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E3A41-847F-4273-81B4-300FB413DC7D}">
      <dsp:nvSpPr>
        <dsp:cNvPr id="0" name=""/>
        <dsp:cNvSpPr/>
      </dsp:nvSpPr>
      <dsp:spPr>
        <a:xfrm>
          <a:off x="5189" y="3371795"/>
          <a:ext cx="5705033" cy="1917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b="1" u="none" kern="1200" dirty="0" err="1" smtClean="0"/>
            <a:t>Cumplimiento</a:t>
          </a:r>
          <a:r>
            <a:rPr lang="en-US" sz="2400" b="1" u="none" kern="1200" dirty="0" smtClean="0"/>
            <a:t> formal y agendas </a:t>
          </a:r>
          <a:r>
            <a:rPr lang="en-US" sz="2400" b="1" u="none" kern="1200" dirty="0" err="1" smtClean="0"/>
            <a:t>paralelas</a:t>
          </a:r>
          <a:r>
            <a:rPr lang="en-US" sz="2400" b="1" u="none" kern="1200" dirty="0" smtClean="0"/>
            <a:t>- </a:t>
          </a:r>
          <a:r>
            <a:rPr lang="en-US" sz="2400" b="1" u="none" kern="1200" dirty="0" err="1" smtClean="0"/>
            <a:t>Debil</a:t>
          </a:r>
          <a:r>
            <a:rPr lang="en-US" sz="2400" b="1" u="none" kern="1200" dirty="0" smtClean="0"/>
            <a:t> accountability</a:t>
          </a:r>
          <a:endParaRPr lang="es-CO" sz="2400" b="1" u="none" kern="1200" dirty="0"/>
        </a:p>
      </dsp:txBody>
      <dsp:txXfrm>
        <a:off x="5189" y="3371795"/>
        <a:ext cx="5705033" cy="1917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24E2B-08A7-4A3B-906C-70C83CBB4E26}">
      <dsp:nvSpPr>
        <dsp:cNvPr id="0" name=""/>
        <dsp:cNvSpPr/>
      </dsp:nvSpPr>
      <dsp:spPr>
        <a:xfrm>
          <a:off x="0" y="77055"/>
          <a:ext cx="11393488" cy="165932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254000" bIns="263418" numCol="1" spcCol="1270" anchor="ctr" anchorCtr="0">
          <a:noAutofit/>
        </a:bodyPr>
        <a:lstStyle/>
        <a:p>
          <a:pPr lvl="0" algn="l" defTabSz="1377950">
            <a:lnSpc>
              <a:spcPct val="90000"/>
            </a:lnSpc>
            <a:spcBef>
              <a:spcPct val="0"/>
            </a:spcBef>
            <a:spcAft>
              <a:spcPct val="35000"/>
            </a:spcAft>
          </a:pPr>
          <a:endParaRPr lang="es-CO" sz="3100" kern="1200"/>
        </a:p>
      </dsp:txBody>
      <dsp:txXfrm>
        <a:off x="0" y="491886"/>
        <a:ext cx="10978657" cy="829663"/>
      </dsp:txXfrm>
    </dsp:sp>
    <dsp:sp modelId="{587C1D5C-F204-4BD4-932C-AE313F58D8A3}">
      <dsp:nvSpPr>
        <dsp:cNvPr id="0" name=""/>
        <dsp:cNvSpPr/>
      </dsp:nvSpPr>
      <dsp:spPr>
        <a:xfrm>
          <a:off x="0" y="1356635"/>
          <a:ext cx="3509194" cy="31964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s-CO" sz="3500" kern="1200" dirty="0" smtClean="0"/>
            <a:t>TODO CENTRADO EN PRESUPUESTO Y MANEJADO POR PRESUPUESTO</a:t>
          </a:r>
          <a:endParaRPr lang="es-CO" sz="3500" kern="1200" dirty="0"/>
        </a:p>
      </dsp:txBody>
      <dsp:txXfrm>
        <a:off x="0" y="1356635"/>
        <a:ext cx="3509194" cy="3196472"/>
      </dsp:txXfrm>
    </dsp:sp>
    <dsp:sp modelId="{387BEA98-9086-4D7B-9084-C7865174D7FF}">
      <dsp:nvSpPr>
        <dsp:cNvPr id="0" name=""/>
        <dsp:cNvSpPr/>
      </dsp:nvSpPr>
      <dsp:spPr>
        <a:xfrm>
          <a:off x="3509194" y="630163"/>
          <a:ext cx="7884293" cy="165932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254000" bIns="263418" numCol="1" spcCol="1270" anchor="ctr" anchorCtr="0">
          <a:noAutofit/>
        </a:bodyPr>
        <a:lstStyle/>
        <a:p>
          <a:pPr lvl="0" algn="l" defTabSz="1377950">
            <a:lnSpc>
              <a:spcPct val="90000"/>
            </a:lnSpc>
            <a:spcBef>
              <a:spcPct val="0"/>
            </a:spcBef>
            <a:spcAft>
              <a:spcPct val="35000"/>
            </a:spcAft>
          </a:pPr>
          <a:endParaRPr lang="es-CO" sz="3100" kern="1200"/>
        </a:p>
      </dsp:txBody>
      <dsp:txXfrm>
        <a:off x="3509194" y="1044994"/>
        <a:ext cx="7469462" cy="829663"/>
      </dsp:txXfrm>
    </dsp:sp>
    <dsp:sp modelId="{23F2AA93-3E75-4C5B-BFD6-3029BBB57E93}">
      <dsp:nvSpPr>
        <dsp:cNvPr id="0" name=""/>
        <dsp:cNvSpPr/>
      </dsp:nvSpPr>
      <dsp:spPr>
        <a:xfrm>
          <a:off x="3509194" y="1909743"/>
          <a:ext cx="3509194" cy="31964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s-CO" sz="3500" kern="1200" dirty="0" smtClean="0"/>
            <a:t>FORTALECER APROPIACIÓN Y GARANTÍA DE LOGRO DE METAS PRESIDENCIALES</a:t>
          </a:r>
          <a:endParaRPr lang="es-CO" sz="3500" kern="1200" dirty="0"/>
        </a:p>
      </dsp:txBody>
      <dsp:txXfrm>
        <a:off x="3509194" y="1909743"/>
        <a:ext cx="3509194" cy="3196472"/>
      </dsp:txXfrm>
    </dsp:sp>
    <dsp:sp modelId="{E1627093-0F16-416D-833E-BC17C8BC582C}">
      <dsp:nvSpPr>
        <dsp:cNvPr id="0" name=""/>
        <dsp:cNvSpPr/>
      </dsp:nvSpPr>
      <dsp:spPr>
        <a:xfrm>
          <a:off x="7018388" y="1183272"/>
          <a:ext cx="4375099" cy="165932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254000" bIns="263418" numCol="1" spcCol="1270" anchor="ctr" anchorCtr="0">
          <a:noAutofit/>
        </a:bodyPr>
        <a:lstStyle/>
        <a:p>
          <a:pPr lvl="0" algn="l" defTabSz="1377950">
            <a:lnSpc>
              <a:spcPct val="90000"/>
            </a:lnSpc>
            <a:spcBef>
              <a:spcPct val="0"/>
            </a:spcBef>
            <a:spcAft>
              <a:spcPct val="35000"/>
            </a:spcAft>
          </a:pPr>
          <a:endParaRPr lang="es-CO" sz="3100" kern="1200"/>
        </a:p>
      </dsp:txBody>
      <dsp:txXfrm>
        <a:off x="7018388" y="1598103"/>
        <a:ext cx="3960268" cy="829663"/>
      </dsp:txXfrm>
    </dsp:sp>
    <dsp:sp modelId="{532F8FB7-F4AB-4669-8AF0-7FAEA19D16AC}">
      <dsp:nvSpPr>
        <dsp:cNvPr id="0" name=""/>
        <dsp:cNvSpPr/>
      </dsp:nvSpPr>
      <dsp:spPr>
        <a:xfrm>
          <a:off x="7018388" y="2462852"/>
          <a:ext cx="3509194" cy="314969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s-CO" sz="3500" kern="1200" dirty="0" smtClean="0"/>
            <a:t>MONITOREO – EJEMPLO: METAS DE REFORMA TRIBUTARIA</a:t>
          </a:r>
          <a:endParaRPr lang="es-CO" sz="3500" kern="1200" dirty="0"/>
        </a:p>
      </dsp:txBody>
      <dsp:txXfrm>
        <a:off x="7018388" y="2462852"/>
        <a:ext cx="3509194" cy="3149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E55B9-A163-4760-8003-B8EFDC90783C}">
      <dsp:nvSpPr>
        <dsp:cNvPr id="0" name=""/>
        <dsp:cNvSpPr/>
      </dsp:nvSpPr>
      <dsp:spPr>
        <a:xfrm rot="10800000">
          <a:off x="0" y="0"/>
          <a:ext cx="11159032" cy="1799564"/>
        </a:xfrm>
        <a:prstGeom prst="trapezoid">
          <a:avLst>
            <a:gd name="adj" fmla="val 8716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CO" sz="3000" kern="1200" dirty="0" smtClean="0"/>
            <a:t>MIR, MML y su seguimiento = valor marginal decreciente (y hasta estorbo) – NO cambia si se cubren más MIR o se intensifica el control</a:t>
          </a:r>
          <a:endParaRPr lang="es-CO" sz="3000" kern="1200" dirty="0"/>
        </a:p>
      </dsp:txBody>
      <dsp:txXfrm rot="-10800000">
        <a:off x="1952830" y="0"/>
        <a:ext cx="7253370" cy="1799564"/>
      </dsp:txXfrm>
    </dsp:sp>
    <dsp:sp modelId="{029F042D-A840-4A57-A616-7862C76DD533}">
      <dsp:nvSpPr>
        <dsp:cNvPr id="0" name=""/>
        <dsp:cNvSpPr/>
      </dsp:nvSpPr>
      <dsp:spPr>
        <a:xfrm rot="10800000">
          <a:off x="1568663" y="1799564"/>
          <a:ext cx="8021705" cy="2801670"/>
        </a:xfrm>
        <a:prstGeom prst="trapezoid">
          <a:avLst>
            <a:gd name="adj" fmla="val 87169"/>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CO" sz="3000" kern="1200" dirty="0" smtClean="0"/>
            <a:t>Hoy el desafío # 1 es la baja utilización de la IR disponible y la falta de IR susceptible de ser monitoreada en programas de gobierno y los demás intersectoriales  </a:t>
          </a:r>
          <a:endParaRPr lang="es-CO" sz="3000" kern="1200" dirty="0"/>
        </a:p>
      </dsp:txBody>
      <dsp:txXfrm rot="-10800000">
        <a:off x="2972461" y="1799564"/>
        <a:ext cx="5214108" cy="2801670"/>
      </dsp:txXfrm>
    </dsp:sp>
    <dsp:sp modelId="{BF748DC9-AC24-4B4A-9E13-3D9882311D9A}">
      <dsp:nvSpPr>
        <dsp:cNvPr id="0" name=""/>
        <dsp:cNvSpPr/>
      </dsp:nvSpPr>
      <dsp:spPr>
        <a:xfrm rot="10800000">
          <a:off x="4010852" y="4601235"/>
          <a:ext cx="3137326" cy="1799564"/>
        </a:xfrm>
        <a:prstGeom prst="trapezoid">
          <a:avLst>
            <a:gd name="adj" fmla="val 87169"/>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CO" sz="3000" kern="1200" dirty="0" smtClean="0"/>
            <a:t>UED no le pega a desafíos primordiales actuales</a:t>
          </a:r>
          <a:endParaRPr lang="es-CO" sz="3000" kern="1200" dirty="0"/>
        </a:p>
      </dsp:txBody>
      <dsp:txXfrm rot="-10800000">
        <a:off x="4010852" y="4601235"/>
        <a:ext cx="3137326" cy="1799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2FAF-75E7-4EF4-A376-CD0BBD5DD946}">
      <dsp:nvSpPr>
        <dsp:cNvPr id="0" name=""/>
        <dsp:cNvSpPr/>
      </dsp:nvSpPr>
      <dsp:spPr>
        <a:xfrm>
          <a:off x="459270" y="153526"/>
          <a:ext cx="5222125" cy="26322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u="sng" kern="1200" dirty="0" smtClean="0"/>
            <a:t>Internos</a:t>
          </a:r>
          <a:r>
            <a:rPr lang="es-CO" sz="1800" kern="1200" dirty="0" smtClean="0"/>
            <a:t>: </a:t>
          </a:r>
        </a:p>
        <a:p>
          <a:pPr lvl="0" algn="ctr" defTabSz="800100">
            <a:lnSpc>
              <a:spcPct val="90000"/>
            </a:lnSpc>
            <a:spcBef>
              <a:spcPct val="0"/>
            </a:spcBef>
            <a:spcAft>
              <a:spcPct val="35000"/>
            </a:spcAft>
          </a:pPr>
          <a:r>
            <a:rPr lang="es-CO" sz="1800" kern="1200" dirty="0" smtClean="0"/>
            <a:t>Dependencias aprendieron MIR y MML; quieren hacerlas más pertinentes a su mandato – enfrentan fragmentación interna</a:t>
          </a:r>
        </a:p>
        <a:p>
          <a:pPr lvl="0" algn="ctr" defTabSz="800100">
            <a:lnSpc>
              <a:spcPct val="90000"/>
            </a:lnSpc>
            <a:spcBef>
              <a:spcPct val="0"/>
            </a:spcBef>
            <a:spcAft>
              <a:spcPct val="35000"/>
            </a:spcAft>
          </a:pPr>
          <a:r>
            <a:rPr lang="es-CO" sz="1800" kern="1200" dirty="0" smtClean="0"/>
            <a:t>Cumplen formalmente con UED mientras negocian presupuestos según sus propias necesidades, en armonía con respaldo central</a:t>
          </a:r>
          <a:endParaRPr lang="es-CO" sz="1800" kern="1200" dirty="0"/>
        </a:p>
      </dsp:txBody>
      <dsp:txXfrm>
        <a:off x="1224033" y="539008"/>
        <a:ext cx="3692599" cy="1861269"/>
      </dsp:txXfrm>
    </dsp:sp>
    <dsp:sp modelId="{8E1FCDE5-04EE-4DCE-9EB4-FA7C9A8A121F}">
      <dsp:nvSpPr>
        <dsp:cNvPr id="0" name=""/>
        <dsp:cNvSpPr/>
      </dsp:nvSpPr>
      <dsp:spPr>
        <a:xfrm>
          <a:off x="2877270" y="2880135"/>
          <a:ext cx="454437" cy="30504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CO" sz="500" kern="1200"/>
        </a:p>
      </dsp:txBody>
      <dsp:txXfrm>
        <a:off x="2937506" y="2996782"/>
        <a:ext cx="333965" cy="71746"/>
      </dsp:txXfrm>
    </dsp:sp>
    <dsp:sp modelId="{C87000BD-6D17-43BC-BD0D-54B12B1EC32F}">
      <dsp:nvSpPr>
        <dsp:cNvPr id="0" name=""/>
        <dsp:cNvSpPr/>
      </dsp:nvSpPr>
      <dsp:spPr>
        <a:xfrm>
          <a:off x="3999" y="3391962"/>
          <a:ext cx="6111753" cy="244257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u="sng" kern="1200" dirty="0" smtClean="0">
              <a:solidFill>
                <a:schemeClr val="tx1"/>
              </a:solidFill>
            </a:rPr>
            <a:t>Externos:</a:t>
          </a:r>
        </a:p>
        <a:p>
          <a:pPr lvl="0" algn="ctr" defTabSz="889000">
            <a:lnSpc>
              <a:spcPct val="90000"/>
            </a:lnSpc>
            <a:spcBef>
              <a:spcPct val="0"/>
            </a:spcBef>
            <a:spcAft>
              <a:spcPct val="35000"/>
            </a:spcAft>
          </a:pPr>
          <a:r>
            <a:rPr lang="es-CO" sz="2000" kern="1200" dirty="0" smtClean="0">
              <a:solidFill>
                <a:schemeClr val="tx1"/>
              </a:solidFill>
            </a:rPr>
            <a:t>PRIORIDADES PRESIDENCIALES COMPROMETEN EXPLÍCITAMENTE RESULTADOS, LOS PROGRAMAS TRANSVERSALES O INTERSECTORIALES Y LA ESPECIFICACIÓN DE POBLACIÓN OBJETO EN TERRITORIOS ESPECÍFICOS DEMANDA </a:t>
          </a:r>
          <a:endParaRPr lang="es-CO" sz="2000" kern="1200" dirty="0">
            <a:solidFill>
              <a:schemeClr val="tx1"/>
            </a:solidFill>
          </a:endParaRPr>
        </a:p>
      </dsp:txBody>
      <dsp:txXfrm>
        <a:off x="899045" y="3749669"/>
        <a:ext cx="4321661" cy="1727164"/>
      </dsp:txXfrm>
    </dsp:sp>
    <dsp:sp modelId="{C9C576A2-71DD-4F69-B090-24EBF88CA408}">
      <dsp:nvSpPr>
        <dsp:cNvPr id="0" name=""/>
        <dsp:cNvSpPr/>
      </dsp:nvSpPr>
      <dsp:spPr>
        <a:xfrm rot="181501">
          <a:off x="5033626" y="3351424"/>
          <a:ext cx="513528" cy="3836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5033706" y="3425111"/>
        <a:ext cx="398442" cy="230172"/>
      </dsp:txXfrm>
    </dsp:sp>
    <dsp:sp modelId="{130C9F73-16A4-42FF-9052-ED53C3748833}">
      <dsp:nvSpPr>
        <dsp:cNvPr id="0" name=""/>
        <dsp:cNvSpPr/>
      </dsp:nvSpPr>
      <dsp:spPr>
        <a:xfrm>
          <a:off x="6534672" y="1472010"/>
          <a:ext cx="4078276" cy="36268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1"/>
              </a:solidFill>
            </a:rPr>
            <a:t>UED: MISMO MANDATO, líneas de servicios </a:t>
          </a:r>
          <a:r>
            <a:rPr lang="es-CO" sz="2000" b="1" u="sng" kern="1200" dirty="0" smtClean="0">
              <a:solidFill>
                <a:schemeClr val="tx1"/>
              </a:solidFill>
            </a:rPr>
            <a:t>actualizadas, relevantes, de impacto cotidiano visible (factor de fortalecimiento de confianza ciudadana en los compromisos de servicio del Estado) </a:t>
          </a:r>
          <a:r>
            <a:rPr lang="es-CO" sz="2000" b="1" kern="1200" dirty="0" smtClean="0">
              <a:solidFill>
                <a:schemeClr val="tx1"/>
              </a:solidFill>
            </a:rPr>
            <a:t> </a:t>
          </a:r>
          <a:endParaRPr lang="es-CO" sz="2000" b="1" kern="1200" dirty="0">
            <a:solidFill>
              <a:schemeClr val="tx1"/>
            </a:solidFill>
          </a:endParaRPr>
        </a:p>
      </dsp:txBody>
      <dsp:txXfrm>
        <a:off x="7131922" y="2003146"/>
        <a:ext cx="2883776" cy="2564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C3A7-F5E5-4BCB-A582-B9FF73BB75F6}">
      <dsp:nvSpPr>
        <dsp:cNvPr id="0" name=""/>
        <dsp:cNvSpPr/>
      </dsp:nvSpPr>
      <dsp:spPr>
        <a:xfrm>
          <a:off x="309105" y="0"/>
          <a:ext cx="10858295" cy="3471061"/>
        </a:xfrm>
        <a:prstGeom prst="trapezoid">
          <a:avLst>
            <a:gd name="adj" fmla="val 8783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CO" sz="3100" kern="1200" dirty="0" smtClean="0"/>
            <a:t>El desafío importante del gobierno</a:t>
          </a:r>
        </a:p>
        <a:p>
          <a:pPr lvl="0" algn="ctr" defTabSz="1377950">
            <a:lnSpc>
              <a:spcPct val="90000"/>
            </a:lnSpc>
            <a:spcBef>
              <a:spcPct val="0"/>
            </a:spcBef>
            <a:spcAft>
              <a:spcPct val="35000"/>
            </a:spcAft>
          </a:pPr>
          <a:r>
            <a:rPr lang="es-CO" sz="3100" kern="1200" dirty="0" smtClean="0"/>
            <a:t>(y prioridad de la UED): </a:t>
          </a:r>
        </a:p>
        <a:p>
          <a:pPr lvl="0" algn="ctr" defTabSz="1377950">
            <a:lnSpc>
              <a:spcPct val="90000"/>
            </a:lnSpc>
            <a:spcBef>
              <a:spcPct val="0"/>
            </a:spcBef>
            <a:spcAft>
              <a:spcPct val="35000"/>
            </a:spcAft>
          </a:pPr>
          <a:r>
            <a:rPr lang="es-CO" sz="3100" kern="1200" dirty="0" smtClean="0"/>
            <a:t>resultados en grupos de población y territorios específicos (programas transversales, territoriales, especiales)  = mayor confianza en las instituciones</a:t>
          </a:r>
          <a:endParaRPr lang="es-CO" sz="3100" kern="1200" dirty="0"/>
        </a:p>
      </dsp:txBody>
      <dsp:txXfrm>
        <a:off x="309105" y="0"/>
        <a:ext cx="10858295" cy="3471061"/>
      </dsp:txXfrm>
    </dsp:sp>
    <dsp:sp modelId="{EB5F5AC8-978A-4D79-9C69-0E9F58B1BA67}">
      <dsp:nvSpPr>
        <dsp:cNvPr id="0" name=""/>
        <dsp:cNvSpPr/>
      </dsp:nvSpPr>
      <dsp:spPr>
        <a:xfrm>
          <a:off x="1243769" y="3471061"/>
          <a:ext cx="8988968" cy="1646116"/>
        </a:xfrm>
        <a:prstGeom prst="trapezoid">
          <a:avLst>
            <a:gd name="adj" fmla="val 878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CO" sz="3100" kern="1200" dirty="0" smtClean="0"/>
            <a:t>El desafío actual por dependencia: cohesión coordinación interna</a:t>
          </a:r>
          <a:endParaRPr lang="es-CO" sz="3100" kern="1200" dirty="0"/>
        </a:p>
      </dsp:txBody>
      <dsp:txXfrm>
        <a:off x="2816838" y="3471061"/>
        <a:ext cx="5842829" cy="1646116"/>
      </dsp:txXfrm>
    </dsp:sp>
    <dsp:sp modelId="{409C5DD8-1978-4832-A9BD-268CE5EFD05E}">
      <dsp:nvSpPr>
        <dsp:cNvPr id="0" name=""/>
        <dsp:cNvSpPr/>
      </dsp:nvSpPr>
      <dsp:spPr>
        <a:xfrm>
          <a:off x="0" y="5117177"/>
          <a:ext cx="11476506" cy="1416089"/>
        </a:xfrm>
        <a:prstGeom prst="trapezoid">
          <a:avLst>
            <a:gd name="adj" fmla="val 8783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CO" sz="3100" kern="1200" dirty="0" smtClean="0"/>
            <a:t>Las dependencias individuales aprendieron lo básico. Algunas no aprendieron a trabajarlo en equipo, menos aún intersectorialmente </a:t>
          </a:r>
          <a:endParaRPr lang="es-CO" sz="3100" kern="1200" dirty="0"/>
        </a:p>
      </dsp:txBody>
      <dsp:txXfrm>
        <a:off x="2008388" y="5117177"/>
        <a:ext cx="7459729" cy="1416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7A640-17A4-41FE-B2B1-BFE7EA258368}">
      <dsp:nvSpPr>
        <dsp:cNvPr id="0" name=""/>
        <dsp:cNvSpPr/>
      </dsp:nvSpPr>
      <dsp:spPr>
        <a:xfrm rot="5400000">
          <a:off x="504604" y="2097679"/>
          <a:ext cx="1519700" cy="252874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1E8D8-8F14-4C04-9AA3-10492B50EAFB}">
      <dsp:nvSpPr>
        <dsp:cNvPr id="0" name=""/>
        <dsp:cNvSpPr/>
      </dsp:nvSpPr>
      <dsp:spPr>
        <a:xfrm>
          <a:off x="250928" y="2853230"/>
          <a:ext cx="2282967" cy="200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Elevar impacto de vigilancia y capacitación MIR y MML mediante apoyo a la cohesión interna en torno a las MIR</a:t>
          </a:r>
          <a:endParaRPr lang="es-CO" sz="1400" kern="1200" dirty="0"/>
        </a:p>
      </dsp:txBody>
      <dsp:txXfrm>
        <a:off x="250928" y="2853230"/>
        <a:ext cx="2282967" cy="2001154"/>
      </dsp:txXfrm>
    </dsp:sp>
    <dsp:sp modelId="{37B08EA0-C349-4A30-A741-C5F2457E71B4}">
      <dsp:nvSpPr>
        <dsp:cNvPr id="0" name=""/>
        <dsp:cNvSpPr/>
      </dsp:nvSpPr>
      <dsp:spPr>
        <a:xfrm>
          <a:off x="2103147" y="1911510"/>
          <a:ext cx="430748" cy="430748"/>
        </a:xfrm>
        <a:prstGeom prst="triangle">
          <a:avLst>
            <a:gd name="adj" fmla="val 100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F5127-6306-4F70-938C-6B2895B03207}">
      <dsp:nvSpPr>
        <dsp:cNvPr id="0" name=""/>
        <dsp:cNvSpPr/>
      </dsp:nvSpPr>
      <dsp:spPr>
        <a:xfrm rot="5400000">
          <a:off x="3273634" y="1202580"/>
          <a:ext cx="1519700" cy="2528747"/>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42A4B-1FF7-47DE-B3FC-64D70EE5F3D9}">
      <dsp:nvSpPr>
        <dsp:cNvPr id="0" name=""/>
        <dsp:cNvSpPr/>
      </dsp:nvSpPr>
      <dsp:spPr>
        <a:xfrm>
          <a:off x="2976575" y="1934904"/>
          <a:ext cx="2421269" cy="222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Elevar eficacia de identificación y control de vínculos entre programas y metas prioritarias de Presidencia/Gobierno</a:t>
          </a:r>
          <a:endParaRPr lang="es-CO" sz="1400" kern="1200" dirty="0"/>
        </a:p>
      </dsp:txBody>
      <dsp:txXfrm>
        <a:off x="2976575" y="1934904"/>
        <a:ext cx="2421269" cy="2227905"/>
      </dsp:txXfrm>
    </dsp:sp>
    <dsp:sp modelId="{0D69E0F0-B5F1-4DA3-BD01-96EBD561CE31}">
      <dsp:nvSpPr>
        <dsp:cNvPr id="0" name=""/>
        <dsp:cNvSpPr/>
      </dsp:nvSpPr>
      <dsp:spPr>
        <a:xfrm>
          <a:off x="4897945" y="1106559"/>
          <a:ext cx="430748" cy="430748"/>
        </a:xfrm>
        <a:prstGeom prst="triangle">
          <a:avLst>
            <a:gd name="adj" fmla="val 100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51E2-A898-4F8B-B055-64F3DB8A0D97}">
      <dsp:nvSpPr>
        <dsp:cNvPr id="0" name=""/>
        <dsp:cNvSpPr/>
      </dsp:nvSpPr>
      <dsp:spPr>
        <a:xfrm rot="5400000">
          <a:off x="6094200" y="280948"/>
          <a:ext cx="1519700" cy="2528747"/>
        </a:xfrm>
        <a:prstGeom prst="corner">
          <a:avLst>
            <a:gd name="adj1" fmla="val 16120"/>
            <a:gd name="adj2" fmla="val 161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D5395-ABBB-42C6-8376-905408D3CDE9}">
      <dsp:nvSpPr>
        <dsp:cNvPr id="0" name=""/>
        <dsp:cNvSpPr/>
      </dsp:nvSpPr>
      <dsp:spPr>
        <a:xfrm>
          <a:off x="5840524" y="716294"/>
          <a:ext cx="2282967" cy="264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CO" sz="1400" kern="1200" dirty="0" smtClean="0"/>
        </a:p>
        <a:p>
          <a:pPr lvl="0" algn="l" defTabSz="622300">
            <a:lnSpc>
              <a:spcPct val="90000"/>
            </a:lnSpc>
            <a:spcBef>
              <a:spcPct val="0"/>
            </a:spcBef>
            <a:spcAft>
              <a:spcPct val="35000"/>
            </a:spcAft>
          </a:pPr>
          <a:r>
            <a:rPr lang="es-CO" sz="1400" kern="1200" dirty="0" smtClean="0"/>
            <a:t>Llenar el vacío de coordinación intersectorial gestión-presupuesto para otros resultados prioritarios</a:t>
          </a:r>
          <a:endParaRPr lang="es-CO" sz="1400" kern="1200" dirty="0"/>
        </a:p>
      </dsp:txBody>
      <dsp:txXfrm>
        <a:off x="5840524" y="716294"/>
        <a:ext cx="2282967" cy="2641564"/>
      </dsp:txXfrm>
    </dsp:sp>
    <dsp:sp modelId="{7DBD90B7-B0AF-4922-BBE3-8EFB7B5B3B3E}">
      <dsp:nvSpPr>
        <dsp:cNvPr id="0" name=""/>
        <dsp:cNvSpPr/>
      </dsp:nvSpPr>
      <dsp:spPr>
        <a:xfrm>
          <a:off x="7692743" y="94779"/>
          <a:ext cx="430748" cy="430748"/>
        </a:xfrm>
        <a:prstGeom prst="triangle">
          <a:avLst>
            <a:gd name="adj" fmla="val 100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152D6-C03C-4A28-9C92-F8F0CDE4C4A3}">
      <dsp:nvSpPr>
        <dsp:cNvPr id="0" name=""/>
        <dsp:cNvSpPr/>
      </dsp:nvSpPr>
      <dsp:spPr>
        <a:xfrm rot="5400000">
          <a:off x="8888998" y="-410626"/>
          <a:ext cx="1519700" cy="2528747"/>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8BD8E-2CDF-4804-AFAD-531B244CF0D9}">
      <dsp:nvSpPr>
        <dsp:cNvPr id="0" name=""/>
        <dsp:cNvSpPr/>
      </dsp:nvSpPr>
      <dsp:spPr>
        <a:xfrm>
          <a:off x="8635322" y="344923"/>
          <a:ext cx="2282967" cy="200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Demostrar en los hechos la especialización de la UED en las trayectorias de implementación para la toma oportuna de decisiones presupuestarias. Trabajo colectivo con SFP y CONEVAL basado en especialidad demostrada en los hechos</a:t>
          </a:r>
          <a:endParaRPr lang="es-CO" sz="1400" kern="1200" dirty="0"/>
        </a:p>
      </dsp:txBody>
      <dsp:txXfrm>
        <a:off x="8635322" y="344923"/>
        <a:ext cx="2282967" cy="2001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28080-1F49-4AF9-82D2-FDAAE574A0C6}">
      <dsp:nvSpPr>
        <dsp:cNvPr id="0" name=""/>
        <dsp:cNvSpPr/>
      </dsp:nvSpPr>
      <dsp:spPr>
        <a:xfrm>
          <a:off x="5001144" y="1047531"/>
          <a:ext cx="219335" cy="960898"/>
        </a:xfrm>
        <a:custGeom>
          <a:avLst/>
          <a:gdLst/>
          <a:ahLst/>
          <a:cxnLst/>
          <a:rect l="0" t="0" r="0" b="0"/>
          <a:pathLst>
            <a:path>
              <a:moveTo>
                <a:pt x="219335" y="0"/>
              </a:moveTo>
              <a:lnTo>
                <a:pt x="219335" y="960898"/>
              </a:lnTo>
              <a:lnTo>
                <a:pt x="0" y="96089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AB9135-AA45-49D5-8BF3-E2CB9F8290B8}">
      <dsp:nvSpPr>
        <dsp:cNvPr id="0" name=""/>
        <dsp:cNvSpPr/>
      </dsp:nvSpPr>
      <dsp:spPr>
        <a:xfrm>
          <a:off x="4761713" y="3885001"/>
          <a:ext cx="2464118" cy="1146946"/>
        </a:xfrm>
        <a:custGeom>
          <a:avLst/>
          <a:gdLst/>
          <a:ahLst/>
          <a:cxnLst/>
          <a:rect l="0" t="0" r="0" b="0"/>
          <a:pathLst>
            <a:path>
              <a:moveTo>
                <a:pt x="0" y="0"/>
              </a:moveTo>
              <a:lnTo>
                <a:pt x="0" y="1146946"/>
              </a:lnTo>
              <a:lnTo>
                <a:pt x="2464118" y="114694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C736C-08D4-46C2-BCBF-7E07D61B2B79}">
      <dsp:nvSpPr>
        <dsp:cNvPr id="0" name=""/>
        <dsp:cNvSpPr/>
      </dsp:nvSpPr>
      <dsp:spPr>
        <a:xfrm>
          <a:off x="5220479" y="1047531"/>
          <a:ext cx="376797" cy="1793015"/>
        </a:xfrm>
        <a:custGeom>
          <a:avLst/>
          <a:gdLst/>
          <a:ahLst/>
          <a:cxnLst/>
          <a:rect l="0" t="0" r="0" b="0"/>
          <a:pathLst>
            <a:path>
              <a:moveTo>
                <a:pt x="0" y="0"/>
              </a:moveTo>
              <a:lnTo>
                <a:pt x="0" y="1573679"/>
              </a:lnTo>
              <a:lnTo>
                <a:pt x="376797" y="1573679"/>
              </a:lnTo>
              <a:lnTo>
                <a:pt x="376797" y="17930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41585B-58AB-455D-A3AA-5615D44AD6CD}">
      <dsp:nvSpPr>
        <dsp:cNvPr id="0" name=""/>
        <dsp:cNvSpPr/>
      </dsp:nvSpPr>
      <dsp:spPr>
        <a:xfrm>
          <a:off x="5220479" y="1047531"/>
          <a:ext cx="2691684" cy="1870283"/>
        </a:xfrm>
        <a:custGeom>
          <a:avLst/>
          <a:gdLst/>
          <a:ahLst/>
          <a:cxnLst/>
          <a:rect l="0" t="0" r="0" b="0"/>
          <a:pathLst>
            <a:path>
              <a:moveTo>
                <a:pt x="0" y="0"/>
              </a:moveTo>
              <a:lnTo>
                <a:pt x="0" y="1650948"/>
              </a:lnTo>
              <a:lnTo>
                <a:pt x="2691684" y="1650948"/>
              </a:lnTo>
              <a:lnTo>
                <a:pt x="2691684" y="187028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8E8BC2-2BF0-4E6E-97E4-EFB3F960BD50}">
      <dsp:nvSpPr>
        <dsp:cNvPr id="0" name=""/>
        <dsp:cNvSpPr/>
      </dsp:nvSpPr>
      <dsp:spPr>
        <a:xfrm>
          <a:off x="3311091" y="1047531"/>
          <a:ext cx="1909388" cy="1844517"/>
        </a:xfrm>
        <a:custGeom>
          <a:avLst/>
          <a:gdLst/>
          <a:ahLst/>
          <a:cxnLst/>
          <a:rect l="0" t="0" r="0" b="0"/>
          <a:pathLst>
            <a:path>
              <a:moveTo>
                <a:pt x="1909388" y="0"/>
              </a:moveTo>
              <a:lnTo>
                <a:pt x="1909388" y="1625181"/>
              </a:lnTo>
              <a:lnTo>
                <a:pt x="0" y="1625181"/>
              </a:lnTo>
              <a:lnTo>
                <a:pt x="0" y="184451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C43C97-2861-4116-8446-CA6C9661B7AE}">
      <dsp:nvSpPr>
        <dsp:cNvPr id="0" name=""/>
        <dsp:cNvSpPr/>
      </dsp:nvSpPr>
      <dsp:spPr>
        <a:xfrm>
          <a:off x="3801974" y="3077"/>
          <a:ext cx="2837010" cy="10444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1"/>
              </a:solidFill>
            </a:rPr>
            <a:t>COMPLEMENTANDO LAS DEPENDENCIAS</a:t>
          </a:r>
          <a:endParaRPr lang="es-CO" sz="2000" b="1" kern="1200" dirty="0">
            <a:solidFill>
              <a:schemeClr val="tx1"/>
            </a:solidFill>
          </a:endParaRPr>
        </a:p>
      </dsp:txBody>
      <dsp:txXfrm>
        <a:off x="3801974" y="3077"/>
        <a:ext cx="2837010" cy="1044454"/>
      </dsp:txXfrm>
    </dsp:sp>
    <dsp:sp modelId="{76DCA3E3-F9F5-4140-8313-D2B351D43B55}">
      <dsp:nvSpPr>
        <dsp:cNvPr id="0" name=""/>
        <dsp:cNvSpPr/>
      </dsp:nvSpPr>
      <dsp:spPr>
        <a:xfrm>
          <a:off x="2266636" y="2892049"/>
          <a:ext cx="2088909" cy="10444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PRIORIZAR </a:t>
          </a:r>
          <a:r>
            <a:rPr lang="es-CO" sz="1600" kern="1200" dirty="0" err="1" smtClean="0"/>
            <a:t>MIRs</a:t>
          </a:r>
          <a:r>
            <a:rPr lang="es-CO" sz="1600" kern="1200" dirty="0" smtClean="0"/>
            <a:t> QUE REQUIEREN TRABAJO EN PROFUNDIDAD</a:t>
          </a:r>
          <a:endParaRPr lang="es-CO" sz="1600" kern="1200" dirty="0"/>
        </a:p>
      </dsp:txBody>
      <dsp:txXfrm>
        <a:off x="2266636" y="2892049"/>
        <a:ext cx="2088909" cy="1044454"/>
      </dsp:txXfrm>
    </dsp:sp>
    <dsp:sp modelId="{C61EF450-3E49-4AC6-B6CE-D4FE3E3F7CC6}">
      <dsp:nvSpPr>
        <dsp:cNvPr id="0" name=""/>
        <dsp:cNvSpPr/>
      </dsp:nvSpPr>
      <dsp:spPr>
        <a:xfrm>
          <a:off x="6867709" y="2917815"/>
          <a:ext cx="2088909" cy="10444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EL RESTO DE LAS MIR, REGISTROS AUTOMATIZADOS </a:t>
          </a:r>
          <a:endParaRPr lang="es-CO" sz="1600" kern="1200" dirty="0"/>
        </a:p>
      </dsp:txBody>
      <dsp:txXfrm>
        <a:off x="6867709" y="2917815"/>
        <a:ext cx="2088909" cy="1044454"/>
      </dsp:txXfrm>
    </dsp:sp>
    <dsp:sp modelId="{BC2CB6F0-7DBB-43AE-864C-DE83B28EEE94}">
      <dsp:nvSpPr>
        <dsp:cNvPr id="0" name=""/>
        <dsp:cNvSpPr/>
      </dsp:nvSpPr>
      <dsp:spPr>
        <a:xfrm>
          <a:off x="4552822" y="2840547"/>
          <a:ext cx="2088909" cy="10444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MÁS ANÁLISIS (POR SECTOR, POR TERRITORIO, POR GRUPO DE POBLACIÓN)</a:t>
          </a:r>
          <a:endParaRPr lang="es-CO" sz="1600" kern="1200" dirty="0"/>
        </a:p>
      </dsp:txBody>
      <dsp:txXfrm>
        <a:off x="4552822" y="2840547"/>
        <a:ext cx="2088909" cy="1044454"/>
      </dsp:txXfrm>
    </dsp:sp>
    <dsp:sp modelId="{59F33F04-9DEF-4613-BF79-99EF2298BE60}">
      <dsp:nvSpPr>
        <dsp:cNvPr id="0" name=""/>
        <dsp:cNvSpPr/>
      </dsp:nvSpPr>
      <dsp:spPr>
        <a:xfrm>
          <a:off x="7225832" y="4407657"/>
          <a:ext cx="2533951" cy="1248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t>LIBERANDO CAPACIDAD PARA NUEVOS DESAFÍOS</a:t>
          </a:r>
          <a:endParaRPr lang="es-CO" sz="2000" b="1" kern="1200" dirty="0"/>
        </a:p>
      </dsp:txBody>
      <dsp:txXfrm>
        <a:off x="7225832" y="4407657"/>
        <a:ext cx="2533951" cy="1248582"/>
      </dsp:txXfrm>
    </dsp:sp>
    <dsp:sp modelId="{B2877865-1611-47E9-A0B0-5C7A5DF55170}">
      <dsp:nvSpPr>
        <dsp:cNvPr id="0" name=""/>
        <dsp:cNvSpPr/>
      </dsp:nvSpPr>
      <dsp:spPr>
        <a:xfrm>
          <a:off x="2512626" y="1486202"/>
          <a:ext cx="2488517" cy="104445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MESAS DE TRABAJO CON PRINCIPALES ACTORES Y COMPROMISOS EXPLÍCITOS DE COHESIÓN INTERNA</a:t>
          </a:r>
          <a:endParaRPr lang="es-CO" sz="1600" kern="1200" dirty="0"/>
        </a:p>
      </dsp:txBody>
      <dsp:txXfrm>
        <a:off x="2512626" y="1486202"/>
        <a:ext cx="2488517" cy="1044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1D389-DE1F-4ACA-90FC-DEF6D05B1ADD}">
      <dsp:nvSpPr>
        <dsp:cNvPr id="0" name=""/>
        <dsp:cNvSpPr/>
      </dsp:nvSpPr>
      <dsp:spPr>
        <a:xfrm rot="5400000">
          <a:off x="1442439" y="1602076"/>
          <a:ext cx="1377672" cy="156843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8B3A8E-BC3A-47B2-A929-6838B9788B1C}">
      <dsp:nvSpPr>
        <dsp:cNvPr id="0" name=""/>
        <dsp:cNvSpPr/>
      </dsp:nvSpPr>
      <dsp:spPr>
        <a:xfrm>
          <a:off x="801712" y="103554"/>
          <a:ext cx="3816155" cy="1623356"/>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t>COMPROMISOS PRIORITARIOS DEL GOBIERNO CON EL CIUDADANO (GENERALMENTE TRANSVERSALES, DE RESULTADO FINAL EN </a:t>
          </a:r>
          <a:r>
            <a:rPr lang="es-CO" sz="2000" b="1" kern="1200" dirty="0" smtClean="0"/>
            <a:t>CIUDADANOS</a:t>
          </a:r>
          <a:r>
            <a:rPr lang="es-CO" sz="2000" b="1" kern="1200" dirty="0" smtClean="0"/>
            <a:t>)</a:t>
          </a:r>
          <a:endParaRPr lang="es-CO" sz="2000" b="1" kern="1200" dirty="0"/>
        </a:p>
      </dsp:txBody>
      <dsp:txXfrm>
        <a:off x="880972" y="182814"/>
        <a:ext cx="3657635" cy="1464836"/>
      </dsp:txXfrm>
    </dsp:sp>
    <dsp:sp modelId="{73F01A4A-211E-417E-B759-5981EB7875E0}">
      <dsp:nvSpPr>
        <dsp:cNvPr id="0" name=""/>
        <dsp:cNvSpPr/>
      </dsp:nvSpPr>
      <dsp:spPr>
        <a:xfrm>
          <a:off x="4662675" y="38475"/>
          <a:ext cx="2718832" cy="1777301"/>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CO" sz="1800" b="1" kern="1200" dirty="0" smtClean="0"/>
            <a:t>DGPP </a:t>
          </a:r>
          <a:r>
            <a:rPr lang="es-CO" sz="1800" b="1" kern="1200" dirty="0" smtClean="0"/>
            <a:t>AYUDA A ESPECIFICAR LA CADENA DE PRODUCCIÓN </a:t>
          </a:r>
          <a:r>
            <a:rPr lang="es-CO" sz="1800" b="1" u="sng" kern="1200" dirty="0" smtClean="0"/>
            <a:t>A PARTIR </a:t>
          </a:r>
          <a:r>
            <a:rPr lang="es-CO" sz="1800" b="1" u="sng" kern="1200" dirty="0" smtClean="0"/>
            <a:t>DE LA META DE POLÍTICA PÚBLICA</a:t>
          </a:r>
          <a:endParaRPr lang="es-CO" sz="1800" b="1" u="sng" kern="1200" dirty="0"/>
        </a:p>
      </dsp:txBody>
      <dsp:txXfrm>
        <a:off x="4662675" y="38475"/>
        <a:ext cx="2718832" cy="1777301"/>
      </dsp:txXfrm>
    </dsp:sp>
    <dsp:sp modelId="{E84237AD-8B09-483A-9B47-3260225F53C7}">
      <dsp:nvSpPr>
        <dsp:cNvPr id="0" name=""/>
        <dsp:cNvSpPr/>
      </dsp:nvSpPr>
      <dsp:spPr>
        <a:xfrm rot="5400000">
          <a:off x="4636689" y="4017456"/>
          <a:ext cx="1377672" cy="673358"/>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C2F9B-A6C8-4F19-B788-AECCC6E50245}">
      <dsp:nvSpPr>
        <dsp:cNvPr id="0" name=""/>
        <dsp:cNvSpPr/>
      </dsp:nvSpPr>
      <dsp:spPr>
        <a:xfrm>
          <a:off x="3407815" y="1965252"/>
          <a:ext cx="4199494" cy="185460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1"/>
              </a:solidFill>
            </a:rPr>
            <a:t>CONTRIBUCIÓN </a:t>
          </a:r>
          <a:r>
            <a:rPr lang="es-CO" sz="2000" b="1" kern="1200" dirty="0" smtClean="0">
              <a:solidFill>
                <a:schemeClr val="bg1"/>
              </a:solidFill>
            </a:rPr>
            <a:t>DGPP: </a:t>
          </a:r>
          <a:r>
            <a:rPr lang="es-CO" sz="2000" b="1" kern="1200" dirty="0" smtClean="0">
              <a:solidFill>
                <a:schemeClr val="bg1"/>
              </a:solidFill>
            </a:rPr>
            <a:t>ASEGURAR PUENTE ENTRE PRIORIDADES DEL GOBIERNO, DISPOSICIÓN DE RECURSOS PRESUPUESTARIOS Y RESULTADOS ESPERADOS POR CIUDADANO</a:t>
          </a:r>
          <a:endParaRPr lang="es-CO" sz="2000" b="1" kern="1200" dirty="0">
            <a:solidFill>
              <a:schemeClr val="bg1"/>
            </a:solidFill>
          </a:endParaRPr>
        </a:p>
      </dsp:txBody>
      <dsp:txXfrm>
        <a:off x="3498366" y="2055803"/>
        <a:ext cx="4018392" cy="1673502"/>
      </dsp:txXfrm>
    </dsp:sp>
    <dsp:sp modelId="{69EE4262-F556-4C1A-9CF2-F81952D8B179}">
      <dsp:nvSpPr>
        <dsp:cNvPr id="0" name=""/>
        <dsp:cNvSpPr/>
      </dsp:nvSpPr>
      <dsp:spPr>
        <a:xfrm flipH="1">
          <a:off x="7875605" y="1815513"/>
          <a:ext cx="2950255" cy="1845358"/>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CO" sz="1800" b="1" kern="1200" dirty="0" smtClean="0"/>
            <a:t>DGPP REVISA </a:t>
          </a:r>
          <a:r>
            <a:rPr lang="es-CO" sz="1800" b="1" kern="1200" dirty="0" smtClean="0"/>
            <a:t>CON </a:t>
          </a:r>
          <a:r>
            <a:rPr lang="es-CO" sz="1800" b="1" kern="1200" dirty="0" err="1" smtClean="0"/>
            <a:t>DGPs</a:t>
          </a:r>
          <a:r>
            <a:rPr lang="es-CO" sz="1800" b="1" kern="1200" dirty="0" smtClean="0"/>
            <a:t> MINISTERIALES LAS </a:t>
          </a:r>
          <a:r>
            <a:rPr lang="es-CO" sz="1800" b="1" kern="1200" dirty="0" smtClean="0"/>
            <a:t>IMPLICACIONES PRESUPUESTARIAS DE LA CONTRIBUCIÓN DE CADA ENTIDAD A PRIORIDADES PRESIDENCIALES</a:t>
          </a:r>
          <a:endParaRPr lang="es-CO" sz="1800" b="1" kern="1200" dirty="0"/>
        </a:p>
      </dsp:txBody>
      <dsp:txXfrm>
        <a:off x="7875605" y="1815513"/>
        <a:ext cx="2950255" cy="1845358"/>
      </dsp:txXfrm>
    </dsp:sp>
    <dsp:sp modelId="{4D4C93D0-23A7-46EE-B0B4-C204B0D5B1CF}">
      <dsp:nvSpPr>
        <dsp:cNvPr id="0" name=""/>
        <dsp:cNvSpPr/>
      </dsp:nvSpPr>
      <dsp:spPr>
        <a:xfrm>
          <a:off x="5410603" y="3866309"/>
          <a:ext cx="3075893" cy="1623356"/>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1"/>
              </a:solidFill>
            </a:rPr>
            <a:t>DGPP </a:t>
          </a:r>
          <a:r>
            <a:rPr lang="es-CO" sz="2000" b="1" kern="1200" dirty="0" smtClean="0">
              <a:solidFill>
                <a:schemeClr val="bg1"/>
              </a:solidFill>
            </a:rPr>
            <a:t>VIGILA AQUELLOS PROGRAMAS QUE OPERACIONALIZAN METAS PRIORITARIAS DEL GOBIERNO</a:t>
          </a:r>
          <a:endParaRPr lang="es-CO" sz="2000" b="1" kern="1200" dirty="0">
            <a:solidFill>
              <a:schemeClr val="bg1"/>
            </a:solidFill>
          </a:endParaRPr>
        </a:p>
      </dsp:txBody>
      <dsp:txXfrm>
        <a:off x="5489863" y="3945569"/>
        <a:ext cx="2917373" cy="1464836"/>
      </dsp:txXfrm>
    </dsp:sp>
    <dsp:sp modelId="{2E17D3B9-4793-44CF-AF08-09A25BA23AE6}">
      <dsp:nvSpPr>
        <dsp:cNvPr id="0" name=""/>
        <dsp:cNvSpPr/>
      </dsp:nvSpPr>
      <dsp:spPr>
        <a:xfrm>
          <a:off x="8532707" y="3927648"/>
          <a:ext cx="2552704" cy="1473610"/>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CO" sz="1800" b="1" kern="1200" dirty="0" smtClean="0"/>
            <a:t>DGPP </a:t>
          </a:r>
          <a:r>
            <a:rPr lang="es-CO" sz="1800" b="1" kern="1200" dirty="0" smtClean="0"/>
            <a:t>REGISTRA AVANCES Y OBSTÁCULOS EN CUMPLIMIENTO METAS PRESIDENCIALES</a:t>
          </a:r>
          <a:endParaRPr lang="es-CO" sz="1800" b="1" kern="1200" dirty="0"/>
        </a:p>
      </dsp:txBody>
      <dsp:txXfrm>
        <a:off x="8532707" y="3927648"/>
        <a:ext cx="2552704" cy="1473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C715B-DE5E-42E5-B712-6BA62A5E5851}">
      <dsp:nvSpPr>
        <dsp:cNvPr id="0" name=""/>
        <dsp:cNvSpPr/>
      </dsp:nvSpPr>
      <dsp:spPr>
        <a:xfrm>
          <a:off x="4292760" y="3044707"/>
          <a:ext cx="2946592" cy="250966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CO" sz="2200" b="1" kern="1200" dirty="0" smtClean="0">
              <a:solidFill>
                <a:schemeClr val="tx2">
                  <a:lumMod val="75000"/>
                </a:schemeClr>
              </a:solidFill>
            </a:rPr>
            <a:t>DGPP </a:t>
          </a:r>
          <a:r>
            <a:rPr lang="es-CO" sz="2200" b="1" kern="1200" dirty="0" smtClean="0">
              <a:solidFill>
                <a:schemeClr val="tx2">
                  <a:lumMod val="75000"/>
                </a:schemeClr>
              </a:solidFill>
            </a:rPr>
            <a:t>ASEGURA IMPACTO SERVICIOS INTER-SECTORIALES EN CIUDADANOS</a:t>
          </a:r>
          <a:endParaRPr lang="es-CO" sz="2200" b="1" kern="1200" dirty="0">
            <a:solidFill>
              <a:schemeClr val="tx2">
                <a:lumMod val="75000"/>
              </a:schemeClr>
            </a:solidFill>
          </a:endParaRPr>
        </a:p>
      </dsp:txBody>
      <dsp:txXfrm>
        <a:off x="4724278" y="3412238"/>
        <a:ext cx="2083556" cy="1774598"/>
      </dsp:txXfrm>
    </dsp:sp>
    <dsp:sp modelId="{2048E40F-9730-4D34-B4C3-46DA827279E4}">
      <dsp:nvSpPr>
        <dsp:cNvPr id="0" name=""/>
        <dsp:cNvSpPr/>
      </dsp:nvSpPr>
      <dsp:spPr>
        <a:xfrm rot="12493344">
          <a:off x="1961744" y="2592184"/>
          <a:ext cx="2578886" cy="71525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2C432C-126E-4563-A439-4BF9816485BD}">
      <dsp:nvSpPr>
        <dsp:cNvPr id="0" name=""/>
        <dsp:cNvSpPr/>
      </dsp:nvSpPr>
      <dsp:spPr>
        <a:xfrm>
          <a:off x="452202" y="1386368"/>
          <a:ext cx="3325665" cy="19073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b="1" kern="1200" dirty="0" smtClean="0">
              <a:solidFill>
                <a:schemeClr val="tx2">
                  <a:lumMod val="75000"/>
                </a:schemeClr>
              </a:solidFill>
            </a:rPr>
            <a:t>DGPP </a:t>
          </a:r>
          <a:r>
            <a:rPr lang="es-CO" sz="2400" b="1" kern="1200" dirty="0" smtClean="0">
              <a:solidFill>
                <a:schemeClr val="tx2">
                  <a:lumMod val="75000"/>
                </a:schemeClr>
              </a:solidFill>
            </a:rPr>
            <a:t>vigila y propone correcciones a las Trayectorias de implementación</a:t>
          </a:r>
          <a:endParaRPr lang="es-CO" sz="2400" b="1" kern="1200" dirty="0">
            <a:solidFill>
              <a:schemeClr val="tx2">
                <a:lumMod val="75000"/>
              </a:schemeClr>
            </a:solidFill>
          </a:endParaRPr>
        </a:p>
      </dsp:txBody>
      <dsp:txXfrm>
        <a:off x="508066" y="1442232"/>
        <a:ext cx="3213937" cy="1795614"/>
      </dsp:txXfrm>
    </dsp:sp>
    <dsp:sp modelId="{64CA2DCD-FA05-4171-B869-6A3C0B755FAE}">
      <dsp:nvSpPr>
        <dsp:cNvPr id="0" name=""/>
        <dsp:cNvSpPr/>
      </dsp:nvSpPr>
      <dsp:spPr>
        <a:xfrm rot="16200000">
          <a:off x="4805476" y="1614686"/>
          <a:ext cx="1921161" cy="715253"/>
        </a:xfrm>
        <a:prstGeom prst="lef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8E9957-7A40-4699-8A54-42C6624C3ADF}">
      <dsp:nvSpPr>
        <dsp:cNvPr id="0" name=""/>
        <dsp:cNvSpPr/>
      </dsp:nvSpPr>
      <dsp:spPr>
        <a:xfrm>
          <a:off x="4306224" y="-55091"/>
          <a:ext cx="2919663" cy="213364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Planes sectoriales estratégicos dan pautas de intervención focalizada del sector</a:t>
          </a:r>
          <a:endParaRPr lang="es-CO" sz="2400" kern="1200" dirty="0"/>
        </a:p>
      </dsp:txBody>
      <dsp:txXfrm>
        <a:off x="4368716" y="7401"/>
        <a:ext cx="2794679" cy="2008664"/>
      </dsp:txXfrm>
    </dsp:sp>
    <dsp:sp modelId="{3ADDF665-371F-4F61-B546-BFFAC163FD1B}">
      <dsp:nvSpPr>
        <dsp:cNvPr id="0" name=""/>
        <dsp:cNvSpPr/>
      </dsp:nvSpPr>
      <dsp:spPr>
        <a:xfrm rot="19820508">
          <a:off x="6955284" y="2586533"/>
          <a:ext cx="2382073" cy="715253"/>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90ABC-E798-4383-84DC-50C46D4A4DE2}">
      <dsp:nvSpPr>
        <dsp:cNvPr id="0" name=""/>
        <dsp:cNvSpPr/>
      </dsp:nvSpPr>
      <dsp:spPr>
        <a:xfrm>
          <a:off x="7555290" y="1401134"/>
          <a:ext cx="3252065" cy="190734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DGPP </a:t>
          </a:r>
          <a:r>
            <a:rPr lang="es-CO" sz="2400" kern="1200" dirty="0" smtClean="0"/>
            <a:t>propone cadenas de producción del servicio, con responsabilidad precisa de cada sector</a:t>
          </a:r>
          <a:endParaRPr lang="es-CO" sz="2400" kern="1200" dirty="0"/>
        </a:p>
      </dsp:txBody>
      <dsp:txXfrm>
        <a:off x="7611154" y="1456998"/>
        <a:ext cx="3140337" cy="1795614"/>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35FA1-D9D8-4720-9B13-31C3038B008E}" type="datetimeFigureOut">
              <a:rPr lang="es-CO" smtClean="0"/>
              <a:t>10/12/2014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498BF-3B40-45DE-947B-A5E84B5B208F}" type="slidenum">
              <a:rPr lang="es-CO" smtClean="0"/>
              <a:t>‹Nº›</a:t>
            </a:fld>
            <a:endParaRPr lang="es-CO"/>
          </a:p>
        </p:txBody>
      </p:sp>
    </p:spTree>
    <p:extLst>
      <p:ext uri="{BB962C8B-B14F-4D97-AF65-F5344CB8AC3E}">
        <p14:creationId xmlns:p14="http://schemas.microsoft.com/office/powerpoint/2010/main" val="67681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La </a:t>
            </a:r>
            <a:r>
              <a:rPr lang="en-US" sz="1200" dirty="0" err="1" smtClean="0"/>
              <a:t>fabrica</a:t>
            </a:r>
            <a:r>
              <a:rPr lang="en-US" sz="1200" dirty="0" smtClean="0"/>
              <a:t> de M&amp;E:</a:t>
            </a:r>
            <a:r>
              <a:rPr lang="en-US" sz="1200" baseline="0" dirty="0" smtClean="0"/>
              <a:t> </a:t>
            </a:r>
            <a:r>
              <a:rPr lang="en-US" sz="1200" dirty="0" err="1" smtClean="0"/>
              <a:t>Informacion</a:t>
            </a:r>
            <a:r>
              <a:rPr lang="en-US" sz="1200" dirty="0" smtClean="0"/>
              <a:t> </a:t>
            </a:r>
            <a:r>
              <a:rPr lang="en-US" sz="1200" dirty="0" err="1" smtClean="0"/>
              <a:t>insuficiente</a:t>
            </a:r>
            <a:r>
              <a:rPr lang="en-US" sz="1200" dirty="0" smtClean="0"/>
              <a:t> o </a:t>
            </a:r>
            <a:r>
              <a:rPr lang="en-US" sz="1200" dirty="0" err="1" smtClean="0"/>
              <a:t>inadecuada</a:t>
            </a:r>
            <a:r>
              <a:rPr lang="en-US" sz="1200" dirty="0" smtClean="0"/>
              <a:t> - </a:t>
            </a:r>
            <a:r>
              <a:rPr lang="en-US" sz="1200" dirty="0" err="1" smtClean="0"/>
              <a:t>Informacion</a:t>
            </a:r>
            <a:r>
              <a:rPr lang="en-US" sz="1200" dirty="0" smtClean="0"/>
              <a:t> </a:t>
            </a:r>
            <a:r>
              <a:rPr lang="en-US" sz="1200" dirty="0" err="1" smtClean="0"/>
              <a:t>financiera</a:t>
            </a:r>
            <a:r>
              <a:rPr lang="en-US" sz="1200" dirty="0" smtClean="0"/>
              <a:t> o </a:t>
            </a:r>
            <a:r>
              <a:rPr lang="en-US" sz="1200" dirty="0" err="1" smtClean="0"/>
              <a:t>fisica</a:t>
            </a:r>
            <a:r>
              <a:rPr lang="en-US" sz="1200" dirty="0" smtClean="0"/>
              <a:t> </a:t>
            </a:r>
            <a:r>
              <a:rPr lang="en-US" sz="1200" dirty="0" err="1" smtClean="0"/>
              <a:t>discordante</a:t>
            </a:r>
            <a:r>
              <a:rPr lang="en-US" sz="1200" dirty="0" smtClean="0"/>
              <a:t> </a:t>
            </a:r>
          </a:p>
          <a:p>
            <a:pPr marL="0" indent="0">
              <a:buNone/>
            </a:pPr>
            <a:r>
              <a:rPr lang="en-US" sz="1200" dirty="0" smtClean="0"/>
              <a:t>-  </a:t>
            </a:r>
            <a:r>
              <a:rPr lang="en-US" sz="1200" dirty="0" err="1" smtClean="0"/>
              <a:t>Medios</a:t>
            </a:r>
            <a:r>
              <a:rPr lang="en-US" sz="1200" dirty="0" smtClean="0"/>
              <a:t> de </a:t>
            </a:r>
            <a:r>
              <a:rPr lang="en-US" sz="1200" dirty="0" err="1" smtClean="0"/>
              <a:t>verificacion</a:t>
            </a:r>
            <a:r>
              <a:rPr lang="en-US" sz="1200" dirty="0" smtClean="0"/>
              <a:t> </a:t>
            </a:r>
            <a:r>
              <a:rPr lang="en-US" sz="1200" dirty="0" err="1" smtClean="0"/>
              <a:t>debiles</a:t>
            </a:r>
            <a:r>
              <a:rPr lang="en-US" sz="1200" dirty="0" smtClean="0"/>
              <a:t> – </a:t>
            </a:r>
            <a:r>
              <a:rPr lang="en-US" sz="1200" dirty="0" err="1" smtClean="0"/>
              <a:t>Colision</a:t>
            </a:r>
            <a:r>
              <a:rPr lang="en-US" sz="1200" dirty="0" smtClean="0"/>
              <a:t> de </a:t>
            </a:r>
            <a:r>
              <a:rPr lang="en-US" sz="1200" dirty="0" err="1" smtClean="0"/>
              <a:t>intereses</a:t>
            </a:r>
            <a:r>
              <a:rPr lang="en-US" sz="1200" dirty="0" smtClean="0"/>
              <a:t>- </a:t>
            </a:r>
            <a:r>
              <a:rPr lang="en-US" sz="1200" dirty="0" err="1" smtClean="0"/>
              <a:t>Falta</a:t>
            </a:r>
            <a:r>
              <a:rPr lang="en-US" sz="1200" dirty="0" smtClean="0"/>
              <a:t> de </a:t>
            </a:r>
            <a:r>
              <a:rPr lang="en-US" sz="1200" dirty="0" err="1" smtClean="0"/>
              <a:t>especialidad</a:t>
            </a:r>
            <a:r>
              <a:rPr lang="en-US" sz="1200" dirty="0" smtClean="0"/>
              <a:t> de </a:t>
            </a:r>
            <a:r>
              <a:rPr lang="en-US" sz="1200" dirty="0" err="1" smtClean="0"/>
              <a:t>agencias</a:t>
            </a:r>
            <a:r>
              <a:rPr lang="en-US" sz="1200" dirty="0" smtClean="0"/>
              <a:t> de </a:t>
            </a:r>
            <a:r>
              <a:rPr lang="en-US" sz="1200" dirty="0" err="1" smtClean="0"/>
              <a:t>Censo</a:t>
            </a:r>
            <a:r>
              <a:rPr lang="en-US" sz="1200" dirty="0" smtClean="0"/>
              <a:t>, </a:t>
            </a:r>
            <a:r>
              <a:rPr lang="en-US" sz="1200" dirty="0" err="1" smtClean="0"/>
              <a:t>Estadistica</a:t>
            </a:r>
            <a:r>
              <a:rPr lang="en-US" sz="1200" dirty="0" smtClean="0"/>
              <a:t> en </a:t>
            </a:r>
            <a:r>
              <a:rPr lang="en-US" sz="1200" dirty="0" err="1" smtClean="0"/>
              <a:t>registros</a:t>
            </a:r>
            <a:r>
              <a:rPr lang="en-US" sz="1200" dirty="0" smtClean="0"/>
              <a:t> </a:t>
            </a:r>
            <a:r>
              <a:rPr lang="en-US" sz="1200" dirty="0" err="1" smtClean="0"/>
              <a:t>administrativos</a:t>
            </a:r>
            <a:r>
              <a:rPr lang="en-US" sz="1200" dirty="0" smtClean="0"/>
              <a:t>.</a:t>
            </a:r>
          </a:p>
          <a:p>
            <a:pPr marL="0" indent="0">
              <a:buNone/>
            </a:pPr>
            <a:r>
              <a:rPr lang="en-US" sz="1200" dirty="0" smtClean="0"/>
              <a:t>-  </a:t>
            </a:r>
            <a:r>
              <a:rPr lang="en-US" sz="1200" dirty="0" err="1" smtClean="0"/>
              <a:t>Limitado</a:t>
            </a:r>
            <a:r>
              <a:rPr lang="en-US" sz="1200" dirty="0" smtClean="0"/>
              <a:t> </a:t>
            </a:r>
            <a:r>
              <a:rPr lang="en-US" sz="1200" dirty="0" err="1" smtClean="0"/>
              <a:t>Uso</a:t>
            </a:r>
            <a:r>
              <a:rPr lang="en-US" sz="1200" dirty="0" smtClean="0"/>
              <a:t> – El </a:t>
            </a:r>
            <a:r>
              <a:rPr lang="en-US" sz="1200" dirty="0" err="1" smtClean="0"/>
              <a:t>Presupuesto</a:t>
            </a:r>
            <a:r>
              <a:rPr lang="en-US" sz="1200" dirty="0" smtClean="0"/>
              <a:t> </a:t>
            </a:r>
            <a:r>
              <a:rPr lang="en-US" sz="1200" dirty="0" err="1" smtClean="0"/>
              <a:t>Anual</a:t>
            </a:r>
            <a:endParaRPr lang="en-US" sz="1200" dirty="0" smtClean="0"/>
          </a:p>
        </p:txBody>
      </p:sp>
      <p:sp>
        <p:nvSpPr>
          <p:cNvPr id="4" name="Slide Number Placeholder 3"/>
          <p:cNvSpPr>
            <a:spLocks noGrp="1"/>
          </p:cNvSpPr>
          <p:nvPr>
            <p:ph type="sldNum" sz="quarter" idx="10"/>
          </p:nvPr>
        </p:nvSpPr>
        <p:spPr/>
        <p:txBody>
          <a:bodyPr/>
          <a:lstStyle/>
          <a:p>
            <a:fld id="{FC990311-7E50-450E-90F0-3B3FDD8D3D50}" type="slidenum">
              <a:rPr lang="es-CO" smtClean="0">
                <a:solidFill>
                  <a:prstClr val="black"/>
                </a:solidFill>
              </a:rPr>
              <a:pPr/>
              <a:t>8</a:t>
            </a:fld>
            <a:endParaRPr lang="es-CO">
              <a:solidFill>
                <a:prstClr val="black"/>
              </a:solidFill>
            </a:endParaRPr>
          </a:p>
        </p:txBody>
      </p:sp>
    </p:spTree>
    <p:extLst>
      <p:ext uri="{BB962C8B-B14F-4D97-AF65-F5344CB8AC3E}">
        <p14:creationId xmlns:p14="http://schemas.microsoft.com/office/powerpoint/2010/main" val="277989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FC990311-7E50-450E-90F0-3B3FDD8D3D50}" type="slidenum">
              <a:rPr lang="es-CO" smtClean="0">
                <a:solidFill>
                  <a:prstClr val="black"/>
                </a:solidFill>
              </a:rPr>
              <a:pPr/>
              <a:t>10</a:t>
            </a:fld>
            <a:endParaRPr lang="es-CO">
              <a:solidFill>
                <a:prstClr val="black"/>
              </a:solidFill>
            </a:endParaRPr>
          </a:p>
        </p:txBody>
      </p:sp>
    </p:spTree>
    <p:extLst>
      <p:ext uri="{BB962C8B-B14F-4D97-AF65-F5344CB8AC3E}">
        <p14:creationId xmlns:p14="http://schemas.microsoft.com/office/powerpoint/2010/main" val="212418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B7718770-1F36-4BA3-BCAC-7E2B7ABC0AD8}" type="slidenum">
              <a:rPr lang="es-ES" smtClean="0">
                <a:solidFill>
                  <a:prstClr val="black"/>
                </a:solidFill>
              </a:rPr>
              <a:pPr>
                <a:defRPr/>
              </a:pPr>
              <a:t>17</a:t>
            </a:fld>
            <a:endParaRPr lang="es-ES" dirty="0">
              <a:solidFill>
                <a:prstClr val="black"/>
              </a:solidFill>
            </a:endParaRPr>
          </a:p>
        </p:txBody>
      </p:sp>
    </p:spTree>
    <p:extLst>
      <p:ext uri="{BB962C8B-B14F-4D97-AF65-F5344CB8AC3E}">
        <p14:creationId xmlns:p14="http://schemas.microsoft.com/office/powerpoint/2010/main" val="349590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2813" eaLnBrk="0" hangingPunct="0">
              <a:defRPr sz="1200">
                <a:solidFill>
                  <a:schemeClr val="tx1"/>
                </a:solidFill>
                <a:latin typeface="Arial" pitchFamily="34" charset="0"/>
                <a:ea typeface="ＭＳ Ｐゴシック" pitchFamily="34" charset="-128"/>
              </a:defRPr>
            </a:lvl1pPr>
            <a:lvl2pPr marL="742950" indent="-285750" defTabSz="912813" eaLnBrk="0" hangingPunct="0">
              <a:defRPr sz="1200">
                <a:solidFill>
                  <a:schemeClr val="tx1"/>
                </a:solidFill>
                <a:latin typeface="Arial" pitchFamily="34" charset="0"/>
                <a:ea typeface="ＭＳ Ｐゴシック" pitchFamily="34" charset="-128"/>
              </a:defRPr>
            </a:lvl2pPr>
            <a:lvl3pPr marL="1143000" indent="-228600" defTabSz="912813" eaLnBrk="0" hangingPunct="0">
              <a:defRPr sz="1200">
                <a:solidFill>
                  <a:schemeClr val="tx1"/>
                </a:solidFill>
                <a:latin typeface="Arial" pitchFamily="34" charset="0"/>
                <a:ea typeface="ＭＳ Ｐゴシック" pitchFamily="34" charset="-128"/>
              </a:defRPr>
            </a:lvl3pPr>
            <a:lvl4pPr marL="1600200" indent="-228600" defTabSz="912813" eaLnBrk="0" hangingPunct="0">
              <a:defRPr sz="1200">
                <a:solidFill>
                  <a:schemeClr val="tx1"/>
                </a:solidFill>
                <a:latin typeface="Arial" pitchFamily="34" charset="0"/>
                <a:ea typeface="ＭＳ Ｐゴシック" pitchFamily="34" charset="-128"/>
              </a:defRPr>
            </a:lvl4pPr>
            <a:lvl5pPr marL="2057400" indent="-228600" defTabSz="912813" eaLnBrk="0" hangingPunct="0">
              <a:defRPr sz="12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defRPr/>
            </a:pPr>
            <a:fld id="{35567776-701D-4D28-A9FC-602947AF0A1A}" type="slidenum">
              <a:rPr lang="en-GB" smtClean="0">
                <a:solidFill>
                  <a:prstClr val="black"/>
                </a:solidFill>
              </a:rPr>
              <a:pPr eaLnBrk="1" hangingPunct="1">
                <a:defRPr/>
              </a:pPr>
              <a:t>39</a:t>
            </a:fld>
            <a:endParaRPr lang="en-GB" smtClean="0">
              <a:solidFill>
                <a:prstClr val="black"/>
              </a:solidFill>
            </a:endParaRPr>
          </a:p>
        </p:txBody>
      </p:sp>
      <p:sp>
        <p:nvSpPr>
          <p:cNvPr id="14339" name="Rectangle 2"/>
          <p:cNvSpPr>
            <a:spLocks noGrp="1" noRot="1" noChangeAspect="1" noChangeArrowheads="1" noTextEdit="1"/>
          </p:cNvSpPr>
          <p:nvPr>
            <p:ph type="sldImg"/>
          </p:nvPr>
        </p:nvSpPr>
        <p:spPr>
          <a:xfrm>
            <a:off x="382588" y="684213"/>
            <a:ext cx="6100762" cy="3432175"/>
          </a:xfrm>
          <a:ln/>
        </p:spPr>
      </p:sp>
      <p:sp>
        <p:nvSpPr>
          <p:cNvPr id="14340" name="Rectangle 3"/>
          <p:cNvSpPr>
            <a:spLocks noGrp="1" noChangeArrowheads="1"/>
          </p:cNvSpPr>
          <p:nvPr>
            <p:ph type="body" idx="1"/>
          </p:nvPr>
        </p:nvSpPr>
        <p:spPr>
          <a:xfrm>
            <a:off x="914508" y="4343912"/>
            <a:ext cx="5028986" cy="411582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55913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9C26992C-AD48-47C9-8EE0-A2B24EEA4145}" type="slidenum">
              <a:rPr lang="en-GB">
                <a:solidFill>
                  <a:prstClr val="black"/>
                </a:solidFill>
                <a:latin typeface="Times New Roman" pitchFamily="18" charset="0"/>
              </a:rPr>
              <a:pPr eaLnBrk="1" hangingPunct="1"/>
              <a:t>43</a:t>
            </a:fld>
            <a:endParaRPr lang="en-GB">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685480" y="4342450"/>
            <a:ext cx="5487041" cy="4115824"/>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275877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C3CBB619-DE07-4A3D-B14B-49E6E492B8B7}" type="slidenum">
              <a:rPr lang="en-GB">
                <a:solidFill>
                  <a:prstClr val="black"/>
                </a:solidFill>
                <a:latin typeface="Times New Roman" pitchFamily="18" charset="0"/>
              </a:rPr>
              <a:pPr eaLnBrk="1" hangingPunct="1"/>
              <a:t>44</a:t>
            </a:fld>
            <a:endParaRPr lang="en-GB">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480" y="4342450"/>
            <a:ext cx="5487041" cy="4115824"/>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104210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A7FF076B-FA17-4AE2-9B7D-4BAE658BDC81}" type="slidenum">
              <a:rPr lang="en-GB">
                <a:solidFill>
                  <a:prstClr val="black"/>
                </a:solidFill>
                <a:latin typeface="Times New Roman" pitchFamily="18" charset="0"/>
              </a:rPr>
              <a:pPr eaLnBrk="1" hangingPunct="1"/>
              <a:t>45</a:t>
            </a:fld>
            <a:endParaRPr lang="en-GB">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480" y="4342450"/>
            <a:ext cx="5487041" cy="4115824"/>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327904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35220F9C-9539-4CA9-8C1E-9E0B825EA910}" type="datetimeFigureOut">
              <a:rPr lang="es-CO" smtClean="0"/>
              <a:t>10/12/2014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303901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35220F9C-9539-4CA9-8C1E-9E0B825EA910}" type="datetimeFigureOut">
              <a:rPr lang="es-CO" smtClean="0"/>
              <a:t>10/12/2014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42721010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50051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49454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76605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830874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889880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00909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33391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53567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420089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9224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35220F9C-9539-4CA9-8C1E-9E0B825EA910}" type="datetimeFigureOut">
              <a:rPr lang="es-CO" smtClean="0"/>
              <a:t>10/12/2014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3205517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967213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32192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882392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58037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72623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494049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03658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676972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960152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2584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641515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622236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630989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97770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48767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0772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C03B10FC-AFFF-4C25-9B8E-0C9A92EF4DE9}"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8785989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09C82BAF-5B51-452C-8DC6-D2B80D60ADF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9666557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8817B33-00BB-4647-8795-551A0BA9C1B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9540467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95526D6-BEBB-42EA-9C0C-DE5D03634E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1687725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768BEC23-5301-4DF6-8814-7192BB6031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99282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718644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37B0F6EB-BEE9-4840-A8FF-C74A082360E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9996304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72F82650-75D0-463D-8A98-91D2A682528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6408979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ECE22A8F-1128-4FB6-9FD8-01DA34170A0E}"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7209641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BE2C7C50-D3D1-49E9-AA86-D7CF196BC057}"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5299885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C7E236D-5B36-4E9D-80EE-739527D4D90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8319275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5EE97FA-E484-4DBB-9CB2-3DE1E68B9C34}"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596378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s-CO"/>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515494B0-D352-4DC8-A50D-9EF1405CDB7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827964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C03B10FC-AFFF-4C25-9B8E-0C9A92EF4DE9}"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2345036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09C82BAF-5B51-452C-8DC6-D2B80D60ADF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9335418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8817B33-00BB-4647-8795-551A0BA9C1B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7688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748753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95526D6-BEBB-42EA-9C0C-DE5D03634E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7071528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768BEC23-5301-4DF6-8814-7192BB6031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94132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37B0F6EB-BEE9-4840-A8FF-C74A082360E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0196289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72F82650-75D0-463D-8A98-91D2A682528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6260440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ECE22A8F-1128-4FB6-9FD8-01DA34170A0E}"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2496839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BE2C7C50-D3D1-49E9-AA86-D7CF196BC057}"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199872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C7E236D-5B36-4E9D-80EE-739527D4D90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28262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5EE97FA-E484-4DBB-9CB2-3DE1E68B9C34}"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1420788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s-CO"/>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515494B0-D352-4DC8-A50D-9EF1405CDB7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0378251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C03B10FC-AFFF-4C25-9B8E-0C9A92EF4DE9}"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7423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847494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09C82BAF-5B51-452C-8DC6-D2B80D60ADF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1136507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8817B33-00BB-4647-8795-551A0BA9C1B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877911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95526D6-BEBB-42EA-9C0C-DE5D03634E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1036946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768BEC23-5301-4DF6-8814-7192BB6031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8561725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37B0F6EB-BEE9-4840-A8FF-C74A082360E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0839304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72F82650-75D0-463D-8A98-91D2A682528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1537605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ECE22A8F-1128-4FB6-9FD8-01DA34170A0E}"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3179670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BE2C7C50-D3D1-49E9-AA86-D7CF196BC057}"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0183622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C7E236D-5B36-4E9D-80EE-739527D4D90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9604571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5EE97FA-E484-4DBB-9CB2-3DE1E68B9C34}"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52091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126991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s-CO"/>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515494B0-D352-4DC8-A50D-9EF1405CDB7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8007605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C03B10FC-AFFF-4C25-9B8E-0C9A92EF4DE9}"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0316701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09C82BAF-5B51-452C-8DC6-D2B80D60ADF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2005497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8817B33-00BB-4647-8795-551A0BA9C1B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1721138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95526D6-BEBB-42EA-9C0C-DE5D03634E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7293871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768BEC23-5301-4DF6-8814-7192BB6031D1}"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9502319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37B0F6EB-BEE9-4840-A8FF-C74A082360E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842289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72F82650-75D0-463D-8A98-91D2A682528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5270063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ECE22A8F-1128-4FB6-9FD8-01DA34170A0E}"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1419226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BE2C7C50-D3D1-49E9-AA86-D7CF196BC057}"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954153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720935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C7E236D-5B36-4E9D-80EE-739527D4D90D}"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4286523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5EE97FA-E484-4DBB-9CB2-3DE1E68B9C34}"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5246803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s-CO"/>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515494B0-D352-4DC8-A50D-9EF1405CDB78}"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251049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8415309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6151315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8349570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1644737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0616566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1192141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4263807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38083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2984100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0382143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0358759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85979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5207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35220F9C-9539-4CA9-8C1E-9E0B825EA910}" type="datetimeFigureOut">
              <a:rPr lang="es-CO" smtClean="0"/>
              <a:t>10/12/2014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2331988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4202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89284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18402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3333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00872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79797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06716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601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420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7817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5220F9C-9539-4CA9-8C1E-9E0B825EA910}" type="datetimeFigureOut">
              <a:rPr lang="es-CO" smtClean="0"/>
              <a:t>10/12/2014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1373344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180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42391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28110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39008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70227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48631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0633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231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1787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0171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35220F9C-9539-4CA9-8C1E-9E0B825EA910}" type="datetimeFigureOut">
              <a:rPr lang="es-CO" smtClean="0"/>
              <a:t>10/12/2014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3847738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93618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47418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42088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66908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20414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s-ES" sz="2000" b="1" u="sng">
              <a:solidFill>
                <a:srgbClr val="000000"/>
              </a:solidFill>
              <a:cs typeface="Arial" charset="0"/>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s-ES" sz="2000" b="1" u="sng">
              <a:solidFill>
                <a:srgbClr val="000000"/>
              </a:solidFill>
              <a:cs typeface="Arial" charset="0"/>
            </a:endParaRPr>
          </a:p>
        </p:txBody>
      </p:sp>
      <p:sp>
        <p:nvSpPr>
          <p:cNvPr id="52226" name="Rectangle 2"/>
          <p:cNvSpPr>
            <a:spLocks noGrp="1" noChangeArrowheads="1"/>
          </p:cNvSpPr>
          <p:nvPr>
            <p:ph type="ctrTitle"/>
          </p:nvPr>
        </p:nvSpPr>
        <p:spPr>
          <a:xfrm>
            <a:off x="1219201" y="1524000"/>
            <a:ext cx="10164233" cy="1752600"/>
          </a:xfrm>
        </p:spPr>
        <p:txBody>
          <a:bodyPr/>
          <a:lstStyle>
            <a:lvl1pPr>
              <a:defRPr sz="3600"/>
            </a:lvl1pPr>
          </a:lstStyle>
          <a:p>
            <a:r>
              <a:rPr lang="es-ES" altLang="en-US"/>
              <a:t>Haga clic para cambiar el estilo de título	</a:t>
            </a:r>
          </a:p>
        </p:txBody>
      </p:sp>
      <p:sp>
        <p:nvSpPr>
          <p:cNvPr id="52227"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600"/>
            </a:lvl1pPr>
          </a:lstStyle>
          <a:p>
            <a:r>
              <a:rPr lang="es-ES" altLang="en-US"/>
              <a:t>Haga clic para modificar el estilo de subtítulo del patrón</a:t>
            </a:r>
          </a:p>
        </p:txBody>
      </p:sp>
      <p:sp>
        <p:nvSpPr>
          <p:cNvPr id="6"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b="0" u="none">
                <a:solidFill>
                  <a:srgbClr val="000000"/>
                </a:solidFill>
                <a:latin typeface="Garamond" pitchFamily="18" charset="0"/>
                <a:cs typeface="+mn-cs"/>
              </a:defRPr>
            </a:lvl1pPr>
          </a:lstStyle>
          <a:p>
            <a:pPr fontAlgn="base">
              <a:spcBef>
                <a:spcPct val="0"/>
              </a:spcBef>
              <a:spcAft>
                <a:spcPct val="0"/>
              </a:spcAft>
              <a:defRPr/>
            </a:pPr>
            <a:endParaRPr lang="es-ES" altLang="en-US"/>
          </a:p>
        </p:txBody>
      </p:sp>
      <p:sp>
        <p:nvSpPr>
          <p:cNvPr id="7" name="Rectangle 5"/>
          <p:cNvSpPr>
            <a:spLocks noGrp="1" noChangeArrowheads="1"/>
          </p:cNvSpPr>
          <p:nvPr>
            <p:ph type="ftr" sz="quarter" idx="11"/>
          </p:nvPr>
        </p:nvSpPr>
        <p:spPr>
          <a:xfrm>
            <a:off x="4165600" y="6243638"/>
            <a:ext cx="3860800" cy="457200"/>
          </a:xfrm>
        </p:spPr>
        <p:txBody>
          <a:bodyPr/>
          <a:lstStyle>
            <a:lvl1pPr algn="ctr" fontAlgn="auto">
              <a:spcBef>
                <a:spcPts val="0"/>
              </a:spcBef>
              <a:spcAft>
                <a:spcPts val="0"/>
              </a:spcAft>
              <a:defRPr sz="1200" b="0">
                <a:solidFill>
                  <a:srgbClr val="000000"/>
                </a:solidFill>
                <a:latin typeface="Garamond" pitchFamily="18" charset="0"/>
              </a:defRPr>
            </a:lvl1pPr>
          </a:lstStyle>
          <a:p>
            <a:pPr>
              <a:defRPr/>
            </a:pPr>
            <a:endParaRPr lang="es-ES" altLang="en-US"/>
          </a:p>
        </p:txBody>
      </p:sp>
      <p:sp>
        <p:nvSpPr>
          <p:cNvPr id="8" name="Rectangle 6"/>
          <p:cNvSpPr>
            <a:spLocks noGrp="1" noChangeArrowheads="1"/>
          </p:cNvSpPr>
          <p:nvPr>
            <p:ph type="sldNum" sz="quarter" idx="12"/>
          </p:nvPr>
        </p:nvSpPr>
        <p:spPr>
          <a:xfrm>
            <a:off x="8737600" y="6243638"/>
            <a:ext cx="2844800" cy="457200"/>
          </a:xfrm>
        </p:spPr>
        <p:txBody>
          <a:bodyPr/>
          <a:lstStyle>
            <a:lvl1pPr fontAlgn="auto">
              <a:spcBef>
                <a:spcPts val="0"/>
              </a:spcBef>
              <a:spcAft>
                <a:spcPts val="0"/>
              </a:spcAft>
              <a:defRPr sz="1200" b="0">
                <a:solidFill>
                  <a:srgbClr val="000000"/>
                </a:solidFill>
                <a:latin typeface="Garamond" pitchFamily="18" charset="0"/>
              </a:defRPr>
            </a:lvl1pPr>
          </a:lstStyle>
          <a:p>
            <a:pPr>
              <a:defRPr/>
            </a:pPr>
            <a:fld id="{DA2D1E8F-0014-4189-A83B-0DBB5FF4C7EC}" type="slidenum">
              <a:rPr lang="es-ES" altLang="en-US"/>
              <a:pPr>
                <a:defRPr/>
              </a:pPr>
              <a:t>‹Nº›</a:t>
            </a:fld>
            <a:endParaRPr lang="es-ES" altLang="en-US"/>
          </a:p>
        </p:txBody>
      </p:sp>
    </p:spTree>
    <p:extLst>
      <p:ext uri="{BB962C8B-B14F-4D97-AF65-F5344CB8AC3E}">
        <p14:creationId xmlns:p14="http://schemas.microsoft.com/office/powerpoint/2010/main" val="417772562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5" name="4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C40F443C-ECBF-4AEC-AF55-80DD137A3549}"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175374294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5" name="4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C7C10F92-FA73-4A5E-86A7-9D0DD9522FD7}"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34841917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15901" y="908050"/>
            <a:ext cx="5719233" cy="558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38334" y="908050"/>
            <a:ext cx="5719233" cy="558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6" name="5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1ABF42A0-B187-4276-99EF-209AA107BA17}"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34789272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8" name="7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7B1C61FD-C98E-4B62-90D7-32E7FD740A92}"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21213665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35220F9C-9539-4CA9-8C1E-9E0B825EA910}" type="datetimeFigureOut">
              <a:rPr lang="es-CO" smtClean="0"/>
              <a:t>10/12/2014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1047313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4" name="3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24D88A75-DB1E-40E4-972B-06FD4B125CB1}"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107693984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blank" preserve="1">
  <p:cSld name="En blanco">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w="9525">
            <a:noFill/>
            <a:miter lim="800000"/>
            <a:headEnd/>
            <a:tailEnd/>
          </a:ln>
        </p:spPr>
      </p:pic>
    </p:spTree>
    <p:extLst>
      <p:ext uri="{BB962C8B-B14F-4D97-AF65-F5344CB8AC3E}">
        <p14:creationId xmlns:p14="http://schemas.microsoft.com/office/powerpoint/2010/main" val="38667203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6" name="5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388594F5-00E4-4A04-97BD-464442713FF8}"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149373547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6" name="5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B7BF499B-5F20-41BC-B909-3117581D8D94}"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42205375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5" name="4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CF8A613D-A336-4847-88F1-953AD8F5D90E}"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82766241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991601" y="231776"/>
            <a:ext cx="2925233" cy="62579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15901" y="231776"/>
            <a:ext cx="8572500" cy="62579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fontAlgn="auto">
              <a:spcBef>
                <a:spcPts val="0"/>
              </a:spcBef>
              <a:spcAft>
                <a:spcPts val="0"/>
              </a:spcAft>
              <a:defRPr b="0"/>
            </a:lvl1pPr>
          </a:lstStyle>
          <a:p>
            <a:pPr>
              <a:defRPr/>
            </a:pPr>
            <a:endParaRPr lang="es-ES" altLang="en-US"/>
          </a:p>
        </p:txBody>
      </p:sp>
      <p:sp>
        <p:nvSpPr>
          <p:cNvPr id="5" name="4 Marcador de número de diapositiva"/>
          <p:cNvSpPr>
            <a:spLocks noGrp="1"/>
          </p:cNvSpPr>
          <p:nvPr>
            <p:ph type="sldNum" sz="quarter" idx="11"/>
          </p:nvPr>
        </p:nvSpPr>
        <p:spPr/>
        <p:txBody>
          <a:bodyPr/>
          <a:lstStyle>
            <a:lvl1pPr fontAlgn="auto">
              <a:spcBef>
                <a:spcPts val="0"/>
              </a:spcBef>
              <a:spcAft>
                <a:spcPts val="0"/>
              </a:spcAft>
              <a:defRPr b="0"/>
            </a:lvl1pPr>
          </a:lstStyle>
          <a:p>
            <a:pPr>
              <a:defRPr/>
            </a:pPr>
            <a:fld id="{4CF9B7EB-50EC-41CA-88FF-58837A13D961}" type="slidenum">
              <a:rPr lang="es-ES" altLang="en-US"/>
              <a:pPr>
                <a:defRPr/>
              </a:pPr>
              <a:t>‹Nº›</a:t>
            </a:fld>
            <a:r>
              <a:rPr lang="es-ES" altLang="en-US">
                <a:solidFill>
                  <a:srgbClr val="000000"/>
                </a:solidFill>
              </a:rPr>
              <a:t> </a:t>
            </a:r>
          </a:p>
        </p:txBody>
      </p:sp>
    </p:spTree>
    <p:extLst>
      <p:ext uri="{BB962C8B-B14F-4D97-AF65-F5344CB8AC3E}">
        <p14:creationId xmlns:p14="http://schemas.microsoft.com/office/powerpoint/2010/main" val="11323339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371323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436273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675997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7440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35220F9C-9539-4CA9-8C1E-9E0B825EA910}" type="datetimeFigureOut">
              <a:rPr lang="es-CO" smtClean="0"/>
              <a:t>10/12/2014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1001820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608202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009933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p:spPr>
      </p:pic>
    </p:spTree>
    <p:extLst>
      <p:ext uri="{BB962C8B-B14F-4D97-AF65-F5344CB8AC3E}">
        <p14:creationId xmlns:p14="http://schemas.microsoft.com/office/powerpoint/2010/main" val="3851865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40698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72282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31534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419962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0771373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613058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2499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220F9C-9539-4CA9-8C1E-9E0B825EA910}" type="datetimeFigureOut">
              <a:rPr lang="es-CO" smtClean="0"/>
              <a:t>10/12/2014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196846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454435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2328204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9381217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77688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p:spPr>
      </p:pic>
    </p:spTree>
    <p:extLst>
      <p:ext uri="{BB962C8B-B14F-4D97-AF65-F5344CB8AC3E}">
        <p14:creationId xmlns:p14="http://schemas.microsoft.com/office/powerpoint/2010/main" val="2025180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294005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115843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918535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517917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84879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5220F9C-9539-4CA9-8C1E-9E0B825EA910}" type="datetimeFigureOut">
              <a:rPr lang="es-CO" smtClean="0"/>
              <a:t>10/12/2014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1941018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096315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944096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72732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230427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171993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61999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p:spPr>
      </p:pic>
    </p:spTree>
    <p:extLst>
      <p:ext uri="{BB962C8B-B14F-4D97-AF65-F5344CB8AC3E}">
        <p14:creationId xmlns:p14="http://schemas.microsoft.com/office/powerpoint/2010/main" val="2266033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7022467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844689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6849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5220F9C-9539-4CA9-8C1E-9E0B825EA910}" type="datetimeFigureOut">
              <a:rPr lang="es-CO" smtClean="0"/>
              <a:t>10/12/2014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86531EB-60CA-4832-AF65-9DEFC6E402D7}" type="slidenum">
              <a:rPr lang="es-CO" smtClean="0"/>
              <a:t>‹Nº›</a:t>
            </a:fld>
            <a:endParaRPr lang="es-CO"/>
          </a:p>
        </p:txBody>
      </p:sp>
    </p:spTree>
    <p:extLst>
      <p:ext uri="{BB962C8B-B14F-4D97-AF65-F5344CB8AC3E}">
        <p14:creationId xmlns:p14="http://schemas.microsoft.com/office/powerpoint/2010/main" val="3683668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241947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28412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11121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40407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05756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907799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380098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582979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483794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2878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20F9C-9539-4CA9-8C1E-9E0B825EA910}" type="datetimeFigureOut">
              <a:rPr lang="es-CO" smtClean="0"/>
              <a:t>10/12/2014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531EB-60CA-4832-AF65-9DEFC6E402D7}" type="slidenum">
              <a:rPr lang="es-CO" smtClean="0"/>
              <a:t>‹Nº›</a:t>
            </a:fld>
            <a:endParaRPr lang="es-CO"/>
          </a:p>
        </p:txBody>
      </p:sp>
    </p:spTree>
    <p:extLst>
      <p:ext uri="{BB962C8B-B14F-4D97-AF65-F5344CB8AC3E}">
        <p14:creationId xmlns:p14="http://schemas.microsoft.com/office/powerpoint/2010/main" val="1942979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8942413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4251493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solidFill>
                  <a:schemeClr val="tx1"/>
                </a:solidFill>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lgn="ct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fontAlgn="base">
              <a:spcBef>
                <a:spcPct val="0"/>
              </a:spcBef>
              <a:spcAft>
                <a:spcPct val="0"/>
              </a:spcAft>
            </a:pPr>
            <a:fld id="{FCB939B9-9082-4127-8EFC-24B2CB85F875}" type="slidenum">
              <a:rPr lang="en-US" altLang="es-CO">
                <a:solidFill>
                  <a:srgbClr val="FFFFFF"/>
                </a:solidFill>
              </a:rPr>
              <a:pPr fontAlgn="base">
                <a:spcBef>
                  <a:spcPct val="0"/>
                </a:spcBef>
                <a:spcAft>
                  <a:spcPct val="0"/>
                </a:spcAft>
              </a:pPr>
              <a:t>‹Nº›</a:t>
            </a:fld>
            <a:endParaRPr lang="en-US" altLang="es-CO">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87782093"/>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solidFill>
                  <a:schemeClr val="tx1"/>
                </a:solidFill>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lgn="ct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fontAlgn="base">
              <a:spcBef>
                <a:spcPct val="0"/>
              </a:spcBef>
              <a:spcAft>
                <a:spcPct val="0"/>
              </a:spcAft>
            </a:pPr>
            <a:fld id="{FCB939B9-9082-4127-8EFC-24B2CB85F875}" type="slidenum">
              <a:rPr lang="en-US" altLang="es-CO">
                <a:solidFill>
                  <a:srgbClr val="FFFFFF"/>
                </a:solidFill>
              </a:rPr>
              <a:pPr fontAlgn="base">
                <a:spcBef>
                  <a:spcPct val="0"/>
                </a:spcBef>
                <a:spcAft>
                  <a:spcPct val="0"/>
                </a:spcAft>
              </a:pPr>
              <a:t>‹Nº›</a:t>
            </a:fld>
            <a:endParaRPr lang="en-US" altLang="es-CO">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75107527"/>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solidFill>
                  <a:schemeClr val="tx1"/>
                </a:solidFill>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lgn="ct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fontAlgn="base">
              <a:spcBef>
                <a:spcPct val="0"/>
              </a:spcBef>
              <a:spcAft>
                <a:spcPct val="0"/>
              </a:spcAft>
            </a:pPr>
            <a:fld id="{FCB939B9-9082-4127-8EFC-24B2CB85F875}" type="slidenum">
              <a:rPr lang="en-US" altLang="es-CO">
                <a:solidFill>
                  <a:srgbClr val="FFFFFF"/>
                </a:solidFill>
              </a:rPr>
              <a:pPr fontAlgn="base">
                <a:spcBef>
                  <a:spcPct val="0"/>
                </a:spcBef>
                <a:spcAft>
                  <a:spcPct val="0"/>
                </a:spcAft>
              </a:pPr>
              <a:t>‹Nº›</a:t>
            </a:fld>
            <a:endParaRPr lang="en-US" altLang="es-CO">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19393981"/>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defRPr/>
              </a:pPr>
              <a:endParaRPr lang="es-CO" sz="1800" b="1">
                <a:solidFill>
                  <a:srgbClr val="000000"/>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s-CO" sz="1800" b="1">
                <a:solidFill>
                  <a:srgbClr val="000000"/>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s-CO" sz="1800" b="1">
                <a:solidFill>
                  <a:srgbClr val="000000"/>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solidFill>
                  <a:schemeClr val="tx1"/>
                </a:solidFill>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lgn="ct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fontAlgn="base">
              <a:spcBef>
                <a:spcPct val="0"/>
              </a:spcBef>
              <a:spcAft>
                <a:spcPct val="0"/>
              </a:spcAft>
            </a:pPr>
            <a:fld id="{FCB939B9-9082-4127-8EFC-24B2CB85F875}" type="slidenum">
              <a:rPr lang="en-US" altLang="es-CO">
                <a:solidFill>
                  <a:srgbClr val="FFFFFF"/>
                </a:solidFill>
              </a:rPr>
              <a:pPr fontAlgn="base">
                <a:spcBef>
                  <a:spcPct val="0"/>
                </a:spcBef>
                <a:spcAft>
                  <a:spcPct val="0"/>
                </a:spcAft>
              </a:pPr>
              <a:t>‹Nº›</a:t>
            </a:fld>
            <a:endParaRPr lang="en-US" altLang="es-CO">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5120608"/>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42834-86C5-422B-B66C-F09AE34089D3}" type="datetimeFigureOut">
              <a:rPr lang="en-GB" smtClean="0">
                <a:solidFill>
                  <a:prstClr val="black">
                    <a:tint val="75000"/>
                  </a:prstClr>
                </a:solidFill>
              </a:rPr>
              <a:pPr/>
              <a:t>11/12/2014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61D2C-E923-4D45-A1BE-1FFB50CB233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9465951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98613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5BFA-4C42-4C5C-A41E-B5ED6A0F22B8}" type="datetimeFigureOut">
              <a:rPr lang="es-CO" smtClean="0">
                <a:solidFill>
                  <a:prstClr val="black">
                    <a:tint val="75000"/>
                  </a:prstClr>
                </a:solidFill>
              </a:rPr>
              <a:pPr/>
              <a:t>10/12/2014</a:t>
            </a:fld>
            <a:endParaRPr lang="es-CO">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70450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EBF75-F565-4B0D-8712-5DC2B8827A1C}" type="datetimeFigureOut">
              <a:rPr lang="es-CO" smtClean="0">
                <a:solidFill>
                  <a:prstClr val="black">
                    <a:tint val="75000"/>
                  </a:prstClr>
                </a:solidFill>
              </a:rPr>
              <a:pPr/>
              <a:t>10/12/2014</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BE2C0-787B-4AB9-ACB8-F4DA693904F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7452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31775"/>
            <a:ext cx="11700933" cy="54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215900" y="908050"/>
            <a:ext cx="11641667" cy="558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51205" name="Rectangle 5"/>
          <p:cNvSpPr>
            <a:spLocks noGrp="1" noChangeArrowheads="1"/>
          </p:cNvSpPr>
          <p:nvPr>
            <p:ph type="ftr" sz="quarter" idx="3"/>
          </p:nvPr>
        </p:nvSpPr>
        <p:spPr bwMode="auto">
          <a:xfrm>
            <a:off x="35985" y="6526213"/>
            <a:ext cx="6659033"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b="1" u="none">
                <a:solidFill>
                  <a:srgbClr val="002B82"/>
                </a:solidFill>
                <a:latin typeface="+mj-lt"/>
                <a:cs typeface="+mn-cs"/>
              </a:defRPr>
            </a:lvl1pPr>
          </a:lstStyle>
          <a:p>
            <a:pPr fontAlgn="base">
              <a:spcBef>
                <a:spcPct val="0"/>
              </a:spcBef>
              <a:spcAft>
                <a:spcPct val="0"/>
              </a:spcAft>
              <a:defRPr/>
            </a:pPr>
            <a:endParaRPr lang="es-ES" altLang="en-US"/>
          </a:p>
        </p:txBody>
      </p:sp>
      <p:sp>
        <p:nvSpPr>
          <p:cNvPr id="51206" name="Rectangle 6"/>
          <p:cNvSpPr>
            <a:spLocks noGrp="1" noChangeArrowheads="1"/>
          </p:cNvSpPr>
          <p:nvPr>
            <p:ph type="sldNum" sz="quarter" idx="4"/>
          </p:nvPr>
        </p:nvSpPr>
        <p:spPr bwMode="auto">
          <a:xfrm>
            <a:off x="9192684" y="6534150"/>
            <a:ext cx="2844800" cy="319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b="1" u="none">
                <a:solidFill>
                  <a:srgbClr val="002B82"/>
                </a:solidFill>
                <a:latin typeface="+mj-lt"/>
                <a:cs typeface="+mn-cs"/>
              </a:defRPr>
            </a:lvl1pPr>
          </a:lstStyle>
          <a:p>
            <a:pPr fontAlgn="base">
              <a:spcBef>
                <a:spcPct val="0"/>
              </a:spcBef>
              <a:spcAft>
                <a:spcPct val="0"/>
              </a:spcAft>
              <a:defRPr/>
            </a:pPr>
            <a:fld id="{BA9CA4BD-EA30-4F82-8D83-770DC9A2CC1B}" type="slidenum">
              <a:rPr lang="es-ES" altLang="en-US"/>
              <a:pPr fontAlgn="base">
                <a:spcBef>
                  <a:spcPct val="0"/>
                </a:spcBef>
                <a:spcAft>
                  <a:spcPct val="0"/>
                </a:spcAft>
                <a:defRPr/>
              </a:pPr>
              <a:t>‹Nº›</a:t>
            </a:fld>
            <a:r>
              <a:rPr lang="es-ES" altLang="en-US"/>
              <a:t> </a:t>
            </a:r>
          </a:p>
        </p:txBody>
      </p:sp>
      <p:sp>
        <p:nvSpPr>
          <p:cNvPr id="51207" name="Freeform 7"/>
          <p:cNvSpPr>
            <a:spLocks noChangeArrowheads="1"/>
          </p:cNvSpPr>
          <p:nvPr/>
        </p:nvSpPr>
        <p:spPr bwMode="auto">
          <a:xfrm>
            <a:off x="154518" y="150813"/>
            <a:ext cx="11821583" cy="57785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AB59"/>
            </a:solidFill>
            <a:prstDash val="solid"/>
            <a:miter lim="800000"/>
            <a:headEnd/>
            <a:tailEnd/>
          </a:ln>
        </p:spPr>
        <p:txBody>
          <a:bodyPr/>
          <a:lstStyle/>
          <a:p>
            <a:pPr fontAlgn="base">
              <a:spcBef>
                <a:spcPct val="0"/>
              </a:spcBef>
              <a:spcAft>
                <a:spcPct val="0"/>
              </a:spcAft>
              <a:defRPr/>
            </a:pPr>
            <a:endParaRPr lang="es-ES" sz="2000" b="1" u="sng">
              <a:solidFill>
                <a:srgbClr val="000000"/>
              </a:solidFill>
              <a:cs typeface="Arial" charset="0"/>
            </a:endParaRPr>
          </a:p>
        </p:txBody>
      </p:sp>
      <p:sp>
        <p:nvSpPr>
          <p:cNvPr id="51208" name="Line 8"/>
          <p:cNvSpPr>
            <a:spLocks noChangeShapeType="1"/>
          </p:cNvSpPr>
          <p:nvPr/>
        </p:nvSpPr>
        <p:spPr bwMode="auto">
          <a:xfrm>
            <a:off x="154518" y="6610350"/>
            <a:ext cx="11882967" cy="14288"/>
          </a:xfrm>
          <a:prstGeom prst="line">
            <a:avLst/>
          </a:prstGeom>
          <a:noFill/>
          <a:ln w="19050">
            <a:solidFill>
              <a:srgbClr val="00AB59"/>
            </a:solidFill>
            <a:round/>
            <a:headEnd/>
            <a:tailEnd/>
          </a:ln>
          <a:effectLst/>
        </p:spPr>
        <p:txBody>
          <a:bodyPr/>
          <a:lstStyle/>
          <a:p>
            <a:pPr fontAlgn="base">
              <a:spcBef>
                <a:spcPct val="0"/>
              </a:spcBef>
              <a:spcAft>
                <a:spcPct val="0"/>
              </a:spcAft>
              <a:defRPr/>
            </a:pPr>
            <a:endParaRPr lang="es-ES" sz="2000" b="1" u="sng">
              <a:solidFill>
                <a:srgbClr val="000000"/>
              </a:solidFill>
              <a:cs typeface="Arial" charset="0"/>
            </a:endParaRPr>
          </a:p>
        </p:txBody>
      </p:sp>
    </p:spTree>
    <p:extLst>
      <p:ext uri="{BB962C8B-B14F-4D97-AF65-F5344CB8AC3E}">
        <p14:creationId xmlns:p14="http://schemas.microsoft.com/office/powerpoint/2010/main" val="975766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Verdana" pitchFamily="34" charset="0"/>
        </a:defRPr>
      </a:lvl2pPr>
      <a:lvl3pPr algn="l" rtl="0" eaLnBrk="0" fontAlgn="base" hangingPunct="0">
        <a:spcBef>
          <a:spcPct val="0"/>
        </a:spcBef>
        <a:spcAft>
          <a:spcPct val="0"/>
        </a:spcAft>
        <a:defRPr sz="2800">
          <a:solidFill>
            <a:schemeClr val="tx2"/>
          </a:solidFill>
          <a:latin typeface="Verdana" pitchFamily="34" charset="0"/>
        </a:defRPr>
      </a:lvl3pPr>
      <a:lvl4pPr algn="l" rtl="0" eaLnBrk="0" fontAlgn="base" hangingPunct="0">
        <a:spcBef>
          <a:spcPct val="0"/>
        </a:spcBef>
        <a:spcAft>
          <a:spcPct val="0"/>
        </a:spcAft>
        <a:defRPr sz="2800">
          <a:solidFill>
            <a:schemeClr val="tx2"/>
          </a:solidFill>
          <a:latin typeface="Verdana" pitchFamily="34" charset="0"/>
        </a:defRPr>
      </a:lvl4pPr>
      <a:lvl5pPr algn="l" rtl="0" eaLnBrk="0" fontAlgn="base" hangingPunct="0">
        <a:spcBef>
          <a:spcPct val="0"/>
        </a:spcBef>
        <a:spcAft>
          <a:spcPct val="0"/>
        </a:spcAft>
        <a:defRPr sz="2800">
          <a:solidFill>
            <a:schemeClr val="tx2"/>
          </a:solidFill>
          <a:latin typeface="Verdana" pitchFamily="34" charset="0"/>
        </a:defRPr>
      </a:lvl5pPr>
      <a:lvl6pPr marL="457200" algn="l" rtl="0" fontAlgn="base">
        <a:spcBef>
          <a:spcPct val="0"/>
        </a:spcBef>
        <a:spcAft>
          <a:spcPct val="0"/>
        </a:spcAft>
        <a:defRPr sz="2800">
          <a:solidFill>
            <a:schemeClr val="tx2"/>
          </a:solidFill>
          <a:latin typeface="Verdana" pitchFamily="34" charset="0"/>
        </a:defRPr>
      </a:lvl6pPr>
      <a:lvl7pPr marL="914400" algn="l" rtl="0" fontAlgn="base">
        <a:spcBef>
          <a:spcPct val="0"/>
        </a:spcBef>
        <a:spcAft>
          <a:spcPct val="0"/>
        </a:spcAft>
        <a:defRPr sz="2800">
          <a:solidFill>
            <a:schemeClr val="tx2"/>
          </a:solidFill>
          <a:latin typeface="Verdana" pitchFamily="34" charset="0"/>
        </a:defRPr>
      </a:lvl7pPr>
      <a:lvl8pPr marL="1371600" algn="l" rtl="0" fontAlgn="base">
        <a:spcBef>
          <a:spcPct val="0"/>
        </a:spcBef>
        <a:spcAft>
          <a:spcPct val="0"/>
        </a:spcAft>
        <a:defRPr sz="2800">
          <a:solidFill>
            <a:schemeClr val="tx2"/>
          </a:solidFill>
          <a:latin typeface="Verdana" pitchFamily="34" charset="0"/>
        </a:defRPr>
      </a:lvl8pPr>
      <a:lvl9pPr marL="1828800" algn="l" rtl="0" fontAlgn="base">
        <a:spcBef>
          <a:spcPct val="0"/>
        </a:spcBef>
        <a:spcAft>
          <a:spcPct val="0"/>
        </a:spcAft>
        <a:defRPr sz="28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2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089249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60495225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7C448-60DB-4F95-A1FD-ED32EB6DA772}" type="datetimeFigureOut">
              <a:rPr lang="es-MX" smtClean="0">
                <a:solidFill>
                  <a:prstClr val="black">
                    <a:tint val="75000"/>
                  </a:prstClr>
                </a:solidFill>
              </a:rPr>
              <a:pPr/>
              <a:t>11/12/2014</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EBDB2-2EA2-4346-912A-B08BCA366540}"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0643952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5BFA-4C42-4C5C-A41E-B5ED6A0F22B8}" type="datetimeFigureOut">
              <a:rPr lang="es-CO" smtClean="0">
                <a:solidFill>
                  <a:prstClr val="black">
                    <a:tint val="75000"/>
                  </a:prstClr>
                </a:solidFill>
              </a:rPr>
              <a:pPr/>
              <a:t>11/12/2014</a:t>
            </a:fld>
            <a:endParaRPr lang="es-CO">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4684D-359D-410D-83D1-1AA3630D9B5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99841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8.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79.xml"/></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78.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789" y="0"/>
            <a:ext cx="11900079" cy="4842456"/>
          </a:xfrm>
        </p:spPr>
        <p:txBody>
          <a:bodyPr>
            <a:normAutofit fontScale="90000"/>
          </a:bodyPr>
          <a:lstStyle/>
          <a:p>
            <a:pPr>
              <a:lnSpc>
                <a:spcPct val="107000"/>
              </a:lnSpc>
              <a:spcAft>
                <a:spcPts val="800"/>
              </a:spcAft>
            </a:pPr>
            <a:r>
              <a:rPr lang="es-CO" sz="4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es-CO" sz="4000" b="1" dirty="0" smtClean="0">
                <a:effectLst/>
                <a:latin typeface="Calibri" panose="020F0502020204030204" pitchFamily="34" charset="0"/>
                <a:ea typeface="Calibri" panose="020F0502020204030204" pitchFamily="34" charset="0"/>
                <a:cs typeface="Times New Roman" panose="02020603050405020304" pitchFamily="18" charset="0"/>
              </a:rPr>
            </a:br>
            <a:r>
              <a:rPr lang="es-CO" sz="4000" b="1" dirty="0">
                <a:latin typeface="Calibri" panose="020F0502020204030204" pitchFamily="34" charset="0"/>
                <a:ea typeface="Calibri" panose="020F0502020204030204" pitchFamily="34" charset="0"/>
                <a:cs typeface="Times New Roman" panose="02020603050405020304" pitchFamily="18" charset="0"/>
              </a:rPr>
              <a:t/>
            </a:r>
            <a:br>
              <a:rPr lang="es-CO" sz="4000" b="1" dirty="0">
                <a:latin typeface="Calibri" panose="020F0502020204030204" pitchFamily="34" charset="0"/>
                <a:ea typeface="Calibri" panose="020F0502020204030204" pitchFamily="34" charset="0"/>
                <a:cs typeface="Times New Roman" panose="02020603050405020304" pitchFamily="18" charset="0"/>
              </a:rPr>
            </a:br>
            <a:r>
              <a:rPr lang="es-CO" sz="4000" b="1" dirty="0" smtClean="0">
                <a:effectLst/>
                <a:latin typeface="Calibri" panose="020F0502020204030204" pitchFamily="34" charset="0"/>
                <a:ea typeface="Calibri" panose="020F0502020204030204" pitchFamily="34" charset="0"/>
                <a:cs typeface="Times New Roman" panose="02020603050405020304" pitchFamily="18" charset="0"/>
              </a:rPr>
              <a:t>J</a:t>
            </a:r>
            <a:br>
              <a:rPr lang="es-CO" sz="4000" b="1" dirty="0" smtClean="0">
                <a:effectLst/>
                <a:latin typeface="Calibri" panose="020F0502020204030204" pitchFamily="34" charset="0"/>
                <a:ea typeface="Calibri" panose="020F0502020204030204" pitchFamily="34" charset="0"/>
                <a:cs typeface="Times New Roman" panose="02020603050405020304" pitchFamily="18" charset="0"/>
              </a:rPr>
            </a:br>
            <a:r>
              <a:rPr lang="es-CO" sz="4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es-CO" sz="4000" b="1" dirty="0" smtClean="0">
                <a:effectLst/>
                <a:latin typeface="Calibri" panose="020F0502020204030204" pitchFamily="34" charset="0"/>
                <a:ea typeface="Calibri" panose="020F0502020204030204" pitchFamily="34" charset="0"/>
                <a:cs typeface="Times New Roman" panose="02020603050405020304" pitchFamily="18" charset="0"/>
              </a:rPr>
            </a:br>
            <a:r>
              <a:rPr lang="es-CO" sz="4000" b="1" dirty="0">
                <a:latin typeface="Calibri" panose="020F0502020204030204" pitchFamily="34" charset="0"/>
                <a:ea typeface="Calibri" panose="020F0502020204030204" pitchFamily="34" charset="0"/>
                <a:cs typeface="Times New Roman" panose="02020603050405020304" pitchFamily="18" charset="0"/>
              </a:rPr>
              <a:t/>
            </a:r>
            <a:br>
              <a:rPr lang="es-CO" sz="4000" b="1" dirty="0">
                <a:latin typeface="Calibri" panose="020F0502020204030204" pitchFamily="34" charset="0"/>
                <a:ea typeface="Calibri" panose="020F0502020204030204" pitchFamily="34" charset="0"/>
                <a:cs typeface="Times New Roman" panose="02020603050405020304" pitchFamily="18" charset="0"/>
              </a:rPr>
            </a:br>
            <a:r>
              <a:rPr lang="es-CO" sz="4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J</a:t>
            </a:r>
            <a:r>
              <a:rPr lang="es-CO" sz="4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ueves 11    11:15-12:10       2:00-3:10pm</a:t>
            </a:r>
            <a:r>
              <a:rPr lang="es-CO"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s-CO" sz="4000" dirty="0" smtClean="0">
                <a:effectLst/>
                <a:latin typeface="Calibri" panose="020F0502020204030204" pitchFamily="34" charset="0"/>
                <a:ea typeface="Calibri" panose="020F0502020204030204" pitchFamily="34" charset="0"/>
                <a:cs typeface="Times New Roman" panose="02020603050405020304" pitchFamily="18" charset="0"/>
              </a:rPr>
            </a:br>
            <a:r>
              <a:rPr lang="es-ES_tradnl" sz="4000" b="1" dirty="0" smtClean="0">
                <a:effectLst/>
                <a:latin typeface="Calibri" panose="020F0502020204030204" pitchFamily="34" charset="0"/>
                <a:ea typeface="Calibri" panose="020F0502020204030204" pitchFamily="34" charset="0"/>
                <a:cs typeface="Times New Roman" panose="02020603050405020304" pitchFamily="18" charset="0"/>
              </a:rPr>
              <a:t>Procesos de adopción (incluyendo las reformas necesarias para dicha adopción) y usos concretos de la información de desempeño en sistemas presupuestales de algunos países de América Latina: México y Chile</a:t>
            </a:r>
            <a:r>
              <a:rPr lang="es-CO" dirty="0" smtClean="0">
                <a:effectLst/>
                <a:latin typeface="Calibri" panose="020F0502020204030204" pitchFamily="34" charset="0"/>
                <a:ea typeface="Calibri" panose="020F0502020204030204" pitchFamily="34" charset="0"/>
                <a:cs typeface="Times New Roman" panose="02020603050405020304" pitchFamily="18" charset="0"/>
              </a:rPr>
              <a:t/>
            </a:r>
            <a:br>
              <a:rPr lang="es-CO" dirty="0" smtClean="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Subtítulo 2"/>
          <p:cNvSpPr>
            <a:spLocks noGrp="1"/>
          </p:cNvSpPr>
          <p:nvPr>
            <p:ph type="subTitle" idx="1"/>
          </p:nvPr>
        </p:nvSpPr>
        <p:spPr>
          <a:xfrm>
            <a:off x="1524000" y="4340178"/>
            <a:ext cx="9144000" cy="917621"/>
          </a:xfrm>
        </p:spPr>
        <p:txBody>
          <a:bodyPr/>
          <a:lstStyle/>
          <a:p>
            <a:endParaRPr lang="es-CO" dirty="0"/>
          </a:p>
        </p:txBody>
      </p:sp>
    </p:spTree>
    <p:extLst>
      <p:ext uri="{BB962C8B-B14F-4D97-AF65-F5344CB8AC3E}">
        <p14:creationId xmlns:p14="http://schemas.microsoft.com/office/powerpoint/2010/main" val="362637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305800" cy="868362"/>
          </a:xfrm>
        </p:spPr>
        <p:txBody>
          <a:bodyPr>
            <a:normAutofit fontScale="90000"/>
          </a:bodyPr>
          <a:lstStyle/>
          <a:p>
            <a:r>
              <a:rPr lang="es-MX" sz="3600" b="1" dirty="0">
                <a:solidFill>
                  <a:schemeClr val="accent2"/>
                </a:solidFill>
              </a:rPr>
              <a:t>¿Esquema </a:t>
            </a:r>
            <a:r>
              <a:rPr lang="es-MX" sz="3600" b="1" dirty="0">
                <a:solidFill>
                  <a:schemeClr val="accent2"/>
                </a:solidFill>
              </a:rPr>
              <a:t>institucional para </a:t>
            </a:r>
            <a:r>
              <a:rPr lang="es-MX" sz="3600" b="1" dirty="0" err="1">
                <a:solidFill>
                  <a:schemeClr val="accent2"/>
                </a:solidFill>
              </a:rPr>
              <a:t>utilizaci</a:t>
            </a:r>
            <a:r>
              <a:rPr lang="en-US" sz="3600" b="1" dirty="0">
                <a:solidFill>
                  <a:schemeClr val="accent2"/>
                </a:solidFill>
              </a:rPr>
              <a:t>ó</a:t>
            </a:r>
            <a:r>
              <a:rPr lang="es-MX" sz="3600" b="1" dirty="0">
                <a:solidFill>
                  <a:schemeClr val="accent2"/>
                </a:solidFill>
              </a:rPr>
              <a:t>n en  </a:t>
            </a:r>
            <a:r>
              <a:rPr lang="es-MX" sz="3600" b="1" dirty="0">
                <a:solidFill>
                  <a:schemeClr val="accent2"/>
                </a:solidFill>
              </a:rPr>
              <a:t>decisiones de política pública? </a:t>
            </a:r>
            <a:r>
              <a:rPr lang="es-MX" sz="3600" b="1" dirty="0">
                <a:solidFill>
                  <a:schemeClr val="accent2"/>
                </a:solidFill>
              </a:rPr>
              <a:t>¿Resistencias?</a:t>
            </a:r>
            <a:r>
              <a:rPr lang="es-CO" dirty="0"/>
              <a:t/>
            </a:r>
            <a:br>
              <a:rPr lang="es-CO" dirty="0"/>
            </a:br>
            <a:endParaRPr lang="es-CO" dirty="0"/>
          </a:p>
        </p:txBody>
      </p:sp>
      <p:graphicFrame>
        <p:nvGraphicFramePr>
          <p:cNvPr id="4" name="Content Placeholder 3"/>
          <p:cNvGraphicFramePr>
            <a:graphicFrameLocks noGrp="1"/>
          </p:cNvGraphicFramePr>
          <p:nvPr>
            <p:ph idx="1"/>
            <p:extLst/>
          </p:nvPr>
        </p:nvGraphicFramePr>
        <p:xfrm>
          <a:off x="1752600" y="1066801"/>
          <a:ext cx="8915400" cy="5654041"/>
        </p:xfrm>
        <a:graphic>
          <a:graphicData uri="http://schemas.openxmlformats.org/drawingml/2006/table">
            <a:tbl>
              <a:tblPr firstRow="1" bandRow="1">
                <a:tableStyleId>{5C22544A-7EE6-4342-B048-85BDC9FD1C3A}</a:tableStyleId>
              </a:tblPr>
              <a:tblGrid>
                <a:gridCol w="3124200"/>
                <a:gridCol w="5791200"/>
              </a:tblGrid>
              <a:tr h="368778">
                <a:tc>
                  <a:txBody>
                    <a:bodyPr/>
                    <a:lstStyle/>
                    <a:p>
                      <a:pPr algn="ctr"/>
                      <a:r>
                        <a:rPr lang="en-US" dirty="0" smtClean="0"/>
                        <a:t>ESTRATEGIA </a:t>
                      </a:r>
                      <a:endParaRPr lang="es-CO" dirty="0"/>
                    </a:p>
                  </a:txBody>
                  <a:tcPr/>
                </a:tc>
                <a:tc>
                  <a:txBody>
                    <a:bodyPr/>
                    <a:lstStyle/>
                    <a:p>
                      <a:pPr algn="ctr"/>
                      <a:r>
                        <a:rPr lang="en-US" dirty="0" smtClean="0"/>
                        <a:t>OBST</a:t>
                      </a:r>
                      <a:r>
                        <a:rPr lang="es-CO" sz="1800" b="1" kern="1200" dirty="0" smtClean="0">
                          <a:solidFill>
                            <a:schemeClr val="lt1"/>
                          </a:solidFill>
                          <a:effectLst/>
                          <a:latin typeface="+mn-lt"/>
                          <a:ea typeface="+mn-ea"/>
                          <a:cs typeface="+mn-cs"/>
                        </a:rPr>
                        <a:t>Á</a:t>
                      </a:r>
                      <a:r>
                        <a:rPr lang="en-US" dirty="0" smtClean="0"/>
                        <a:t>CULOS T</a:t>
                      </a:r>
                      <a:r>
                        <a:rPr lang="es-CO" sz="1800" b="1" kern="1200" dirty="0" smtClean="0">
                          <a:solidFill>
                            <a:schemeClr val="lt1"/>
                          </a:solidFill>
                          <a:effectLst/>
                          <a:latin typeface="+mn-lt"/>
                          <a:ea typeface="+mn-ea"/>
                          <a:cs typeface="+mn-cs"/>
                        </a:rPr>
                        <a:t>É</a:t>
                      </a:r>
                      <a:r>
                        <a:rPr lang="en-US" dirty="0" smtClean="0"/>
                        <a:t>CNICOS</a:t>
                      </a:r>
                      <a:r>
                        <a:rPr lang="en-US" baseline="0" dirty="0" smtClean="0"/>
                        <a:t> Y </a:t>
                      </a:r>
                      <a:r>
                        <a:rPr lang="en-US" dirty="0" smtClean="0"/>
                        <a:t>RESISTENCIAS</a:t>
                      </a:r>
                      <a:endParaRPr lang="es-CO" dirty="0"/>
                    </a:p>
                  </a:txBody>
                  <a:tcPr/>
                </a:tc>
              </a:tr>
              <a:tr h="1155222">
                <a:tc>
                  <a:txBody>
                    <a:bodyPr/>
                    <a:lstStyle/>
                    <a:p>
                      <a:r>
                        <a:rPr lang="en-US" sz="2200" b="1" dirty="0" smtClean="0">
                          <a:solidFill>
                            <a:schemeClr val="tx1"/>
                          </a:solidFill>
                        </a:rPr>
                        <a:t>“</a:t>
                      </a:r>
                      <a:r>
                        <a:rPr lang="en-US" sz="2200" b="1" dirty="0" err="1" smtClean="0">
                          <a:solidFill>
                            <a:schemeClr val="tx1"/>
                          </a:solidFill>
                        </a:rPr>
                        <a:t>Bajada</a:t>
                      </a:r>
                      <a:r>
                        <a:rPr lang="en-US" sz="2200" b="1" dirty="0" smtClean="0">
                          <a:solidFill>
                            <a:schemeClr val="tx1"/>
                          </a:solidFill>
                        </a:rPr>
                        <a:t> en</a:t>
                      </a:r>
                      <a:r>
                        <a:rPr lang="en-US" sz="2200" b="1" baseline="0" dirty="0" smtClean="0">
                          <a:solidFill>
                            <a:schemeClr val="tx1"/>
                          </a:solidFill>
                        </a:rPr>
                        <a:t> </a:t>
                      </a:r>
                      <a:r>
                        <a:rPr lang="en-US" sz="2200" b="1" baseline="0" dirty="0" err="1" smtClean="0">
                          <a:solidFill>
                            <a:schemeClr val="tx1"/>
                          </a:solidFill>
                        </a:rPr>
                        <a:t>cascada</a:t>
                      </a:r>
                      <a:r>
                        <a:rPr lang="en-US" sz="2200" b="1" baseline="0" dirty="0" smtClean="0">
                          <a:solidFill>
                            <a:schemeClr val="tx1"/>
                          </a:solidFill>
                        </a:rPr>
                        <a:t> de </a:t>
                      </a:r>
                      <a:r>
                        <a:rPr lang="en-US" sz="2200" b="1" baseline="0" dirty="0" err="1" smtClean="0">
                          <a:solidFill>
                            <a:schemeClr val="tx1"/>
                          </a:solidFill>
                        </a:rPr>
                        <a:t>metas</a:t>
                      </a:r>
                      <a:r>
                        <a:rPr lang="en-US" sz="2200" b="1" baseline="0" dirty="0" smtClean="0">
                          <a:solidFill>
                            <a:schemeClr val="tx1"/>
                          </a:solidFill>
                        </a:rPr>
                        <a:t> </a:t>
                      </a:r>
                      <a:r>
                        <a:rPr lang="en-US" sz="2200" b="1" baseline="0" dirty="0" err="1" smtClean="0">
                          <a:solidFill>
                            <a:schemeClr val="tx1"/>
                          </a:solidFill>
                        </a:rPr>
                        <a:t>presidenciales</a:t>
                      </a:r>
                      <a:r>
                        <a:rPr lang="en-US" sz="2200" b="1" baseline="0" dirty="0" smtClean="0">
                          <a:solidFill>
                            <a:schemeClr val="tx1"/>
                          </a:solidFill>
                        </a:rPr>
                        <a:t>”</a:t>
                      </a:r>
                      <a:endParaRPr lang="es-CO" sz="2200" b="1" dirty="0">
                        <a:solidFill>
                          <a:schemeClr val="tx1"/>
                        </a:solidFill>
                      </a:endParaRPr>
                    </a:p>
                  </a:txBody>
                  <a:tcPr/>
                </a:tc>
                <a:tc>
                  <a:txBody>
                    <a:bodyPr/>
                    <a:lstStyle/>
                    <a:p>
                      <a:r>
                        <a:rPr lang="en-US" sz="2200" b="1" dirty="0" err="1" smtClean="0">
                          <a:solidFill>
                            <a:schemeClr val="tx1"/>
                          </a:solidFill>
                        </a:rPr>
                        <a:t>Excesiva</a:t>
                      </a:r>
                      <a:r>
                        <a:rPr lang="en-US" sz="2200" b="1" baseline="0" dirty="0" smtClean="0">
                          <a:solidFill>
                            <a:schemeClr val="tx1"/>
                          </a:solidFill>
                        </a:rPr>
                        <a:t> </a:t>
                      </a:r>
                      <a:r>
                        <a:rPr lang="en-US" sz="2200" b="1" baseline="0" dirty="0" err="1" smtClean="0">
                          <a:solidFill>
                            <a:schemeClr val="tx1"/>
                          </a:solidFill>
                        </a:rPr>
                        <a:t>centralizaci</a:t>
                      </a:r>
                      <a:r>
                        <a:rPr lang="en-US" sz="2200" b="1" dirty="0" err="1" smtClean="0">
                          <a:solidFill>
                            <a:schemeClr val="tx1"/>
                          </a:solidFill>
                        </a:rPr>
                        <a:t>ó</a:t>
                      </a:r>
                      <a:r>
                        <a:rPr lang="en-US" sz="2200" b="1" baseline="0" dirty="0" err="1" smtClean="0">
                          <a:solidFill>
                            <a:schemeClr val="tx1"/>
                          </a:solidFill>
                        </a:rPr>
                        <a:t>n</a:t>
                      </a:r>
                      <a:r>
                        <a:rPr lang="en-US" sz="2200" b="1" baseline="0" dirty="0" smtClean="0">
                          <a:solidFill>
                            <a:schemeClr val="tx1"/>
                          </a:solidFill>
                        </a:rPr>
                        <a:t>; </a:t>
                      </a:r>
                      <a:r>
                        <a:rPr lang="en-US" sz="2200" b="1" baseline="0" dirty="0" err="1" smtClean="0">
                          <a:solidFill>
                            <a:schemeClr val="tx1"/>
                          </a:solidFill>
                        </a:rPr>
                        <a:t>movimiento</a:t>
                      </a:r>
                      <a:r>
                        <a:rPr lang="en-US" sz="2200" b="1" baseline="0" dirty="0" smtClean="0">
                          <a:solidFill>
                            <a:schemeClr val="tx1"/>
                          </a:solidFill>
                        </a:rPr>
                        <a:t> </a:t>
                      </a:r>
                      <a:r>
                        <a:rPr lang="en-US" sz="2200" b="1" baseline="0" dirty="0" err="1" smtClean="0">
                          <a:solidFill>
                            <a:schemeClr val="tx1"/>
                          </a:solidFill>
                        </a:rPr>
                        <a:t>pendular</a:t>
                      </a:r>
                      <a:r>
                        <a:rPr lang="en-US" sz="2200" b="1" baseline="0" dirty="0" smtClean="0">
                          <a:solidFill>
                            <a:schemeClr val="tx1"/>
                          </a:solidFill>
                        </a:rPr>
                        <a:t> </a:t>
                      </a:r>
                      <a:r>
                        <a:rPr lang="en-US" sz="2200" b="1" baseline="0" dirty="0" err="1" smtClean="0">
                          <a:solidFill>
                            <a:schemeClr val="tx1"/>
                          </a:solidFill>
                        </a:rPr>
                        <a:t>hacia</a:t>
                      </a:r>
                      <a:r>
                        <a:rPr lang="en-US" sz="2200" b="1" baseline="0" dirty="0" smtClean="0">
                          <a:solidFill>
                            <a:schemeClr val="tx1"/>
                          </a:solidFill>
                        </a:rPr>
                        <a:t> balance </a:t>
                      </a:r>
                      <a:r>
                        <a:rPr lang="en-US" sz="2200" b="1" baseline="0" dirty="0" err="1" smtClean="0">
                          <a:solidFill>
                            <a:schemeClr val="tx1"/>
                          </a:solidFill>
                        </a:rPr>
                        <a:t>Autonom</a:t>
                      </a:r>
                      <a:r>
                        <a:rPr lang="es-MX" sz="2000" b="1" dirty="0" smtClean="0"/>
                        <a:t>í</a:t>
                      </a:r>
                      <a:r>
                        <a:rPr lang="en-US" sz="2200" b="1" baseline="0" dirty="0" smtClean="0">
                          <a:solidFill>
                            <a:schemeClr val="tx1"/>
                          </a:solidFill>
                        </a:rPr>
                        <a:t>a-Control-</a:t>
                      </a:r>
                      <a:r>
                        <a:rPr lang="en-US" sz="2200" b="1" baseline="0" dirty="0" err="1" smtClean="0">
                          <a:solidFill>
                            <a:schemeClr val="tx1"/>
                          </a:solidFill>
                        </a:rPr>
                        <a:t>Cohesi</a:t>
                      </a:r>
                      <a:r>
                        <a:rPr lang="en-US" sz="2200" b="1" dirty="0" err="1" smtClean="0">
                          <a:solidFill>
                            <a:schemeClr val="tx1"/>
                          </a:solidFill>
                        </a:rPr>
                        <a:t>ó</a:t>
                      </a:r>
                      <a:r>
                        <a:rPr lang="en-US" sz="2200" b="1" baseline="0" dirty="0" err="1" smtClean="0">
                          <a:solidFill>
                            <a:schemeClr val="tx1"/>
                          </a:solidFill>
                        </a:rPr>
                        <a:t>n</a:t>
                      </a:r>
                      <a:r>
                        <a:rPr lang="en-US" sz="2200" b="1" baseline="0" dirty="0" smtClean="0">
                          <a:solidFill>
                            <a:schemeClr val="tx1"/>
                          </a:solidFill>
                        </a:rPr>
                        <a:t> – </a:t>
                      </a:r>
                      <a:r>
                        <a:rPr lang="en-US" sz="2200" b="1" baseline="0" dirty="0" err="1" smtClean="0">
                          <a:solidFill>
                            <a:schemeClr val="tx1"/>
                          </a:solidFill>
                        </a:rPr>
                        <a:t>Esquemas</a:t>
                      </a:r>
                      <a:r>
                        <a:rPr lang="en-US" sz="2200" b="1" baseline="0" dirty="0" smtClean="0">
                          <a:solidFill>
                            <a:schemeClr val="tx1"/>
                          </a:solidFill>
                        </a:rPr>
                        <a:t> </a:t>
                      </a:r>
                      <a:r>
                        <a:rPr lang="en-US" sz="2200" b="1" baseline="0" dirty="0" err="1" smtClean="0">
                          <a:solidFill>
                            <a:schemeClr val="tx1"/>
                          </a:solidFill>
                        </a:rPr>
                        <a:t>t</a:t>
                      </a:r>
                      <a:r>
                        <a:rPr lang="en-US" sz="2400" b="1" dirty="0" err="1" smtClean="0">
                          <a:solidFill>
                            <a:schemeClr val="tx1"/>
                          </a:solidFill>
                        </a:rPr>
                        <a:t>é</a:t>
                      </a:r>
                      <a:r>
                        <a:rPr lang="en-US" sz="2200" b="1" baseline="0" dirty="0" err="1" smtClean="0">
                          <a:solidFill>
                            <a:schemeClr val="tx1"/>
                          </a:solidFill>
                        </a:rPr>
                        <a:t>cnicos</a:t>
                      </a:r>
                      <a:r>
                        <a:rPr lang="en-US" sz="2200" b="1" baseline="0" dirty="0" smtClean="0">
                          <a:solidFill>
                            <a:schemeClr val="tx1"/>
                          </a:solidFill>
                        </a:rPr>
                        <a:t>. </a:t>
                      </a:r>
                      <a:r>
                        <a:rPr lang="en-US" sz="2200" b="1" baseline="0" dirty="0" err="1" smtClean="0">
                          <a:solidFill>
                            <a:schemeClr val="tx1"/>
                          </a:solidFill>
                        </a:rPr>
                        <a:t>Ej</a:t>
                      </a:r>
                      <a:r>
                        <a:rPr lang="en-US" sz="2200" b="1" baseline="0" dirty="0" smtClean="0">
                          <a:solidFill>
                            <a:schemeClr val="tx1"/>
                          </a:solidFill>
                        </a:rPr>
                        <a:t>: </a:t>
                      </a:r>
                      <a:r>
                        <a:rPr lang="en-US" sz="2200" b="1" i="1" baseline="0" dirty="0" smtClean="0">
                          <a:solidFill>
                            <a:schemeClr val="tx1"/>
                          </a:solidFill>
                        </a:rPr>
                        <a:t>holding</a:t>
                      </a:r>
                      <a:endParaRPr lang="es-CO" sz="2200" b="1" i="1" dirty="0">
                        <a:solidFill>
                          <a:schemeClr val="tx1"/>
                        </a:solidFill>
                      </a:endParaRPr>
                    </a:p>
                  </a:txBody>
                  <a:tcPr/>
                </a:tc>
              </a:tr>
              <a:tr h="1447800">
                <a:tc>
                  <a:txBody>
                    <a:bodyPr/>
                    <a:lstStyle/>
                    <a:p>
                      <a:r>
                        <a:rPr lang="en-US" sz="2200" b="1" dirty="0" err="1" smtClean="0">
                          <a:solidFill>
                            <a:schemeClr val="tx1"/>
                          </a:solidFill>
                        </a:rPr>
                        <a:t>Gu</a:t>
                      </a:r>
                      <a:r>
                        <a:rPr lang="es-MX" sz="2000" b="1" dirty="0" smtClean="0"/>
                        <a:t>í</a:t>
                      </a:r>
                      <a:r>
                        <a:rPr lang="en-US" sz="2200" b="1" dirty="0" smtClean="0">
                          <a:solidFill>
                            <a:schemeClr val="tx1"/>
                          </a:solidFill>
                        </a:rPr>
                        <a:t>as </a:t>
                      </a:r>
                      <a:r>
                        <a:rPr lang="en-US" sz="2200" b="1" dirty="0" err="1" smtClean="0">
                          <a:solidFill>
                            <a:schemeClr val="tx1"/>
                          </a:solidFill>
                        </a:rPr>
                        <a:t>t</a:t>
                      </a:r>
                      <a:r>
                        <a:rPr lang="en-US" sz="2400" b="1" dirty="0" err="1" smtClean="0">
                          <a:solidFill>
                            <a:schemeClr val="tx1"/>
                          </a:solidFill>
                        </a:rPr>
                        <a:t>é</a:t>
                      </a:r>
                      <a:r>
                        <a:rPr lang="en-US" sz="2200" b="1" dirty="0" err="1" smtClean="0">
                          <a:solidFill>
                            <a:schemeClr val="tx1"/>
                          </a:solidFill>
                        </a:rPr>
                        <a:t>cnicas</a:t>
                      </a:r>
                      <a:r>
                        <a:rPr lang="en-US" sz="2200" b="1" dirty="0" smtClean="0">
                          <a:solidFill>
                            <a:schemeClr val="tx1"/>
                          </a:solidFill>
                        </a:rPr>
                        <a:t> de “Policy Reviews” </a:t>
                      </a:r>
                      <a:r>
                        <a:rPr lang="en-US" sz="2200" b="1" dirty="0" err="1" smtClean="0">
                          <a:solidFill>
                            <a:schemeClr val="tx1"/>
                          </a:solidFill>
                        </a:rPr>
                        <a:t>exigen</a:t>
                      </a:r>
                      <a:r>
                        <a:rPr lang="en-US" sz="2200" b="1" baseline="0" dirty="0" smtClean="0">
                          <a:solidFill>
                            <a:schemeClr val="tx1"/>
                          </a:solidFill>
                        </a:rPr>
                        <a:t> </a:t>
                      </a:r>
                      <a:r>
                        <a:rPr lang="en-US" sz="2200" b="1" baseline="0" dirty="0" err="1" smtClean="0">
                          <a:solidFill>
                            <a:schemeClr val="tx1"/>
                          </a:solidFill>
                        </a:rPr>
                        <a:t>utilizaci</a:t>
                      </a:r>
                      <a:r>
                        <a:rPr lang="en-US" sz="2200" b="1" dirty="0" err="1" smtClean="0">
                          <a:solidFill>
                            <a:schemeClr val="tx1"/>
                          </a:solidFill>
                        </a:rPr>
                        <a:t>ó</a:t>
                      </a:r>
                      <a:r>
                        <a:rPr lang="en-US" sz="2200" b="1" baseline="0" dirty="0" err="1" smtClean="0">
                          <a:solidFill>
                            <a:schemeClr val="tx1"/>
                          </a:solidFill>
                        </a:rPr>
                        <a:t>n</a:t>
                      </a:r>
                      <a:r>
                        <a:rPr lang="en-US" sz="2200" b="1" baseline="0" dirty="0" smtClean="0">
                          <a:solidFill>
                            <a:schemeClr val="tx1"/>
                          </a:solidFill>
                        </a:rPr>
                        <a:t> de </a:t>
                      </a:r>
                      <a:r>
                        <a:rPr lang="en-US" sz="2200" b="1" baseline="0" dirty="0" err="1" smtClean="0">
                          <a:solidFill>
                            <a:schemeClr val="tx1"/>
                          </a:solidFill>
                        </a:rPr>
                        <a:t>informaci</a:t>
                      </a:r>
                      <a:r>
                        <a:rPr lang="en-US" sz="2200" b="1" dirty="0" err="1" smtClean="0">
                          <a:solidFill>
                            <a:schemeClr val="tx1"/>
                          </a:solidFill>
                        </a:rPr>
                        <a:t>ó</a:t>
                      </a:r>
                      <a:r>
                        <a:rPr lang="en-US" sz="2200" b="1" baseline="0" dirty="0" err="1" smtClean="0">
                          <a:solidFill>
                            <a:schemeClr val="tx1"/>
                          </a:solidFill>
                        </a:rPr>
                        <a:t>n-resultados</a:t>
                      </a:r>
                      <a:endParaRPr lang="es-CO" sz="2200" b="1" dirty="0">
                        <a:solidFill>
                          <a:schemeClr val="tx1"/>
                        </a:solidFill>
                      </a:endParaRPr>
                    </a:p>
                  </a:txBody>
                  <a:tcPr/>
                </a:tc>
                <a:tc>
                  <a:txBody>
                    <a:bodyPr/>
                    <a:lstStyle/>
                    <a:p>
                      <a:r>
                        <a:rPr lang="en-US" sz="2200" b="1" dirty="0" err="1" smtClean="0">
                          <a:solidFill>
                            <a:schemeClr val="tx1"/>
                          </a:solidFill>
                        </a:rPr>
                        <a:t>Subdesarrollo</a:t>
                      </a:r>
                      <a:r>
                        <a:rPr lang="en-US" sz="2200" b="1" dirty="0" smtClean="0">
                          <a:solidFill>
                            <a:schemeClr val="tx1"/>
                          </a:solidFill>
                        </a:rPr>
                        <a:t> de la </a:t>
                      </a:r>
                      <a:r>
                        <a:rPr lang="en-US" sz="2200" b="1" dirty="0" err="1" smtClean="0">
                          <a:solidFill>
                            <a:schemeClr val="tx1"/>
                          </a:solidFill>
                        </a:rPr>
                        <a:t>evaluación</a:t>
                      </a:r>
                      <a:r>
                        <a:rPr lang="en-US" sz="2200" b="1" dirty="0" smtClean="0">
                          <a:solidFill>
                            <a:schemeClr val="tx1"/>
                          </a:solidFill>
                        </a:rPr>
                        <a:t> de pol</a:t>
                      </a:r>
                      <a:r>
                        <a:rPr lang="es-MX" sz="2000" b="1" dirty="0" smtClean="0"/>
                        <a:t>í</a:t>
                      </a:r>
                      <a:r>
                        <a:rPr lang="en-US" sz="2200" b="1" dirty="0" err="1" smtClean="0">
                          <a:solidFill>
                            <a:schemeClr val="tx1"/>
                          </a:solidFill>
                        </a:rPr>
                        <a:t>ticas</a:t>
                      </a:r>
                      <a:r>
                        <a:rPr lang="en-US" sz="2200" b="1" dirty="0" smtClean="0">
                          <a:solidFill>
                            <a:schemeClr val="tx1"/>
                          </a:solidFill>
                        </a:rPr>
                        <a:t> – </a:t>
                      </a:r>
                      <a:r>
                        <a:rPr lang="en-US" sz="2200" b="1" dirty="0" err="1" smtClean="0">
                          <a:solidFill>
                            <a:schemeClr val="tx1"/>
                          </a:solidFill>
                        </a:rPr>
                        <a:t>falta</a:t>
                      </a:r>
                      <a:r>
                        <a:rPr lang="en-US" sz="2200" b="1" dirty="0" smtClean="0">
                          <a:solidFill>
                            <a:schemeClr val="tx1"/>
                          </a:solidFill>
                        </a:rPr>
                        <a:t> de </a:t>
                      </a:r>
                      <a:r>
                        <a:rPr lang="en-US" sz="2200" b="1" i="1" dirty="0" smtClean="0">
                          <a:solidFill>
                            <a:schemeClr val="tx1"/>
                          </a:solidFill>
                        </a:rPr>
                        <a:t>contestability</a:t>
                      </a:r>
                      <a:r>
                        <a:rPr lang="en-US" sz="2200" b="1" dirty="0" smtClean="0">
                          <a:solidFill>
                            <a:schemeClr val="tx1"/>
                          </a:solidFill>
                        </a:rPr>
                        <a:t> y</a:t>
                      </a:r>
                      <a:r>
                        <a:rPr lang="en-US" sz="2200" b="1" baseline="0" dirty="0" smtClean="0">
                          <a:solidFill>
                            <a:schemeClr val="tx1"/>
                          </a:solidFill>
                        </a:rPr>
                        <a:t> de </a:t>
                      </a:r>
                      <a:r>
                        <a:rPr lang="en-US" sz="2200" b="1" baseline="0" dirty="0" err="1" smtClean="0">
                          <a:solidFill>
                            <a:schemeClr val="tx1"/>
                          </a:solidFill>
                        </a:rPr>
                        <a:t>masa</a:t>
                      </a:r>
                      <a:r>
                        <a:rPr lang="en-US" sz="2200" b="1" baseline="0" dirty="0" smtClean="0">
                          <a:solidFill>
                            <a:schemeClr val="tx1"/>
                          </a:solidFill>
                        </a:rPr>
                        <a:t> </a:t>
                      </a:r>
                      <a:r>
                        <a:rPr lang="en-US" sz="2200" b="1" baseline="0" dirty="0" err="1" smtClean="0">
                          <a:solidFill>
                            <a:schemeClr val="tx1"/>
                          </a:solidFill>
                        </a:rPr>
                        <a:t>cr</a:t>
                      </a:r>
                      <a:r>
                        <a:rPr lang="es-MX" sz="2000" b="1" dirty="0" smtClean="0"/>
                        <a:t>í</a:t>
                      </a:r>
                      <a:r>
                        <a:rPr lang="en-US" sz="2200" b="1" baseline="0" dirty="0" err="1" smtClean="0">
                          <a:solidFill>
                            <a:schemeClr val="tx1"/>
                          </a:solidFill>
                        </a:rPr>
                        <a:t>tica</a:t>
                      </a:r>
                      <a:r>
                        <a:rPr lang="en-US" sz="2200" b="1" baseline="0" dirty="0" smtClean="0">
                          <a:solidFill>
                            <a:schemeClr val="tx1"/>
                          </a:solidFill>
                        </a:rPr>
                        <a:t> </a:t>
                      </a:r>
                      <a:r>
                        <a:rPr lang="en-US" sz="2200" b="1" baseline="0" dirty="0" err="1" smtClean="0">
                          <a:solidFill>
                            <a:schemeClr val="tx1"/>
                          </a:solidFill>
                        </a:rPr>
                        <a:t>independiente</a:t>
                      </a:r>
                      <a:r>
                        <a:rPr lang="en-US" sz="2200" b="1" baseline="0" dirty="0" smtClean="0">
                          <a:solidFill>
                            <a:schemeClr val="tx1"/>
                          </a:solidFill>
                        </a:rPr>
                        <a:t> – </a:t>
                      </a:r>
                      <a:r>
                        <a:rPr lang="en-US" sz="2200" b="1" baseline="0" dirty="0" err="1" smtClean="0">
                          <a:solidFill>
                            <a:schemeClr val="tx1"/>
                          </a:solidFill>
                        </a:rPr>
                        <a:t>Falta</a:t>
                      </a:r>
                      <a:r>
                        <a:rPr lang="en-US" sz="2200" b="1" baseline="0" dirty="0" smtClean="0">
                          <a:solidFill>
                            <a:schemeClr val="tx1"/>
                          </a:solidFill>
                        </a:rPr>
                        <a:t> de v</a:t>
                      </a:r>
                      <a:r>
                        <a:rPr lang="es-MX" sz="2000" b="1" dirty="0" smtClean="0"/>
                        <a:t>í</a:t>
                      </a:r>
                      <a:r>
                        <a:rPr lang="en-US" sz="2200" b="1" baseline="0" dirty="0" err="1" smtClean="0">
                          <a:solidFill>
                            <a:schemeClr val="tx1"/>
                          </a:solidFill>
                        </a:rPr>
                        <a:t>nculo</a:t>
                      </a:r>
                      <a:r>
                        <a:rPr lang="en-US" sz="2200" b="1" baseline="0" dirty="0" smtClean="0">
                          <a:solidFill>
                            <a:schemeClr val="tx1"/>
                          </a:solidFill>
                        </a:rPr>
                        <a:t> </a:t>
                      </a:r>
                      <a:r>
                        <a:rPr lang="en-US" sz="2200" b="1" baseline="0" dirty="0" err="1" smtClean="0">
                          <a:solidFill>
                            <a:schemeClr val="tx1"/>
                          </a:solidFill>
                        </a:rPr>
                        <a:t>institucional</a:t>
                      </a:r>
                      <a:r>
                        <a:rPr lang="en-US" sz="2200" b="1" baseline="0" dirty="0" smtClean="0">
                          <a:solidFill>
                            <a:schemeClr val="tx1"/>
                          </a:solidFill>
                        </a:rPr>
                        <a:t> entre Pol</a:t>
                      </a:r>
                      <a:r>
                        <a:rPr lang="es-MX" sz="2000" b="1" dirty="0" smtClean="0"/>
                        <a:t>í</a:t>
                      </a:r>
                      <a:r>
                        <a:rPr lang="en-US" sz="2200" b="1" baseline="0" dirty="0" err="1" smtClean="0">
                          <a:solidFill>
                            <a:schemeClr val="tx1"/>
                          </a:solidFill>
                        </a:rPr>
                        <a:t>tica</a:t>
                      </a:r>
                      <a:r>
                        <a:rPr lang="en-US" sz="2200" b="1" baseline="0" dirty="0" smtClean="0">
                          <a:solidFill>
                            <a:schemeClr val="tx1"/>
                          </a:solidFill>
                        </a:rPr>
                        <a:t> – </a:t>
                      </a:r>
                      <a:r>
                        <a:rPr lang="en-US" sz="2200" b="1" baseline="0" dirty="0" err="1" smtClean="0">
                          <a:solidFill>
                            <a:schemeClr val="tx1"/>
                          </a:solidFill>
                        </a:rPr>
                        <a:t>Programas</a:t>
                      </a:r>
                      <a:r>
                        <a:rPr lang="en-US" sz="2200" b="1" baseline="0" dirty="0" smtClean="0">
                          <a:solidFill>
                            <a:schemeClr val="tx1"/>
                          </a:solidFill>
                        </a:rPr>
                        <a:t> (balance </a:t>
                      </a:r>
                      <a:r>
                        <a:rPr lang="en-US" sz="2200" b="1" baseline="0" dirty="0" err="1" smtClean="0">
                          <a:solidFill>
                            <a:schemeClr val="tx1"/>
                          </a:solidFill>
                        </a:rPr>
                        <a:t>inestable</a:t>
                      </a:r>
                      <a:r>
                        <a:rPr lang="en-US" sz="2200" b="1" baseline="0" dirty="0" smtClean="0">
                          <a:solidFill>
                            <a:schemeClr val="tx1"/>
                          </a:solidFill>
                        </a:rPr>
                        <a:t>)</a:t>
                      </a:r>
                      <a:endParaRPr lang="es-CO" sz="2200" b="1" dirty="0">
                        <a:solidFill>
                          <a:schemeClr val="tx1"/>
                        </a:solidFill>
                      </a:endParaRPr>
                    </a:p>
                  </a:txBody>
                  <a:tcPr/>
                </a:tc>
              </a:tr>
              <a:tr h="1143001">
                <a:tc>
                  <a:txBody>
                    <a:bodyPr/>
                    <a:lstStyle/>
                    <a:p>
                      <a:r>
                        <a:rPr lang="en-US" sz="2200" b="1" dirty="0" err="1" smtClean="0">
                          <a:solidFill>
                            <a:schemeClr val="tx1"/>
                          </a:solidFill>
                        </a:rPr>
                        <a:t>Vinculación</a:t>
                      </a:r>
                      <a:r>
                        <a:rPr lang="en-US" sz="2200" b="1" dirty="0" smtClean="0">
                          <a:solidFill>
                            <a:schemeClr val="tx1"/>
                          </a:solidFill>
                        </a:rPr>
                        <a:t> Plan-Pol</a:t>
                      </a:r>
                      <a:r>
                        <a:rPr lang="es-MX" sz="2000" b="1" dirty="0" smtClean="0"/>
                        <a:t>í</a:t>
                      </a:r>
                      <a:r>
                        <a:rPr lang="en-US" sz="2200" b="1" dirty="0" err="1" smtClean="0">
                          <a:solidFill>
                            <a:schemeClr val="tx1"/>
                          </a:solidFill>
                        </a:rPr>
                        <a:t>ticas</a:t>
                      </a:r>
                      <a:r>
                        <a:rPr lang="en-US" sz="2200" b="1" dirty="0" smtClean="0">
                          <a:solidFill>
                            <a:schemeClr val="tx1"/>
                          </a:solidFill>
                        </a:rPr>
                        <a:t> - </a:t>
                      </a:r>
                      <a:r>
                        <a:rPr lang="en-US" sz="2200" b="1" dirty="0" err="1" smtClean="0">
                          <a:solidFill>
                            <a:schemeClr val="tx1"/>
                          </a:solidFill>
                        </a:rPr>
                        <a:t>Presupuesto-Programa</a:t>
                      </a:r>
                      <a:endParaRPr lang="es-CO" sz="2200" b="1" dirty="0">
                        <a:solidFill>
                          <a:schemeClr val="tx1"/>
                        </a:solidFill>
                      </a:endParaRPr>
                    </a:p>
                  </a:txBody>
                  <a:tcPr/>
                </a:tc>
                <a:tc>
                  <a:txBody>
                    <a:bodyPr/>
                    <a:lstStyle/>
                    <a:p>
                      <a:r>
                        <a:rPr lang="en-US" sz="2200" b="1" dirty="0" err="1" smtClean="0">
                          <a:solidFill>
                            <a:schemeClr val="tx1"/>
                          </a:solidFill>
                        </a:rPr>
                        <a:t>Dependencia</a:t>
                      </a:r>
                      <a:r>
                        <a:rPr lang="en-US" sz="2200" b="1" dirty="0" smtClean="0">
                          <a:solidFill>
                            <a:schemeClr val="tx1"/>
                          </a:solidFill>
                        </a:rPr>
                        <a:t> del </a:t>
                      </a:r>
                      <a:r>
                        <a:rPr lang="en-US" sz="2200" b="1" dirty="0" err="1" smtClean="0">
                          <a:solidFill>
                            <a:schemeClr val="tx1"/>
                          </a:solidFill>
                        </a:rPr>
                        <a:t>ciclo</a:t>
                      </a:r>
                      <a:r>
                        <a:rPr lang="en-US" sz="2200" b="1" baseline="0" dirty="0" smtClean="0">
                          <a:solidFill>
                            <a:schemeClr val="tx1"/>
                          </a:solidFill>
                        </a:rPr>
                        <a:t> pol</a:t>
                      </a:r>
                      <a:r>
                        <a:rPr lang="es-MX" sz="2000" b="1" dirty="0" smtClean="0"/>
                        <a:t>í</a:t>
                      </a:r>
                      <a:r>
                        <a:rPr lang="en-US" sz="2200" b="1" baseline="0" dirty="0" err="1" smtClean="0">
                          <a:solidFill>
                            <a:schemeClr val="tx1"/>
                          </a:solidFill>
                        </a:rPr>
                        <a:t>tico</a:t>
                      </a:r>
                      <a:r>
                        <a:rPr lang="en-US" sz="2200" b="1" baseline="0" dirty="0" smtClean="0">
                          <a:solidFill>
                            <a:schemeClr val="tx1"/>
                          </a:solidFill>
                        </a:rPr>
                        <a:t> – </a:t>
                      </a:r>
                      <a:r>
                        <a:rPr lang="en-US" sz="2200" b="1" baseline="0" dirty="0" err="1" smtClean="0">
                          <a:solidFill>
                            <a:schemeClr val="tx1"/>
                          </a:solidFill>
                        </a:rPr>
                        <a:t>Descuido</a:t>
                      </a:r>
                      <a:r>
                        <a:rPr lang="en-US" sz="2200" b="1" baseline="0" dirty="0" smtClean="0">
                          <a:solidFill>
                            <a:schemeClr val="tx1"/>
                          </a:solidFill>
                        </a:rPr>
                        <a:t> de </a:t>
                      </a:r>
                      <a:r>
                        <a:rPr lang="en-US" sz="2200" b="1" baseline="0" dirty="0" err="1" smtClean="0">
                          <a:solidFill>
                            <a:schemeClr val="tx1"/>
                          </a:solidFill>
                        </a:rPr>
                        <a:t>programas</a:t>
                      </a:r>
                      <a:r>
                        <a:rPr lang="en-US" sz="2200" b="1" baseline="0" dirty="0" smtClean="0">
                          <a:solidFill>
                            <a:schemeClr val="tx1"/>
                          </a:solidFill>
                        </a:rPr>
                        <a:t> no </a:t>
                      </a:r>
                      <a:r>
                        <a:rPr lang="en-US" sz="2200" b="1" baseline="0" dirty="0" err="1" smtClean="0">
                          <a:solidFill>
                            <a:schemeClr val="tx1"/>
                          </a:solidFill>
                        </a:rPr>
                        <a:t>prioritarios</a:t>
                      </a:r>
                      <a:endParaRPr lang="en-US" sz="2200" b="1" baseline="0" dirty="0" smtClean="0">
                        <a:solidFill>
                          <a:schemeClr val="tx1"/>
                        </a:solidFill>
                      </a:endParaRPr>
                    </a:p>
                    <a:p>
                      <a:r>
                        <a:rPr lang="en-US" sz="2200" b="1" baseline="0" dirty="0" err="1" smtClean="0">
                          <a:solidFill>
                            <a:schemeClr val="tx1"/>
                          </a:solidFill>
                        </a:rPr>
                        <a:t>T</a:t>
                      </a:r>
                      <a:r>
                        <a:rPr lang="en-US" sz="2400" b="1" dirty="0" err="1" smtClean="0">
                          <a:solidFill>
                            <a:schemeClr val="tx1"/>
                          </a:solidFill>
                        </a:rPr>
                        <a:t>é</a:t>
                      </a:r>
                      <a:r>
                        <a:rPr lang="en-US" sz="2200" b="1" baseline="0" dirty="0" err="1" smtClean="0">
                          <a:solidFill>
                            <a:schemeClr val="tx1"/>
                          </a:solidFill>
                        </a:rPr>
                        <a:t>cnicamente</a:t>
                      </a:r>
                      <a:r>
                        <a:rPr lang="en-US" sz="2200" b="1" baseline="0" dirty="0" smtClean="0">
                          <a:solidFill>
                            <a:schemeClr val="tx1"/>
                          </a:solidFill>
                        </a:rPr>
                        <a:t> </a:t>
                      </a:r>
                      <a:r>
                        <a:rPr lang="en-US" sz="2200" b="1" baseline="0" dirty="0" err="1" smtClean="0">
                          <a:solidFill>
                            <a:schemeClr val="tx1"/>
                          </a:solidFill>
                        </a:rPr>
                        <a:t>dif</a:t>
                      </a:r>
                      <a:r>
                        <a:rPr lang="es-MX" sz="2000" b="1" dirty="0" smtClean="0"/>
                        <a:t>í</a:t>
                      </a:r>
                      <a:r>
                        <a:rPr lang="en-US" sz="2200" b="1" baseline="0" dirty="0" err="1" smtClean="0">
                          <a:solidFill>
                            <a:schemeClr val="tx1"/>
                          </a:solidFill>
                        </a:rPr>
                        <a:t>cil</a:t>
                      </a:r>
                      <a:endParaRPr lang="es-CO" sz="2200" b="1" dirty="0">
                        <a:solidFill>
                          <a:schemeClr val="tx1"/>
                        </a:solidFill>
                      </a:endParaRPr>
                    </a:p>
                  </a:txBody>
                  <a:tcPr/>
                </a:tc>
              </a:tr>
              <a:tr h="532190">
                <a:tc>
                  <a:txBody>
                    <a:bodyPr/>
                    <a:lstStyle/>
                    <a:p>
                      <a:r>
                        <a:rPr lang="en-US" sz="2200" b="1" dirty="0" err="1" smtClean="0">
                          <a:solidFill>
                            <a:schemeClr val="tx1"/>
                          </a:solidFill>
                        </a:rPr>
                        <a:t>Coordinación</a:t>
                      </a:r>
                      <a:r>
                        <a:rPr lang="en-US" sz="2200" b="1" dirty="0" smtClean="0">
                          <a:solidFill>
                            <a:schemeClr val="tx1"/>
                          </a:solidFill>
                        </a:rPr>
                        <a:t>, </a:t>
                      </a:r>
                      <a:r>
                        <a:rPr lang="en-US" sz="2200" b="1" dirty="0" err="1" smtClean="0">
                          <a:solidFill>
                            <a:schemeClr val="tx1"/>
                          </a:solidFill>
                        </a:rPr>
                        <a:t>Redes</a:t>
                      </a:r>
                      <a:r>
                        <a:rPr lang="en-US" sz="2200" b="1" baseline="0" dirty="0" smtClean="0">
                          <a:solidFill>
                            <a:schemeClr val="tx1"/>
                          </a:solidFill>
                        </a:rPr>
                        <a:t> y </a:t>
                      </a:r>
                      <a:r>
                        <a:rPr lang="en-US" sz="2200" b="1" baseline="0" dirty="0" err="1" smtClean="0">
                          <a:solidFill>
                            <a:schemeClr val="tx1"/>
                          </a:solidFill>
                        </a:rPr>
                        <a:t>focalizaci</a:t>
                      </a:r>
                      <a:r>
                        <a:rPr lang="en-US" sz="2200" b="1" dirty="0" err="1" smtClean="0">
                          <a:solidFill>
                            <a:schemeClr val="tx1"/>
                          </a:solidFill>
                        </a:rPr>
                        <a:t>ó</a:t>
                      </a:r>
                      <a:r>
                        <a:rPr lang="en-US" sz="2200" b="1" baseline="0" dirty="0" err="1" smtClean="0">
                          <a:solidFill>
                            <a:schemeClr val="tx1"/>
                          </a:solidFill>
                        </a:rPr>
                        <a:t>n</a:t>
                      </a:r>
                      <a:r>
                        <a:rPr lang="en-US" sz="2200" b="1" baseline="0" dirty="0" smtClean="0">
                          <a:solidFill>
                            <a:schemeClr val="tx1"/>
                          </a:solidFill>
                        </a:rPr>
                        <a:t> en </a:t>
                      </a:r>
                      <a:r>
                        <a:rPr lang="en-US" sz="2200" b="1" baseline="0" dirty="0" err="1" smtClean="0">
                          <a:solidFill>
                            <a:schemeClr val="tx1"/>
                          </a:solidFill>
                        </a:rPr>
                        <a:t>territorio</a:t>
                      </a:r>
                      <a:endParaRPr lang="es-CO" sz="2200" b="1" dirty="0">
                        <a:solidFill>
                          <a:schemeClr val="tx1"/>
                        </a:solidFill>
                      </a:endParaRPr>
                    </a:p>
                  </a:txBody>
                  <a:tcPr/>
                </a:tc>
                <a:tc>
                  <a:txBody>
                    <a:bodyPr/>
                    <a:lstStyle/>
                    <a:p>
                      <a:r>
                        <a:rPr lang="en-US" sz="2200" b="1" dirty="0" err="1" smtClean="0">
                          <a:solidFill>
                            <a:schemeClr val="tx1"/>
                          </a:solidFill>
                        </a:rPr>
                        <a:t>Federalismo</a:t>
                      </a:r>
                      <a:r>
                        <a:rPr lang="en-US" sz="2200" b="1" dirty="0" smtClean="0">
                          <a:solidFill>
                            <a:schemeClr val="tx1"/>
                          </a:solidFill>
                        </a:rPr>
                        <a:t> Fiscal – </a:t>
                      </a:r>
                      <a:r>
                        <a:rPr lang="en-US" sz="2200" b="1" dirty="0" err="1" smtClean="0">
                          <a:solidFill>
                            <a:schemeClr val="tx1"/>
                          </a:solidFill>
                        </a:rPr>
                        <a:t>Autonom</a:t>
                      </a:r>
                      <a:r>
                        <a:rPr lang="es-MX" sz="2000" b="1" dirty="0" smtClean="0"/>
                        <a:t>í</a:t>
                      </a:r>
                      <a:r>
                        <a:rPr lang="en-US" sz="2200" b="1" dirty="0" smtClean="0">
                          <a:solidFill>
                            <a:schemeClr val="tx1"/>
                          </a:solidFill>
                        </a:rPr>
                        <a:t>a pol</a:t>
                      </a:r>
                      <a:r>
                        <a:rPr lang="es-MX" sz="2000" b="1" dirty="0" smtClean="0"/>
                        <a:t>í</a:t>
                      </a:r>
                      <a:r>
                        <a:rPr lang="en-US" sz="2200" b="1" dirty="0" err="1" smtClean="0">
                          <a:solidFill>
                            <a:schemeClr val="tx1"/>
                          </a:solidFill>
                        </a:rPr>
                        <a:t>tica</a:t>
                      </a:r>
                      <a:r>
                        <a:rPr lang="en-US" sz="2200" b="1" dirty="0" smtClean="0">
                          <a:solidFill>
                            <a:schemeClr val="tx1"/>
                          </a:solidFill>
                        </a:rPr>
                        <a:t> = </a:t>
                      </a:r>
                      <a:r>
                        <a:rPr lang="en-US" sz="2200" b="1" dirty="0" err="1" smtClean="0">
                          <a:solidFill>
                            <a:schemeClr val="tx1"/>
                          </a:solidFill>
                        </a:rPr>
                        <a:t>Gestión</a:t>
                      </a:r>
                      <a:r>
                        <a:rPr lang="en-US" sz="2200" b="1" dirty="0" smtClean="0">
                          <a:solidFill>
                            <a:schemeClr val="tx1"/>
                          </a:solidFill>
                        </a:rPr>
                        <a:t> Individual, </a:t>
                      </a:r>
                      <a:r>
                        <a:rPr lang="en-US" sz="2200" b="1" dirty="0" err="1" smtClean="0">
                          <a:solidFill>
                            <a:schemeClr val="tx1"/>
                          </a:solidFill>
                        </a:rPr>
                        <a:t>descoordinada</a:t>
                      </a:r>
                      <a:r>
                        <a:rPr lang="en-US" sz="2200" b="1" dirty="0" smtClean="0">
                          <a:solidFill>
                            <a:schemeClr val="tx1"/>
                          </a:solidFill>
                        </a:rPr>
                        <a:t> y </a:t>
                      </a:r>
                      <a:r>
                        <a:rPr lang="en-US" sz="2200" b="1" dirty="0" err="1" smtClean="0">
                          <a:solidFill>
                            <a:schemeClr val="tx1"/>
                          </a:solidFill>
                        </a:rPr>
                        <a:t>atomizada</a:t>
                      </a:r>
                      <a:endParaRPr lang="es-CO" sz="2200" b="1" dirty="0">
                        <a:solidFill>
                          <a:schemeClr val="tx1"/>
                        </a:solidFill>
                      </a:endParaRPr>
                    </a:p>
                  </a:txBody>
                  <a:tcPr/>
                </a:tc>
              </a:tr>
              <a:tr h="532190">
                <a:tc>
                  <a:txBody>
                    <a:bodyPr/>
                    <a:lstStyle/>
                    <a:p>
                      <a:r>
                        <a:rPr lang="en-US" sz="2200" b="1" dirty="0" err="1" smtClean="0">
                          <a:solidFill>
                            <a:schemeClr val="tx1"/>
                          </a:solidFill>
                        </a:rPr>
                        <a:t>Posicionamiento</a:t>
                      </a:r>
                      <a:r>
                        <a:rPr lang="en-US" sz="2200" b="1" dirty="0" smtClean="0">
                          <a:solidFill>
                            <a:schemeClr val="tx1"/>
                          </a:solidFill>
                        </a:rPr>
                        <a:t>: </a:t>
                      </a:r>
                      <a:r>
                        <a:rPr lang="en-US" sz="2200" b="1" dirty="0" err="1" smtClean="0">
                          <a:solidFill>
                            <a:schemeClr val="tx1"/>
                          </a:solidFill>
                        </a:rPr>
                        <a:t>apoyo</a:t>
                      </a:r>
                      <a:r>
                        <a:rPr lang="en-US" sz="2200" b="1" dirty="0" smtClean="0">
                          <a:solidFill>
                            <a:schemeClr val="tx1"/>
                          </a:solidFill>
                        </a:rPr>
                        <a:t>, </a:t>
                      </a:r>
                      <a:r>
                        <a:rPr lang="en-US" sz="2200" b="1" dirty="0" err="1" smtClean="0">
                          <a:solidFill>
                            <a:schemeClr val="tx1"/>
                          </a:solidFill>
                        </a:rPr>
                        <a:t>sinergias</a:t>
                      </a:r>
                      <a:r>
                        <a:rPr lang="en-US" sz="2200" b="1" dirty="0" smtClean="0">
                          <a:solidFill>
                            <a:schemeClr val="tx1"/>
                          </a:solidFill>
                        </a:rPr>
                        <a:t>, no </a:t>
                      </a:r>
                      <a:r>
                        <a:rPr lang="en-US" sz="2200" b="1" dirty="0" err="1" smtClean="0">
                          <a:solidFill>
                            <a:schemeClr val="tx1"/>
                          </a:solidFill>
                        </a:rPr>
                        <a:t>duplicación</a:t>
                      </a:r>
                      <a:endParaRPr lang="es-CO" sz="2200" b="1" dirty="0">
                        <a:solidFill>
                          <a:schemeClr val="tx1"/>
                        </a:solidFill>
                      </a:endParaRPr>
                    </a:p>
                  </a:txBody>
                  <a:tcPr/>
                </a:tc>
                <a:tc>
                  <a:txBody>
                    <a:bodyPr/>
                    <a:lstStyle/>
                    <a:p>
                      <a:r>
                        <a:rPr lang="en-US" sz="2200" b="1" dirty="0" err="1" smtClean="0">
                          <a:solidFill>
                            <a:schemeClr val="tx1"/>
                          </a:solidFill>
                        </a:rPr>
                        <a:t>Credibilidad</a:t>
                      </a:r>
                      <a:r>
                        <a:rPr lang="en-US" sz="2200" b="1" baseline="0" dirty="0" smtClean="0">
                          <a:solidFill>
                            <a:schemeClr val="tx1"/>
                          </a:solidFill>
                        </a:rPr>
                        <a:t> de la </a:t>
                      </a:r>
                      <a:r>
                        <a:rPr lang="en-US" sz="2200" b="1" baseline="0" dirty="0" err="1" smtClean="0">
                          <a:solidFill>
                            <a:schemeClr val="tx1"/>
                          </a:solidFill>
                        </a:rPr>
                        <a:t>evaluaci</a:t>
                      </a:r>
                      <a:r>
                        <a:rPr lang="en-US" sz="2200" b="1" dirty="0" err="1" smtClean="0">
                          <a:solidFill>
                            <a:schemeClr val="tx1"/>
                          </a:solidFill>
                        </a:rPr>
                        <a:t>ó</a:t>
                      </a:r>
                      <a:r>
                        <a:rPr lang="en-US" sz="2200" b="1" baseline="0" dirty="0" err="1" smtClean="0">
                          <a:solidFill>
                            <a:schemeClr val="tx1"/>
                          </a:solidFill>
                        </a:rPr>
                        <a:t>n</a:t>
                      </a:r>
                      <a:r>
                        <a:rPr lang="en-US" sz="2200" b="1" baseline="0" dirty="0" smtClean="0">
                          <a:solidFill>
                            <a:schemeClr val="tx1"/>
                          </a:solidFill>
                        </a:rPr>
                        <a:t> </a:t>
                      </a:r>
                      <a:r>
                        <a:rPr lang="en-US" sz="2200" b="1" baseline="0" dirty="0" err="1" smtClean="0">
                          <a:solidFill>
                            <a:schemeClr val="tx1"/>
                          </a:solidFill>
                        </a:rPr>
                        <a:t>externa</a:t>
                      </a:r>
                      <a:r>
                        <a:rPr lang="en-US" sz="2200" b="1" baseline="0" dirty="0" smtClean="0">
                          <a:solidFill>
                            <a:schemeClr val="tx1"/>
                          </a:solidFill>
                        </a:rPr>
                        <a:t>; </a:t>
                      </a:r>
                      <a:r>
                        <a:rPr lang="en-US" sz="2200" b="1" baseline="0" dirty="0" err="1" smtClean="0">
                          <a:solidFill>
                            <a:schemeClr val="tx1"/>
                          </a:solidFill>
                        </a:rPr>
                        <a:t>moderna</a:t>
                      </a:r>
                      <a:r>
                        <a:rPr lang="en-US" sz="2200" b="1" baseline="0" dirty="0" smtClean="0">
                          <a:solidFill>
                            <a:schemeClr val="tx1"/>
                          </a:solidFill>
                        </a:rPr>
                        <a:t> </a:t>
                      </a:r>
                      <a:r>
                        <a:rPr lang="en-US" sz="2200" b="1" baseline="0" dirty="0" err="1" smtClean="0">
                          <a:solidFill>
                            <a:schemeClr val="tx1"/>
                          </a:solidFill>
                        </a:rPr>
                        <a:t>coordinaci</a:t>
                      </a:r>
                      <a:r>
                        <a:rPr lang="en-US" sz="2200" b="1" dirty="0" err="1" smtClean="0">
                          <a:solidFill>
                            <a:schemeClr val="tx1"/>
                          </a:solidFill>
                        </a:rPr>
                        <a:t>ó</a:t>
                      </a:r>
                      <a:r>
                        <a:rPr lang="en-US" sz="2200" b="1" baseline="0" dirty="0" err="1" smtClean="0">
                          <a:solidFill>
                            <a:schemeClr val="tx1"/>
                          </a:solidFill>
                        </a:rPr>
                        <a:t>n</a:t>
                      </a:r>
                      <a:r>
                        <a:rPr lang="en-US" sz="2200" b="1" baseline="0" dirty="0" smtClean="0">
                          <a:solidFill>
                            <a:schemeClr val="tx1"/>
                          </a:solidFill>
                        </a:rPr>
                        <a:t> </a:t>
                      </a:r>
                      <a:r>
                        <a:rPr lang="en-US" sz="2200" b="1" baseline="0" dirty="0" err="1" smtClean="0">
                          <a:solidFill>
                            <a:schemeClr val="tx1"/>
                          </a:solidFill>
                        </a:rPr>
                        <a:t>es</a:t>
                      </a:r>
                      <a:r>
                        <a:rPr lang="en-US" sz="2200" b="1" baseline="0" dirty="0" smtClean="0">
                          <a:solidFill>
                            <a:schemeClr val="tx1"/>
                          </a:solidFill>
                        </a:rPr>
                        <a:t> </a:t>
                      </a:r>
                      <a:r>
                        <a:rPr lang="en-US" sz="2200" b="1" baseline="0" dirty="0" err="1" smtClean="0">
                          <a:solidFill>
                            <a:schemeClr val="tx1"/>
                          </a:solidFill>
                        </a:rPr>
                        <a:t>resistida</a:t>
                      </a:r>
                      <a:r>
                        <a:rPr lang="en-US" sz="2200" b="1" baseline="0" dirty="0" smtClean="0">
                          <a:solidFill>
                            <a:schemeClr val="tx1"/>
                          </a:solidFill>
                        </a:rPr>
                        <a:t> </a:t>
                      </a:r>
                      <a:r>
                        <a:rPr lang="en-US" sz="2200" b="1" baseline="0" dirty="0" err="1" smtClean="0">
                          <a:solidFill>
                            <a:schemeClr val="tx1"/>
                          </a:solidFill>
                        </a:rPr>
                        <a:t>por</a:t>
                      </a:r>
                      <a:r>
                        <a:rPr lang="en-US" sz="2200" b="1" baseline="0" dirty="0" smtClean="0">
                          <a:solidFill>
                            <a:schemeClr val="tx1"/>
                          </a:solidFill>
                        </a:rPr>
                        <a:t> silos </a:t>
                      </a:r>
                      <a:r>
                        <a:rPr lang="en-US" sz="2200" b="1" baseline="0" dirty="0" err="1" smtClean="0">
                          <a:solidFill>
                            <a:schemeClr val="tx1"/>
                          </a:solidFill>
                        </a:rPr>
                        <a:t>tradicionales</a:t>
                      </a:r>
                      <a:endParaRPr lang="es-CO" sz="2200" b="1" dirty="0">
                        <a:solidFill>
                          <a:schemeClr val="tx1"/>
                        </a:solidFill>
                      </a:endParaRPr>
                    </a:p>
                  </a:txBody>
                  <a:tcPr/>
                </a:tc>
              </a:tr>
            </a:tbl>
          </a:graphicData>
        </a:graphic>
      </p:graphicFrame>
    </p:spTree>
    <p:extLst>
      <p:ext uri="{BB962C8B-B14F-4D97-AF65-F5344CB8AC3E}">
        <p14:creationId xmlns:p14="http://schemas.microsoft.com/office/powerpoint/2010/main" val="52619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305800" cy="944562"/>
          </a:xfrm>
        </p:spPr>
        <p:txBody>
          <a:bodyPr>
            <a:noAutofit/>
          </a:bodyPr>
          <a:lstStyle/>
          <a:p>
            <a:r>
              <a:rPr lang="es-MX" sz="3200" b="1" dirty="0">
                <a:solidFill>
                  <a:schemeClr val="accent2"/>
                </a:solidFill>
              </a:rPr>
              <a:t>¿C</a:t>
            </a:r>
            <a:r>
              <a:rPr lang="en-US" sz="3200" b="1" dirty="0" err="1">
                <a:solidFill>
                  <a:schemeClr val="accent2"/>
                </a:solidFill>
              </a:rPr>
              <a:t>ómo</a:t>
            </a:r>
            <a:r>
              <a:rPr lang="en-US" sz="3200" b="1" dirty="0">
                <a:solidFill>
                  <a:schemeClr val="accent2"/>
                </a:solidFill>
              </a:rPr>
              <a:t> </a:t>
            </a:r>
            <a:r>
              <a:rPr lang="en-US" sz="3200" b="1" dirty="0" err="1">
                <a:solidFill>
                  <a:schemeClr val="accent2"/>
                </a:solidFill>
              </a:rPr>
              <a:t>lograr</a:t>
            </a:r>
            <a:r>
              <a:rPr lang="en-US" sz="3200" b="1" dirty="0">
                <a:solidFill>
                  <a:schemeClr val="accent2"/>
                </a:solidFill>
              </a:rPr>
              <a:t> </a:t>
            </a:r>
            <a:r>
              <a:rPr lang="es-MX" sz="3200" b="1" dirty="0" err="1">
                <a:solidFill>
                  <a:schemeClr val="accent2"/>
                </a:solidFill>
              </a:rPr>
              <a:t>Producci</a:t>
            </a:r>
            <a:r>
              <a:rPr lang="en-US" sz="3200" b="1" dirty="0">
                <a:solidFill>
                  <a:schemeClr val="accent2"/>
                </a:solidFill>
              </a:rPr>
              <a:t>ó</a:t>
            </a:r>
            <a:r>
              <a:rPr lang="es-MX" sz="3200" b="1" dirty="0">
                <a:solidFill>
                  <a:schemeClr val="accent2"/>
                </a:solidFill>
              </a:rPr>
              <a:t>n y uso continuo de evaluaciones cuando los funcionarios cambian</a:t>
            </a:r>
            <a:r>
              <a:rPr lang="es-MX" sz="3200" b="1" dirty="0">
                <a:solidFill>
                  <a:schemeClr val="accent2"/>
                </a:solidFill>
              </a:rPr>
              <a:t>? </a:t>
            </a:r>
            <a:r>
              <a:rPr lang="es-CO" sz="3200" b="1" dirty="0">
                <a:solidFill>
                  <a:schemeClr val="accent2"/>
                </a:solidFill>
              </a:rPr>
              <a:t/>
            </a:r>
            <a:br>
              <a:rPr lang="es-CO" sz="3200" b="1" dirty="0">
                <a:solidFill>
                  <a:schemeClr val="accent2"/>
                </a:solidFill>
              </a:rPr>
            </a:br>
            <a:endParaRPr lang="es-CO" sz="3200" b="1" dirty="0">
              <a:solidFill>
                <a:schemeClr val="accent2"/>
              </a:solidFill>
            </a:endParaRPr>
          </a:p>
        </p:txBody>
      </p:sp>
      <p:sp>
        <p:nvSpPr>
          <p:cNvPr id="3" name="Content Placeholder 2"/>
          <p:cNvSpPr>
            <a:spLocks noGrp="1"/>
          </p:cNvSpPr>
          <p:nvPr>
            <p:ph idx="1"/>
          </p:nvPr>
        </p:nvSpPr>
        <p:spPr>
          <a:xfrm>
            <a:off x="1828800" y="1295400"/>
            <a:ext cx="8382000" cy="5105400"/>
          </a:xfrm>
        </p:spPr>
        <p:txBody>
          <a:bodyPr>
            <a:normAutofit lnSpcReduction="10000"/>
          </a:bodyPr>
          <a:lstStyle/>
          <a:p>
            <a:r>
              <a:rPr lang="en-US" dirty="0" err="1" smtClean="0"/>
              <a:t>Instituciones</a:t>
            </a:r>
            <a:r>
              <a:rPr lang="en-US" dirty="0" smtClean="0"/>
              <a:t>, </a:t>
            </a:r>
            <a:r>
              <a:rPr lang="en-US" dirty="0" err="1" smtClean="0"/>
              <a:t>sistemas</a:t>
            </a:r>
            <a:r>
              <a:rPr lang="en-US" dirty="0" smtClean="0"/>
              <a:t> o </a:t>
            </a:r>
            <a:r>
              <a:rPr lang="en-US" dirty="0" err="1" smtClean="0"/>
              <a:t>programas</a:t>
            </a:r>
            <a:r>
              <a:rPr lang="en-US" dirty="0" smtClean="0"/>
              <a:t> de </a:t>
            </a:r>
            <a:r>
              <a:rPr lang="en-US" dirty="0" err="1" smtClean="0"/>
              <a:t>evaluación</a:t>
            </a:r>
            <a:r>
              <a:rPr lang="en-US" dirty="0" smtClean="0"/>
              <a:t> </a:t>
            </a:r>
            <a:r>
              <a:rPr lang="en-US" dirty="0" err="1" smtClean="0"/>
              <a:t>acreditados</a:t>
            </a:r>
            <a:r>
              <a:rPr lang="en-US" dirty="0" smtClean="0"/>
              <a:t> y con </a:t>
            </a:r>
            <a:r>
              <a:rPr lang="en-US" dirty="0" err="1" smtClean="0"/>
              <a:t>demostración</a:t>
            </a:r>
            <a:r>
              <a:rPr lang="en-US" dirty="0" smtClean="0"/>
              <a:t> de </a:t>
            </a:r>
            <a:r>
              <a:rPr lang="en-US" dirty="0" err="1" smtClean="0"/>
              <a:t>utilizaci</a:t>
            </a:r>
            <a:r>
              <a:rPr lang="en-US" dirty="0" err="1"/>
              <a:t>ó</a:t>
            </a:r>
            <a:r>
              <a:rPr lang="en-US" dirty="0" err="1" smtClean="0"/>
              <a:t>n</a:t>
            </a:r>
            <a:r>
              <a:rPr lang="en-US" dirty="0" smtClean="0"/>
              <a:t> en pol</a:t>
            </a:r>
            <a:r>
              <a:rPr lang="es-MX" dirty="0" smtClean="0"/>
              <a:t>í</a:t>
            </a:r>
            <a:r>
              <a:rPr lang="en-US" dirty="0" err="1" smtClean="0"/>
              <a:t>ticas</a:t>
            </a:r>
            <a:r>
              <a:rPr lang="en-US" dirty="0" smtClean="0"/>
              <a:t> y en </a:t>
            </a:r>
            <a:r>
              <a:rPr lang="en-US" dirty="0" err="1" smtClean="0"/>
              <a:t>gestión</a:t>
            </a:r>
            <a:endParaRPr lang="en-US" dirty="0" smtClean="0"/>
          </a:p>
          <a:p>
            <a:pPr marL="0" indent="0">
              <a:buNone/>
            </a:pPr>
            <a:endParaRPr lang="en-US" dirty="0" smtClean="0"/>
          </a:p>
          <a:p>
            <a:r>
              <a:rPr lang="en-US" dirty="0" err="1" smtClean="0"/>
              <a:t>Invitación</a:t>
            </a:r>
            <a:r>
              <a:rPr lang="en-US" dirty="0" smtClean="0"/>
              <a:t> al </a:t>
            </a:r>
            <a:r>
              <a:rPr lang="en-US" dirty="0" err="1" smtClean="0"/>
              <a:t>nuevo</a:t>
            </a:r>
            <a:r>
              <a:rPr lang="en-US" dirty="0" smtClean="0"/>
              <a:t> </a:t>
            </a:r>
            <a:r>
              <a:rPr lang="en-US" dirty="0" err="1" smtClean="0"/>
              <a:t>gobierno</a:t>
            </a:r>
            <a:r>
              <a:rPr lang="en-US" dirty="0" smtClean="0"/>
              <a:t> a </a:t>
            </a:r>
            <a:r>
              <a:rPr lang="en-US" dirty="0" err="1" smtClean="0"/>
              <a:t>Mejorar</a:t>
            </a:r>
            <a:r>
              <a:rPr lang="en-US" dirty="0" smtClean="0"/>
              <a:t>: </a:t>
            </a:r>
            <a:r>
              <a:rPr lang="en-US" dirty="0" err="1" smtClean="0"/>
              <a:t>propuesta</a:t>
            </a:r>
            <a:r>
              <a:rPr lang="en-US" dirty="0" smtClean="0"/>
              <a:t> </a:t>
            </a:r>
            <a:r>
              <a:rPr lang="en-US" dirty="0" err="1" smtClean="0"/>
              <a:t>estratégica</a:t>
            </a:r>
            <a:r>
              <a:rPr lang="en-US" dirty="0" smtClean="0"/>
              <a:t>, con </a:t>
            </a:r>
            <a:r>
              <a:rPr lang="en-US" dirty="0" err="1" smtClean="0"/>
              <a:t>beneficios</a:t>
            </a:r>
            <a:r>
              <a:rPr lang="en-US" dirty="0" smtClean="0"/>
              <a:t> y </a:t>
            </a:r>
            <a:r>
              <a:rPr lang="en-US" dirty="0" err="1" smtClean="0"/>
              <a:t>medición</a:t>
            </a:r>
            <a:r>
              <a:rPr lang="en-US" dirty="0" smtClean="0"/>
              <a:t> de </a:t>
            </a:r>
            <a:r>
              <a:rPr lang="en-US" dirty="0" err="1" smtClean="0"/>
              <a:t>costos</a:t>
            </a:r>
            <a:r>
              <a:rPr lang="en-US" dirty="0" smtClean="0"/>
              <a:t> de </a:t>
            </a:r>
            <a:r>
              <a:rPr lang="en-US" dirty="0" err="1" smtClean="0"/>
              <a:t>transición</a:t>
            </a:r>
            <a:endParaRPr lang="en-US" dirty="0" smtClean="0"/>
          </a:p>
          <a:p>
            <a:pPr marL="0" indent="0">
              <a:buNone/>
            </a:pPr>
            <a:endParaRPr lang="en-US" smtClean="0"/>
          </a:p>
          <a:p>
            <a:r>
              <a:rPr lang="en-US" dirty="0" err="1" smtClean="0"/>
              <a:t>Articulación</a:t>
            </a:r>
            <a:r>
              <a:rPr lang="en-US" dirty="0" smtClean="0"/>
              <a:t> con </a:t>
            </a:r>
            <a:r>
              <a:rPr lang="en-US" dirty="0" err="1" smtClean="0"/>
              <a:t>otras</a:t>
            </a:r>
            <a:r>
              <a:rPr lang="en-US" dirty="0" smtClean="0"/>
              <a:t> </a:t>
            </a:r>
            <a:r>
              <a:rPr lang="en-US" dirty="0" err="1" smtClean="0"/>
              <a:t>unidades</a:t>
            </a:r>
            <a:r>
              <a:rPr lang="en-US" dirty="0" smtClean="0"/>
              <a:t> de </a:t>
            </a:r>
            <a:r>
              <a:rPr lang="en-US" dirty="0" err="1" smtClean="0"/>
              <a:t>gobierno</a:t>
            </a:r>
            <a:r>
              <a:rPr lang="en-US" dirty="0" smtClean="0"/>
              <a:t>, </a:t>
            </a:r>
            <a:r>
              <a:rPr lang="en-US" dirty="0" err="1" smtClean="0"/>
              <a:t>Congreso</a:t>
            </a:r>
            <a:r>
              <a:rPr lang="en-US" dirty="0" smtClean="0"/>
              <a:t>, sector </a:t>
            </a:r>
            <a:r>
              <a:rPr lang="en-US" dirty="0" err="1" smtClean="0"/>
              <a:t>privado</a:t>
            </a:r>
            <a:r>
              <a:rPr lang="en-US" dirty="0" smtClean="0"/>
              <a:t> y  </a:t>
            </a:r>
            <a:r>
              <a:rPr lang="en-US" dirty="0" err="1" smtClean="0"/>
              <a:t>comunidades</a:t>
            </a:r>
            <a:endParaRPr lang="es-CO" dirty="0"/>
          </a:p>
        </p:txBody>
      </p:sp>
    </p:spTree>
    <p:extLst>
      <p:ext uri="{BB962C8B-B14F-4D97-AF65-F5344CB8AC3E}">
        <p14:creationId xmlns:p14="http://schemas.microsoft.com/office/powerpoint/2010/main" val="340012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07533"/>
          </a:xfrm>
        </p:spPr>
        <p:txBody>
          <a:bodyPr>
            <a:normAutofit fontScale="90000"/>
          </a:bodyPr>
          <a:lstStyle/>
          <a:p>
            <a:r>
              <a:rPr lang="es-CO" b="1" dirty="0" smtClean="0">
                <a:solidFill>
                  <a:srgbClr val="FF0000"/>
                </a:solidFill>
              </a:rPr>
              <a:t>LO QUE HA CAMBIADO EN CHILE 2010-2014</a:t>
            </a:r>
            <a:endParaRPr lang="es-CO" b="1" dirty="0">
              <a:solidFill>
                <a:srgbClr val="FF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3770395"/>
              </p:ext>
            </p:extLst>
          </p:nvPr>
        </p:nvGraphicFramePr>
        <p:xfrm>
          <a:off x="333375" y="900113"/>
          <a:ext cx="11393488"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25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CO" sz="5400" b="1" dirty="0" smtClean="0"/>
              <a:t>ALGUNAS EXPERIENCIAS DE MÉXICO</a:t>
            </a:r>
            <a:endParaRPr lang="es-CO" sz="5400" b="1" dirty="0"/>
          </a:p>
        </p:txBody>
      </p:sp>
      <p:sp>
        <p:nvSpPr>
          <p:cNvPr id="3" name="Subtítulo 2"/>
          <p:cNvSpPr>
            <a:spLocks noGrp="1"/>
          </p:cNvSpPr>
          <p:nvPr>
            <p:ph type="subTitle" idx="1"/>
          </p:nvPr>
        </p:nvSpPr>
        <p:spPr/>
        <p:txBody>
          <a:bodyPr/>
          <a:lstStyle/>
          <a:p>
            <a:endParaRPr lang="es-CO"/>
          </a:p>
        </p:txBody>
      </p:sp>
    </p:spTree>
    <p:extLst>
      <p:ext uri="{BB962C8B-B14F-4D97-AF65-F5344CB8AC3E}">
        <p14:creationId xmlns:p14="http://schemas.microsoft.com/office/powerpoint/2010/main" val="29083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cstate="print"/>
          <a:srcRect/>
          <a:stretch>
            <a:fillRect/>
          </a:stretch>
        </p:blipFill>
        <p:spPr bwMode="auto">
          <a:xfrm>
            <a:off x="1524000" y="-1588"/>
            <a:ext cx="9145588" cy="6859588"/>
          </a:xfrm>
          <a:prstGeom prst="rect">
            <a:avLst/>
          </a:prstGeom>
          <a:noFill/>
          <a:ln w="9525">
            <a:noFill/>
            <a:miter lim="800000"/>
            <a:headEnd/>
            <a:tailEnd/>
          </a:ln>
        </p:spPr>
      </p:pic>
      <p:sp>
        <p:nvSpPr>
          <p:cNvPr id="2051" name="Text Box 2"/>
          <p:cNvSpPr txBox="1">
            <a:spLocks noChangeArrowheads="1"/>
          </p:cNvSpPr>
          <p:nvPr/>
        </p:nvSpPr>
        <p:spPr bwMode="auto">
          <a:xfrm>
            <a:off x="4810125" y="6021389"/>
            <a:ext cx="2654300" cy="396875"/>
          </a:xfrm>
          <a:prstGeom prst="rect">
            <a:avLst/>
          </a:prstGeom>
          <a:noFill/>
          <a:ln w="9525">
            <a:noFill/>
            <a:miter lim="800000"/>
            <a:headEnd/>
            <a:tailEnd/>
          </a:ln>
        </p:spPr>
        <p:txBody>
          <a:bodyPr wrap="none">
            <a:spAutoFit/>
          </a:bodyPr>
          <a:lstStyle/>
          <a:p>
            <a:pPr algn="ctr" eaLnBrk="0" hangingPunct="0"/>
            <a:r>
              <a:rPr lang="es-ES_tradnl" sz="2000" dirty="0">
                <a:solidFill>
                  <a:prstClr val="white"/>
                </a:solidFill>
                <a:latin typeface="Arial" pitchFamily="34" charset="0"/>
              </a:rPr>
              <a:t>www.</a:t>
            </a:r>
            <a:r>
              <a:rPr lang="es-ES_tradnl" sz="2000" b="1" dirty="0">
                <a:solidFill>
                  <a:prstClr val="white"/>
                </a:solidFill>
                <a:latin typeface="Arial" pitchFamily="34" charset="0"/>
              </a:rPr>
              <a:t>coneval</a:t>
            </a:r>
            <a:r>
              <a:rPr lang="es-ES_tradnl" sz="2000" dirty="0">
                <a:solidFill>
                  <a:prstClr val="white"/>
                </a:solidFill>
                <a:latin typeface="Arial" pitchFamily="34" charset="0"/>
              </a:rPr>
              <a:t>.gob.mx</a:t>
            </a:r>
          </a:p>
        </p:txBody>
      </p:sp>
      <p:sp>
        <p:nvSpPr>
          <p:cNvPr id="2052" name="Text Box 4"/>
          <p:cNvSpPr txBox="1">
            <a:spLocks noChangeArrowheads="1"/>
          </p:cNvSpPr>
          <p:nvPr/>
        </p:nvSpPr>
        <p:spPr bwMode="auto">
          <a:xfrm>
            <a:off x="3846468" y="4221088"/>
            <a:ext cx="4546436" cy="1569660"/>
          </a:xfrm>
          <a:prstGeom prst="rect">
            <a:avLst/>
          </a:prstGeom>
          <a:noFill/>
          <a:ln w="9525">
            <a:noFill/>
            <a:miter lim="800000"/>
            <a:headEnd/>
            <a:tailEnd/>
          </a:ln>
        </p:spPr>
        <p:txBody>
          <a:bodyPr wrap="none">
            <a:spAutoFit/>
          </a:bodyPr>
          <a:lstStyle/>
          <a:p>
            <a:pPr algn="ctr" eaLnBrk="0" hangingPunct="0"/>
            <a:r>
              <a:rPr lang="es-ES_tradnl" sz="2800" dirty="0">
                <a:solidFill>
                  <a:srgbClr val="1C3F94"/>
                </a:solidFill>
                <a:latin typeface="Futura Lt" pitchFamily="34" charset="0"/>
              </a:rPr>
              <a:t>Gonzalo Hernández </a:t>
            </a:r>
            <a:r>
              <a:rPr lang="es-ES_tradnl" sz="2800" dirty="0" err="1">
                <a:solidFill>
                  <a:srgbClr val="1C3F94"/>
                </a:solidFill>
                <a:latin typeface="Futura Lt" pitchFamily="34" charset="0"/>
              </a:rPr>
              <a:t>Licona</a:t>
            </a:r>
            <a:endParaRPr lang="es-ES_tradnl" sz="2800" dirty="0">
              <a:solidFill>
                <a:srgbClr val="1C3F94"/>
              </a:solidFill>
              <a:latin typeface="Futura Lt" pitchFamily="34" charset="0"/>
            </a:endParaRPr>
          </a:p>
          <a:p>
            <a:pPr algn="ctr" eaLnBrk="0" hangingPunct="0"/>
            <a:endParaRPr lang="es-ES_tradnl" sz="2800" dirty="0">
              <a:solidFill>
                <a:srgbClr val="1C3F94"/>
              </a:solidFill>
              <a:latin typeface="Futura Lt" pitchFamily="34" charset="0"/>
            </a:endParaRPr>
          </a:p>
          <a:p>
            <a:pPr algn="ctr" eaLnBrk="0" hangingPunct="0"/>
            <a:r>
              <a:rPr lang="es-ES_tradnl" sz="2000" dirty="0">
                <a:solidFill>
                  <a:srgbClr val="1C3F94"/>
                </a:solidFill>
                <a:latin typeface="Futura Lt" pitchFamily="34" charset="0"/>
              </a:rPr>
              <a:t>Septiembre, 2012</a:t>
            </a:r>
          </a:p>
          <a:p>
            <a:pPr algn="ctr" eaLnBrk="0" hangingPunct="0"/>
            <a:endParaRPr lang="es-ES_tradnl" sz="2000" dirty="0">
              <a:solidFill>
                <a:srgbClr val="1C3F94"/>
              </a:solidFill>
              <a:latin typeface="Futura Lt" pitchFamily="34" charset="0"/>
            </a:endParaRPr>
          </a:p>
        </p:txBody>
      </p:sp>
      <p:sp>
        <p:nvSpPr>
          <p:cNvPr id="2053" name="Text Box 5"/>
          <p:cNvSpPr txBox="1">
            <a:spLocks noChangeArrowheads="1"/>
          </p:cNvSpPr>
          <p:nvPr/>
        </p:nvSpPr>
        <p:spPr bwMode="auto">
          <a:xfrm>
            <a:off x="1775424" y="2204864"/>
            <a:ext cx="8641152" cy="1754326"/>
          </a:xfrm>
          <a:prstGeom prst="rect">
            <a:avLst/>
          </a:prstGeom>
          <a:noFill/>
          <a:ln w="9525">
            <a:noFill/>
            <a:miter lim="800000"/>
            <a:headEnd/>
            <a:tailEnd/>
          </a:ln>
        </p:spPr>
        <p:txBody>
          <a:bodyPr wrap="square">
            <a:spAutoFit/>
          </a:bodyPr>
          <a:lstStyle/>
          <a:p>
            <a:pPr algn="ctr"/>
            <a:r>
              <a:rPr lang="es-MX" sz="3600" b="1" dirty="0">
                <a:solidFill>
                  <a:srgbClr val="333399"/>
                </a:solidFill>
              </a:rPr>
              <a:t>Avances y Retos en la Construcción de una Gestión basada en Resultados en México: Política Social</a:t>
            </a:r>
            <a:endParaRPr lang="es-MX" sz="3600" b="1" dirty="0">
              <a:solidFill>
                <a:srgbClr val="333399"/>
              </a:solidFill>
            </a:endParaRPr>
          </a:p>
        </p:txBody>
      </p:sp>
    </p:spTree>
    <p:extLst>
      <p:ext uri="{BB962C8B-B14F-4D97-AF65-F5344CB8AC3E}">
        <p14:creationId xmlns:p14="http://schemas.microsoft.com/office/powerpoint/2010/main" val="1240365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549152" y="1783358"/>
            <a:ext cx="2026568" cy="4525963"/>
          </a:xfrm>
          <a:prstGeom prst="rect">
            <a:avLst/>
          </a:prstGeom>
        </p:spPr>
        <p:txBody>
          <a:bodyPr/>
          <a:lstStyle/>
          <a:p>
            <a:pPr marL="342900" indent="-342900">
              <a:spcBef>
                <a:spcPct val="20000"/>
              </a:spcBef>
              <a:defRPr/>
            </a:pPr>
            <a:r>
              <a:rPr lang="es-ES" dirty="0">
                <a:solidFill>
                  <a:prstClr val="black"/>
                </a:solidFill>
                <a:latin typeface="Franklin Gothic Heavy" pitchFamily="34" charset="0"/>
              </a:rPr>
              <a:t>          Retos</a:t>
            </a:r>
          </a:p>
          <a:p>
            <a:pPr marL="342900" indent="-342900">
              <a:spcBef>
                <a:spcPct val="20000"/>
              </a:spcBef>
              <a:buFont typeface="Arial" pitchFamily="34" charset="0"/>
              <a:buChar char="•"/>
              <a:defRPr/>
            </a:pPr>
            <a:endParaRPr lang="es-ES" dirty="0">
              <a:solidFill>
                <a:prstClr val="black"/>
              </a:solidFill>
            </a:endParaRPr>
          </a:p>
          <a:p>
            <a:pPr marL="342900" indent="-342900">
              <a:spcBef>
                <a:spcPct val="20000"/>
              </a:spcBef>
              <a:buFont typeface="Arial" pitchFamily="34" charset="0"/>
              <a:buChar char="•"/>
              <a:defRPr/>
            </a:pPr>
            <a:r>
              <a:rPr lang="es-ES" b="1" dirty="0">
                <a:solidFill>
                  <a:prstClr val="black"/>
                </a:solidFill>
              </a:rPr>
              <a:t>Institucionales </a:t>
            </a:r>
            <a:r>
              <a:rPr lang="es-ES" dirty="0">
                <a:solidFill>
                  <a:prstClr val="black"/>
                </a:solidFill>
              </a:rPr>
              <a:t>(reglas del juego para que exista y se use la evidencia)</a:t>
            </a:r>
          </a:p>
          <a:p>
            <a:pPr marL="342900" indent="-342900">
              <a:spcBef>
                <a:spcPct val="20000"/>
              </a:spcBef>
              <a:buFont typeface="Arial" pitchFamily="34" charset="0"/>
              <a:buChar char="•"/>
              <a:defRPr/>
            </a:pPr>
            <a:r>
              <a:rPr lang="es-ES" b="1" dirty="0">
                <a:solidFill>
                  <a:prstClr val="black"/>
                </a:solidFill>
              </a:rPr>
              <a:t>Técnicos </a:t>
            </a:r>
            <a:r>
              <a:rPr lang="es-ES" dirty="0">
                <a:solidFill>
                  <a:prstClr val="black"/>
                </a:solidFill>
              </a:rPr>
              <a:t>(información, metodologías de medición, evaluadores de calidad, etc.)</a:t>
            </a:r>
          </a:p>
          <a:p>
            <a:pPr marL="342900" indent="-342900">
              <a:spcBef>
                <a:spcPct val="20000"/>
              </a:spcBef>
              <a:buFont typeface="Arial" pitchFamily="34" charset="0"/>
              <a:buChar char="•"/>
              <a:defRPr/>
            </a:pPr>
            <a:r>
              <a:rPr lang="es-ES" b="1" dirty="0">
                <a:solidFill>
                  <a:prstClr val="black"/>
                </a:solidFill>
              </a:rPr>
              <a:t>Presupuestales </a:t>
            </a:r>
          </a:p>
          <a:p>
            <a:pPr marL="342900" indent="-342900">
              <a:spcBef>
                <a:spcPct val="20000"/>
              </a:spcBef>
              <a:buFont typeface="Arial" pitchFamily="34" charset="0"/>
              <a:buChar char="•"/>
              <a:defRPr/>
            </a:pPr>
            <a:endParaRPr lang="es-MX" dirty="0">
              <a:solidFill>
                <a:prstClr val="black"/>
              </a:solidFill>
            </a:endParaRPr>
          </a:p>
        </p:txBody>
      </p:sp>
      <p:sp>
        <p:nvSpPr>
          <p:cNvPr id="3" name="3 Marcador de contenido"/>
          <p:cNvSpPr txBox="1">
            <a:spLocks/>
          </p:cNvSpPr>
          <p:nvPr/>
        </p:nvSpPr>
        <p:spPr>
          <a:xfrm>
            <a:off x="7896200" y="692697"/>
            <a:ext cx="2520280" cy="4525963"/>
          </a:xfrm>
          <a:prstGeom prst="rect">
            <a:avLst/>
          </a:prstGeom>
        </p:spPr>
        <p:txBody>
          <a:bodyPr/>
          <a:lstStyle/>
          <a:p>
            <a:pPr marL="342900" indent="-342900">
              <a:spcBef>
                <a:spcPct val="20000"/>
              </a:spcBef>
              <a:defRPr/>
            </a:pPr>
            <a:r>
              <a:rPr lang="es-ES" sz="2000" dirty="0">
                <a:solidFill>
                  <a:prstClr val="black"/>
                </a:solidFill>
                <a:latin typeface="Franklin Gothic Heavy" pitchFamily="34" charset="0"/>
              </a:rPr>
              <a:t>     Decisiones de Política Pública sobre:</a:t>
            </a:r>
          </a:p>
          <a:p>
            <a:pPr marL="342900" indent="-342900">
              <a:spcBef>
                <a:spcPct val="20000"/>
              </a:spcBef>
              <a:buFont typeface="Arial" pitchFamily="34" charset="0"/>
              <a:buChar char="•"/>
              <a:defRPr/>
            </a:pPr>
            <a:r>
              <a:rPr lang="es-ES" dirty="0">
                <a:solidFill>
                  <a:prstClr val="black"/>
                </a:solidFill>
              </a:rPr>
              <a:t>Planeación, Cambios n</a:t>
            </a:r>
            <a:r>
              <a:rPr lang="es-ES" dirty="0" err="1">
                <a:solidFill>
                  <a:prstClr val="black"/>
                </a:solidFill>
              </a:rPr>
              <a:t>ormativos</a:t>
            </a:r>
            <a:r>
              <a:rPr lang="es-ES" dirty="0">
                <a:solidFill>
                  <a:prstClr val="black"/>
                </a:solidFill>
              </a:rPr>
              <a:t>, Presupuestales, Operación</a:t>
            </a:r>
          </a:p>
          <a:p>
            <a:pPr marL="342900" indent="-342900">
              <a:spcBef>
                <a:spcPct val="20000"/>
              </a:spcBef>
              <a:buFont typeface="Arial" pitchFamily="34" charset="0"/>
              <a:buChar char="•"/>
              <a:defRPr/>
            </a:pPr>
            <a:endParaRPr lang="es-ES" dirty="0">
              <a:solidFill>
                <a:prstClr val="black"/>
              </a:solidFill>
            </a:endParaRPr>
          </a:p>
          <a:p>
            <a:pPr marL="342900" indent="-342900">
              <a:spcBef>
                <a:spcPct val="20000"/>
              </a:spcBef>
              <a:buFont typeface="Arial" pitchFamily="34" charset="0"/>
              <a:buChar char="•"/>
              <a:defRPr/>
            </a:pPr>
            <a:r>
              <a:rPr lang="es-ES" sz="2000" dirty="0">
                <a:solidFill>
                  <a:prstClr val="black"/>
                </a:solidFill>
                <a:latin typeface="Franklin Gothic Heavy" pitchFamily="34" charset="0"/>
              </a:rPr>
              <a:t>Ejecutivo </a:t>
            </a:r>
            <a:r>
              <a:rPr lang="es-ES" sz="2000" dirty="0">
                <a:solidFill>
                  <a:prstClr val="black"/>
                </a:solidFill>
              </a:rPr>
              <a:t>(Presidencia Ministros)</a:t>
            </a:r>
          </a:p>
          <a:p>
            <a:pPr marL="342900" indent="-342900">
              <a:spcBef>
                <a:spcPct val="20000"/>
              </a:spcBef>
              <a:buFont typeface="Arial" pitchFamily="34" charset="0"/>
              <a:buChar char="•"/>
              <a:defRPr/>
            </a:pPr>
            <a:r>
              <a:rPr lang="es-ES" sz="2000" dirty="0">
                <a:solidFill>
                  <a:prstClr val="black"/>
                </a:solidFill>
                <a:latin typeface="Franklin Gothic Heavy" pitchFamily="34" charset="0"/>
              </a:rPr>
              <a:t>Gobiernos </a:t>
            </a:r>
            <a:r>
              <a:rPr lang="es-ES" sz="2000" dirty="0" err="1">
                <a:solidFill>
                  <a:prstClr val="black"/>
                </a:solidFill>
                <a:latin typeface="Franklin Gothic Heavy" pitchFamily="34" charset="0"/>
              </a:rPr>
              <a:t>Subnacionales</a:t>
            </a:r>
            <a:endParaRPr lang="es-ES" sz="2000" dirty="0">
              <a:solidFill>
                <a:prstClr val="black"/>
              </a:solidFill>
              <a:latin typeface="Franklin Gothic Heavy" pitchFamily="34" charset="0"/>
            </a:endParaRPr>
          </a:p>
          <a:p>
            <a:pPr marL="342900" indent="-342900">
              <a:spcBef>
                <a:spcPct val="20000"/>
              </a:spcBef>
              <a:buFont typeface="Arial" pitchFamily="34" charset="0"/>
              <a:buChar char="•"/>
              <a:defRPr/>
            </a:pPr>
            <a:r>
              <a:rPr lang="es-ES" sz="2000" dirty="0">
                <a:solidFill>
                  <a:prstClr val="black"/>
                </a:solidFill>
                <a:latin typeface="Franklin Gothic Heavy" pitchFamily="34" charset="0"/>
              </a:rPr>
              <a:t>Congreso</a:t>
            </a:r>
          </a:p>
          <a:p>
            <a:pPr marL="342900" indent="-342900">
              <a:spcBef>
                <a:spcPct val="20000"/>
              </a:spcBef>
              <a:defRPr/>
            </a:pPr>
            <a:r>
              <a:rPr lang="es-ES" sz="2000" dirty="0">
                <a:solidFill>
                  <a:prstClr val="black"/>
                </a:solidFill>
                <a:latin typeface="Franklin Gothic Heavy" pitchFamily="34" charset="0"/>
              </a:rPr>
              <a:t>     Parlamento </a:t>
            </a:r>
            <a:endParaRPr lang="es-MX" sz="2000" dirty="0">
              <a:solidFill>
                <a:prstClr val="black"/>
              </a:solidFill>
              <a:latin typeface="Franklin Gothic Heavy" pitchFamily="34" charset="0"/>
            </a:endParaRPr>
          </a:p>
        </p:txBody>
      </p:sp>
      <p:sp>
        <p:nvSpPr>
          <p:cNvPr id="4" name="3 Marcador de contenido"/>
          <p:cNvSpPr txBox="1">
            <a:spLocks/>
          </p:cNvSpPr>
          <p:nvPr/>
        </p:nvSpPr>
        <p:spPr>
          <a:xfrm>
            <a:off x="4295800" y="991270"/>
            <a:ext cx="2520280" cy="4525963"/>
          </a:xfrm>
          <a:prstGeom prst="rect">
            <a:avLst/>
          </a:prstGeom>
        </p:spPr>
        <p:txBody>
          <a:bodyPr/>
          <a:lstStyle/>
          <a:p>
            <a:pPr marL="342900" indent="-342900">
              <a:spcBef>
                <a:spcPct val="20000"/>
              </a:spcBef>
              <a:defRPr/>
            </a:pPr>
            <a:r>
              <a:rPr lang="es-ES" dirty="0">
                <a:solidFill>
                  <a:prstClr val="black"/>
                </a:solidFill>
                <a:latin typeface="Franklin Gothic Heavy" pitchFamily="34" charset="0"/>
              </a:rPr>
              <a:t>    </a:t>
            </a:r>
            <a:r>
              <a:rPr lang="es-ES" sz="2000" dirty="0">
                <a:solidFill>
                  <a:prstClr val="black"/>
                </a:solidFill>
                <a:latin typeface="Franklin Gothic Heavy" pitchFamily="34" charset="0"/>
              </a:rPr>
              <a:t>Evidencia Sólida y  Objetiva</a:t>
            </a:r>
          </a:p>
          <a:p>
            <a:pPr marL="342900" indent="-342900">
              <a:spcBef>
                <a:spcPct val="20000"/>
              </a:spcBef>
              <a:defRPr/>
            </a:pPr>
            <a:r>
              <a:rPr lang="es-ES" sz="1600" dirty="0">
                <a:solidFill>
                  <a:prstClr val="black"/>
                </a:solidFill>
                <a:latin typeface="Franklin Gothic Heavy" pitchFamily="34" charset="0"/>
              </a:rPr>
              <a:t>       Resultados sobre</a:t>
            </a:r>
            <a:r>
              <a:rPr lang="es-ES" dirty="0">
                <a:solidFill>
                  <a:prstClr val="black"/>
                </a:solidFill>
                <a:latin typeface="Franklin Gothic Heavy" pitchFamily="34" charset="0"/>
              </a:rPr>
              <a:t>:</a:t>
            </a:r>
          </a:p>
          <a:p>
            <a:pPr marL="342900" indent="-342900">
              <a:spcBef>
                <a:spcPct val="20000"/>
              </a:spcBef>
              <a:buFont typeface="Arial" pitchFamily="34" charset="0"/>
              <a:buChar char="•"/>
              <a:defRPr/>
            </a:pPr>
            <a:r>
              <a:rPr lang="es-ES" dirty="0">
                <a:solidFill>
                  <a:prstClr val="black"/>
                </a:solidFill>
              </a:rPr>
              <a:t> </a:t>
            </a:r>
            <a:r>
              <a:rPr lang="es-ES" dirty="0" err="1">
                <a:solidFill>
                  <a:prstClr val="black"/>
                </a:solidFill>
              </a:rPr>
              <a:t>Calida</a:t>
            </a:r>
            <a:r>
              <a:rPr lang="es-ES" dirty="0">
                <a:solidFill>
                  <a:prstClr val="black"/>
                </a:solidFill>
              </a:rPr>
              <a:t>d de vida, Bienestar, Acceso Efectivo a Derechos</a:t>
            </a:r>
          </a:p>
          <a:p>
            <a:pPr marL="342900" indent="-342900">
              <a:spcBef>
                <a:spcPct val="20000"/>
              </a:spcBef>
              <a:defRPr/>
            </a:pPr>
            <a:r>
              <a:rPr lang="es-ES" dirty="0">
                <a:solidFill>
                  <a:prstClr val="black"/>
                </a:solidFill>
              </a:rPr>
              <a:t>      (Pobreza, Ingreso, Inflación, Desempleo, Calidad educativa,….)</a:t>
            </a:r>
          </a:p>
          <a:p>
            <a:pPr marL="342900" indent="-342900">
              <a:spcBef>
                <a:spcPct val="20000"/>
              </a:spcBef>
              <a:buFont typeface="Arial" pitchFamily="34" charset="0"/>
              <a:buChar char="•"/>
              <a:defRPr/>
            </a:pPr>
            <a:r>
              <a:rPr lang="es-ES" dirty="0">
                <a:solidFill>
                  <a:prstClr val="black"/>
                </a:solidFill>
              </a:rPr>
              <a:t>Leyes y Normas</a:t>
            </a:r>
          </a:p>
          <a:p>
            <a:pPr marL="342900" indent="-342900">
              <a:spcBef>
                <a:spcPct val="20000"/>
              </a:spcBef>
              <a:buFont typeface="Arial" pitchFamily="34" charset="0"/>
              <a:buChar char="•"/>
              <a:defRPr/>
            </a:pPr>
            <a:r>
              <a:rPr lang="es-ES" dirty="0">
                <a:solidFill>
                  <a:prstClr val="black"/>
                </a:solidFill>
              </a:rPr>
              <a:t>Sectores</a:t>
            </a:r>
          </a:p>
          <a:p>
            <a:pPr marL="342900" indent="-342900">
              <a:spcBef>
                <a:spcPct val="20000"/>
              </a:spcBef>
              <a:buFont typeface="Arial" pitchFamily="34" charset="0"/>
              <a:buChar char="•"/>
              <a:defRPr/>
            </a:pPr>
            <a:r>
              <a:rPr lang="es-ES" dirty="0">
                <a:solidFill>
                  <a:prstClr val="black"/>
                </a:solidFill>
              </a:rPr>
              <a:t>Estrategias, Programas y Proyectos</a:t>
            </a:r>
          </a:p>
          <a:p>
            <a:pPr marL="342900" indent="-342900">
              <a:spcBef>
                <a:spcPct val="20000"/>
              </a:spcBef>
              <a:buFont typeface="Arial" pitchFamily="34" charset="0"/>
              <a:buChar char="•"/>
              <a:defRPr/>
            </a:pPr>
            <a:r>
              <a:rPr lang="es-ES" dirty="0">
                <a:solidFill>
                  <a:prstClr val="black"/>
                </a:solidFill>
              </a:rPr>
              <a:t>Operativos</a:t>
            </a:r>
          </a:p>
          <a:p>
            <a:pPr marL="342900" indent="-342900">
              <a:spcBef>
                <a:spcPct val="20000"/>
              </a:spcBef>
              <a:buFont typeface="Arial" pitchFamily="34" charset="0"/>
              <a:buChar char="•"/>
              <a:defRPr/>
            </a:pPr>
            <a:endParaRPr lang="es-ES" dirty="0">
              <a:solidFill>
                <a:prstClr val="black"/>
              </a:solidFill>
            </a:endParaRPr>
          </a:p>
          <a:p>
            <a:pPr marL="342900" indent="-342900">
              <a:spcBef>
                <a:spcPct val="20000"/>
              </a:spcBef>
              <a:buFont typeface="Arial" pitchFamily="34" charset="0"/>
              <a:buChar char="•"/>
              <a:defRPr/>
            </a:pPr>
            <a:endParaRPr lang="es-MX" dirty="0">
              <a:solidFill>
                <a:prstClr val="black"/>
              </a:solidFill>
            </a:endParaRPr>
          </a:p>
        </p:txBody>
      </p:sp>
      <p:sp>
        <p:nvSpPr>
          <p:cNvPr id="5" name="4 CuadroTexto"/>
          <p:cNvSpPr txBox="1"/>
          <p:nvPr/>
        </p:nvSpPr>
        <p:spPr>
          <a:xfrm rot="16200000">
            <a:off x="2382941" y="3676382"/>
            <a:ext cx="3600400" cy="369332"/>
          </a:xfrm>
          <a:prstGeom prst="rect">
            <a:avLst/>
          </a:prstGeom>
          <a:solidFill>
            <a:srgbClr val="C00000">
              <a:alpha val="81000"/>
            </a:srgbClr>
          </a:solidFill>
          <a:ln w="22225" cap="rnd">
            <a:solidFill>
              <a:schemeClr val="bg1">
                <a:lumMod val="75000"/>
              </a:schemeClr>
            </a:solidFill>
          </a:ln>
        </p:spPr>
        <p:txBody>
          <a:bodyPr wrap="square" rtlCol="0">
            <a:spAutoFit/>
          </a:bodyPr>
          <a:lstStyle/>
          <a:p>
            <a:pPr algn="ctr"/>
            <a:r>
              <a:rPr lang="es-ES" b="1" dirty="0">
                <a:solidFill>
                  <a:prstClr val="white"/>
                </a:solidFill>
              </a:rPr>
              <a:t>EVALUACIÓN</a:t>
            </a:r>
            <a:endParaRPr lang="es-MX" b="1" dirty="0">
              <a:solidFill>
                <a:prstClr val="white"/>
              </a:solidFill>
            </a:endParaRPr>
          </a:p>
        </p:txBody>
      </p:sp>
      <p:sp>
        <p:nvSpPr>
          <p:cNvPr id="6" name="5 CuadroTexto"/>
          <p:cNvSpPr txBox="1"/>
          <p:nvPr/>
        </p:nvSpPr>
        <p:spPr>
          <a:xfrm rot="16200000">
            <a:off x="5056530" y="3676382"/>
            <a:ext cx="3600400" cy="369332"/>
          </a:xfrm>
          <a:prstGeom prst="rect">
            <a:avLst/>
          </a:prstGeom>
          <a:solidFill>
            <a:srgbClr val="C00000">
              <a:alpha val="81000"/>
            </a:srgbClr>
          </a:solidFill>
          <a:ln w="22225" cap="rnd">
            <a:solidFill>
              <a:schemeClr val="bg1">
                <a:lumMod val="75000"/>
              </a:schemeClr>
            </a:solidFill>
          </a:ln>
        </p:spPr>
        <p:txBody>
          <a:bodyPr wrap="square" rtlCol="0">
            <a:spAutoFit/>
          </a:bodyPr>
          <a:lstStyle/>
          <a:p>
            <a:pPr algn="ctr"/>
            <a:r>
              <a:rPr lang="es-ES" b="1" dirty="0">
                <a:solidFill>
                  <a:prstClr val="white"/>
                </a:solidFill>
              </a:rPr>
              <a:t>MONITOREO</a:t>
            </a:r>
            <a:endParaRPr lang="es-MX" b="1" dirty="0">
              <a:solidFill>
                <a:prstClr val="white"/>
              </a:solidFill>
            </a:endParaRPr>
          </a:p>
        </p:txBody>
      </p:sp>
      <p:sp>
        <p:nvSpPr>
          <p:cNvPr id="9" name="8 Flecha derecha"/>
          <p:cNvSpPr/>
          <p:nvPr/>
        </p:nvSpPr>
        <p:spPr>
          <a:xfrm>
            <a:off x="7248128" y="357301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9 CuadroTexto"/>
          <p:cNvSpPr txBox="1"/>
          <p:nvPr/>
        </p:nvSpPr>
        <p:spPr>
          <a:xfrm>
            <a:off x="4007768" y="6021288"/>
            <a:ext cx="2952328" cy="400110"/>
          </a:xfrm>
          <a:prstGeom prst="rect">
            <a:avLst/>
          </a:prstGeom>
          <a:noFill/>
          <a:ln w="22225" cap="rnd">
            <a:solidFill>
              <a:schemeClr val="bg1">
                <a:lumMod val="75000"/>
              </a:schemeClr>
            </a:solidFill>
          </a:ln>
        </p:spPr>
        <p:txBody>
          <a:bodyPr wrap="square" rtlCol="0">
            <a:spAutoFit/>
          </a:bodyPr>
          <a:lstStyle/>
          <a:p>
            <a:pPr algn="ctr"/>
            <a:r>
              <a:rPr lang="es-ES" sz="2000" dirty="0">
                <a:solidFill>
                  <a:prstClr val="black"/>
                </a:solidFill>
                <a:latin typeface="Franklin Gothic Heavy" pitchFamily="34" charset="0"/>
              </a:rPr>
              <a:t>Rendición de Cuentas</a:t>
            </a:r>
            <a:endParaRPr lang="es-MX" sz="2000" dirty="0">
              <a:solidFill>
                <a:prstClr val="black"/>
              </a:solidFill>
              <a:latin typeface="Franklin Gothic Heavy" pitchFamily="34" charset="0"/>
            </a:endParaRPr>
          </a:p>
        </p:txBody>
      </p:sp>
      <p:sp>
        <p:nvSpPr>
          <p:cNvPr id="11" name="10 CuadroTexto"/>
          <p:cNvSpPr txBox="1"/>
          <p:nvPr/>
        </p:nvSpPr>
        <p:spPr>
          <a:xfrm>
            <a:off x="8256240" y="5517232"/>
            <a:ext cx="1800200" cy="923330"/>
          </a:xfrm>
          <a:prstGeom prst="rect">
            <a:avLst/>
          </a:prstGeom>
          <a:noFill/>
          <a:ln w="22225" cap="rnd">
            <a:solidFill>
              <a:schemeClr val="bg1">
                <a:lumMod val="75000"/>
              </a:schemeClr>
            </a:solidFill>
          </a:ln>
        </p:spPr>
        <p:txBody>
          <a:bodyPr wrap="square" rtlCol="0">
            <a:spAutoFit/>
          </a:bodyPr>
          <a:lstStyle/>
          <a:p>
            <a:pPr algn="ctr"/>
            <a:r>
              <a:rPr lang="es-ES" b="1" dirty="0">
                <a:solidFill>
                  <a:prstClr val="black"/>
                </a:solidFill>
              </a:rPr>
              <a:t>Retos Institucionales y Técnicos</a:t>
            </a:r>
            <a:endParaRPr lang="es-MX" b="1" dirty="0">
              <a:solidFill>
                <a:prstClr val="black"/>
              </a:solidFill>
            </a:endParaRPr>
          </a:p>
        </p:txBody>
      </p:sp>
      <p:sp>
        <p:nvSpPr>
          <p:cNvPr id="12" name="11 Flecha derecha"/>
          <p:cNvSpPr/>
          <p:nvPr/>
        </p:nvSpPr>
        <p:spPr>
          <a:xfrm rot="5400000">
            <a:off x="5015880" y="566124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 name="15 CuadroTexto"/>
          <p:cNvSpPr txBox="1"/>
          <p:nvPr/>
        </p:nvSpPr>
        <p:spPr>
          <a:xfrm>
            <a:off x="3647728" y="375048"/>
            <a:ext cx="6048672" cy="461665"/>
          </a:xfrm>
          <a:prstGeom prst="rect">
            <a:avLst/>
          </a:prstGeom>
          <a:noFill/>
          <a:ln w="22225" cap="rnd">
            <a:noFill/>
          </a:ln>
        </p:spPr>
        <p:txBody>
          <a:bodyPr wrap="square" rtlCol="0">
            <a:spAutoFit/>
          </a:bodyPr>
          <a:lstStyle/>
          <a:p>
            <a:pPr algn="just"/>
            <a:r>
              <a:rPr lang="es-ES" sz="2400" b="1" cap="small" dirty="0">
                <a:solidFill>
                  <a:srgbClr val="1F497D">
                    <a:lumMod val="75000"/>
                  </a:srgbClr>
                </a:solidFill>
                <a:latin typeface="Futura Lt" pitchFamily="34" charset="0"/>
              </a:rPr>
              <a:t>Gestión Basada en Resultados</a:t>
            </a:r>
            <a:endParaRPr lang="es-MX" sz="2400" b="1" cap="small" dirty="0">
              <a:solidFill>
                <a:srgbClr val="1F497D">
                  <a:lumMod val="75000"/>
                </a:srgbClr>
              </a:solidFill>
              <a:latin typeface="Futura Lt" pitchFamily="34" charset="0"/>
            </a:endParaRPr>
          </a:p>
        </p:txBody>
      </p:sp>
      <p:cxnSp>
        <p:nvCxnSpPr>
          <p:cNvPr id="18" name="17 Conector recto"/>
          <p:cNvCxnSpPr/>
          <p:nvPr/>
        </p:nvCxnSpPr>
        <p:spPr>
          <a:xfrm>
            <a:off x="4439816" y="1700808"/>
            <a:ext cx="216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8256240" y="1628800"/>
            <a:ext cx="216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4007768" y="2060848"/>
            <a:ext cx="3024336" cy="3600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27425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549152" y="1783358"/>
            <a:ext cx="2026568" cy="4525963"/>
          </a:xfrm>
          <a:prstGeom prst="rect">
            <a:avLst/>
          </a:prstGeom>
        </p:spPr>
        <p:txBody>
          <a:bodyPr/>
          <a:lstStyle/>
          <a:p>
            <a:pPr marL="342900" indent="-342900">
              <a:spcBef>
                <a:spcPct val="20000"/>
              </a:spcBef>
              <a:defRPr/>
            </a:pPr>
            <a:r>
              <a:rPr lang="es-ES" dirty="0">
                <a:solidFill>
                  <a:prstClr val="black"/>
                </a:solidFill>
                <a:latin typeface="Franklin Gothic Heavy" pitchFamily="34" charset="0"/>
              </a:rPr>
              <a:t>          Retos</a:t>
            </a:r>
          </a:p>
          <a:p>
            <a:pPr marL="342900" indent="-342900">
              <a:spcBef>
                <a:spcPct val="20000"/>
              </a:spcBef>
              <a:buFont typeface="Arial" pitchFamily="34" charset="0"/>
              <a:buChar char="•"/>
              <a:defRPr/>
            </a:pPr>
            <a:endParaRPr lang="es-ES" dirty="0">
              <a:solidFill>
                <a:prstClr val="black"/>
              </a:solidFill>
            </a:endParaRPr>
          </a:p>
          <a:p>
            <a:pPr marL="342900" indent="-342900">
              <a:spcBef>
                <a:spcPct val="20000"/>
              </a:spcBef>
              <a:buFont typeface="Arial" pitchFamily="34" charset="0"/>
              <a:buChar char="•"/>
              <a:defRPr/>
            </a:pPr>
            <a:r>
              <a:rPr lang="es-ES" b="1" dirty="0">
                <a:solidFill>
                  <a:prstClr val="black"/>
                </a:solidFill>
              </a:rPr>
              <a:t>Institucionales </a:t>
            </a:r>
            <a:r>
              <a:rPr lang="es-ES" dirty="0">
                <a:solidFill>
                  <a:prstClr val="black"/>
                </a:solidFill>
              </a:rPr>
              <a:t>(reglas del juego para que exista y se use la evidencia)</a:t>
            </a:r>
          </a:p>
          <a:p>
            <a:pPr marL="342900" indent="-342900">
              <a:spcBef>
                <a:spcPct val="20000"/>
              </a:spcBef>
              <a:buFont typeface="Arial" pitchFamily="34" charset="0"/>
              <a:buChar char="•"/>
              <a:defRPr/>
            </a:pPr>
            <a:r>
              <a:rPr lang="es-ES" b="1" dirty="0">
                <a:solidFill>
                  <a:prstClr val="black"/>
                </a:solidFill>
              </a:rPr>
              <a:t>Técnicos </a:t>
            </a:r>
            <a:r>
              <a:rPr lang="es-ES" dirty="0">
                <a:solidFill>
                  <a:prstClr val="black"/>
                </a:solidFill>
              </a:rPr>
              <a:t>(información, metodologías de medición, evaluadores de calidad, etc.)</a:t>
            </a:r>
          </a:p>
          <a:p>
            <a:pPr marL="342900" indent="-342900">
              <a:spcBef>
                <a:spcPct val="20000"/>
              </a:spcBef>
              <a:buFont typeface="Arial" pitchFamily="34" charset="0"/>
              <a:buChar char="•"/>
              <a:defRPr/>
            </a:pPr>
            <a:r>
              <a:rPr lang="es-ES" b="1" dirty="0">
                <a:solidFill>
                  <a:prstClr val="black"/>
                </a:solidFill>
              </a:rPr>
              <a:t>Presupuestales </a:t>
            </a:r>
          </a:p>
          <a:p>
            <a:pPr marL="342900" indent="-342900">
              <a:spcBef>
                <a:spcPct val="20000"/>
              </a:spcBef>
              <a:buFont typeface="Arial" pitchFamily="34" charset="0"/>
              <a:buChar char="•"/>
              <a:defRPr/>
            </a:pPr>
            <a:endParaRPr lang="es-MX" dirty="0">
              <a:solidFill>
                <a:prstClr val="black"/>
              </a:solidFill>
            </a:endParaRPr>
          </a:p>
        </p:txBody>
      </p:sp>
      <p:sp>
        <p:nvSpPr>
          <p:cNvPr id="3" name="3 Marcador de contenido"/>
          <p:cNvSpPr txBox="1">
            <a:spLocks/>
          </p:cNvSpPr>
          <p:nvPr/>
        </p:nvSpPr>
        <p:spPr>
          <a:xfrm>
            <a:off x="7896200" y="692697"/>
            <a:ext cx="2520280" cy="4525963"/>
          </a:xfrm>
          <a:prstGeom prst="rect">
            <a:avLst/>
          </a:prstGeom>
        </p:spPr>
        <p:txBody>
          <a:bodyPr/>
          <a:lstStyle/>
          <a:p>
            <a:pPr marL="342900" indent="-342900">
              <a:spcBef>
                <a:spcPct val="20000"/>
              </a:spcBef>
              <a:defRPr/>
            </a:pPr>
            <a:r>
              <a:rPr lang="es-ES" sz="2000" dirty="0">
                <a:solidFill>
                  <a:prstClr val="black"/>
                </a:solidFill>
                <a:latin typeface="Franklin Gothic Heavy" pitchFamily="34" charset="0"/>
              </a:rPr>
              <a:t>     Decisiones de Política Pública sobre:</a:t>
            </a:r>
          </a:p>
          <a:p>
            <a:pPr marL="342900" indent="-342900">
              <a:spcBef>
                <a:spcPct val="20000"/>
              </a:spcBef>
              <a:buFont typeface="Arial" pitchFamily="34" charset="0"/>
              <a:buChar char="•"/>
              <a:defRPr/>
            </a:pPr>
            <a:r>
              <a:rPr lang="es-ES" dirty="0">
                <a:solidFill>
                  <a:prstClr val="black"/>
                </a:solidFill>
              </a:rPr>
              <a:t>Planeación, Cambios n</a:t>
            </a:r>
            <a:r>
              <a:rPr lang="es-ES" dirty="0" err="1">
                <a:solidFill>
                  <a:prstClr val="black"/>
                </a:solidFill>
              </a:rPr>
              <a:t>ormativos</a:t>
            </a:r>
            <a:r>
              <a:rPr lang="es-ES" dirty="0">
                <a:solidFill>
                  <a:prstClr val="black"/>
                </a:solidFill>
              </a:rPr>
              <a:t>, Presupuestales, Operación</a:t>
            </a:r>
          </a:p>
          <a:p>
            <a:pPr marL="342900" indent="-342900">
              <a:spcBef>
                <a:spcPct val="20000"/>
              </a:spcBef>
              <a:buFont typeface="Arial" pitchFamily="34" charset="0"/>
              <a:buChar char="•"/>
              <a:defRPr/>
            </a:pPr>
            <a:endParaRPr lang="es-ES" dirty="0">
              <a:solidFill>
                <a:prstClr val="black"/>
              </a:solidFill>
            </a:endParaRPr>
          </a:p>
          <a:p>
            <a:pPr marL="342900" indent="-342900">
              <a:spcBef>
                <a:spcPct val="20000"/>
              </a:spcBef>
              <a:buFont typeface="Arial" pitchFamily="34" charset="0"/>
              <a:buChar char="•"/>
              <a:defRPr/>
            </a:pPr>
            <a:r>
              <a:rPr lang="es-ES" sz="2000" dirty="0">
                <a:solidFill>
                  <a:prstClr val="black"/>
                </a:solidFill>
                <a:latin typeface="Franklin Gothic Heavy" pitchFamily="34" charset="0"/>
              </a:rPr>
              <a:t>Ejecutivo </a:t>
            </a:r>
            <a:r>
              <a:rPr lang="es-ES" sz="2000" dirty="0">
                <a:solidFill>
                  <a:prstClr val="black"/>
                </a:solidFill>
              </a:rPr>
              <a:t>(Presidencia Ministros)</a:t>
            </a:r>
          </a:p>
          <a:p>
            <a:pPr marL="342900" indent="-342900">
              <a:spcBef>
                <a:spcPct val="20000"/>
              </a:spcBef>
              <a:buFont typeface="Arial" pitchFamily="34" charset="0"/>
              <a:buChar char="•"/>
              <a:defRPr/>
            </a:pPr>
            <a:r>
              <a:rPr lang="es-ES" sz="2000" dirty="0">
                <a:solidFill>
                  <a:prstClr val="black"/>
                </a:solidFill>
                <a:latin typeface="Franklin Gothic Heavy" pitchFamily="34" charset="0"/>
              </a:rPr>
              <a:t>Gobiernos </a:t>
            </a:r>
            <a:r>
              <a:rPr lang="es-ES" sz="2000" dirty="0" err="1">
                <a:solidFill>
                  <a:prstClr val="black"/>
                </a:solidFill>
                <a:latin typeface="Franklin Gothic Heavy" pitchFamily="34" charset="0"/>
              </a:rPr>
              <a:t>Subnacionales</a:t>
            </a:r>
            <a:endParaRPr lang="es-ES" sz="2000" dirty="0">
              <a:solidFill>
                <a:prstClr val="black"/>
              </a:solidFill>
              <a:latin typeface="Franklin Gothic Heavy" pitchFamily="34" charset="0"/>
            </a:endParaRPr>
          </a:p>
          <a:p>
            <a:pPr marL="342900" indent="-342900">
              <a:spcBef>
                <a:spcPct val="20000"/>
              </a:spcBef>
              <a:buFont typeface="Arial" pitchFamily="34" charset="0"/>
              <a:buChar char="•"/>
              <a:defRPr/>
            </a:pPr>
            <a:r>
              <a:rPr lang="es-ES" sz="2000" dirty="0">
                <a:solidFill>
                  <a:prstClr val="black"/>
                </a:solidFill>
                <a:latin typeface="Franklin Gothic Heavy" pitchFamily="34" charset="0"/>
              </a:rPr>
              <a:t>Congreso</a:t>
            </a:r>
          </a:p>
          <a:p>
            <a:pPr marL="342900" indent="-342900">
              <a:spcBef>
                <a:spcPct val="20000"/>
              </a:spcBef>
              <a:defRPr/>
            </a:pPr>
            <a:r>
              <a:rPr lang="es-ES" sz="2000" dirty="0">
                <a:solidFill>
                  <a:prstClr val="black"/>
                </a:solidFill>
                <a:latin typeface="Franklin Gothic Heavy" pitchFamily="34" charset="0"/>
              </a:rPr>
              <a:t>     Parlamento </a:t>
            </a:r>
            <a:endParaRPr lang="es-MX" sz="2000" dirty="0">
              <a:solidFill>
                <a:prstClr val="black"/>
              </a:solidFill>
              <a:latin typeface="Franklin Gothic Heavy" pitchFamily="34" charset="0"/>
            </a:endParaRPr>
          </a:p>
        </p:txBody>
      </p:sp>
      <p:sp>
        <p:nvSpPr>
          <p:cNvPr id="4" name="3 Marcador de contenido"/>
          <p:cNvSpPr txBox="1">
            <a:spLocks/>
          </p:cNvSpPr>
          <p:nvPr/>
        </p:nvSpPr>
        <p:spPr>
          <a:xfrm>
            <a:off x="4295800" y="991270"/>
            <a:ext cx="2520280" cy="4525963"/>
          </a:xfrm>
          <a:prstGeom prst="rect">
            <a:avLst/>
          </a:prstGeom>
        </p:spPr>
        <p:txBody>
          <a:bodyPr/>
          <a:lstStyle/>
          <a:p>
            <a:pPr marL="342900" indent="-342900">
              <a:spcBef>
                <a:spcPct val="20000"/>
              </a:spcBef>
              <a:defRPr/>
            </a:pPr>
            <a:r>
              <a:rPr lang="es-ES" dirty="0">
                <a:solidFill>
                  <a:prstClr val="black"/>
                </a:solidFill>
                <a:latin typeface="Franklin Gothic Heavy" pitchFamily="34" charset="0"/>
              </a:rPr>
              <a:t>    </a:t>
            </a:r>
            <a:r>
              <a:rPr lang="es-ES" sz="2000" dirty="0">
                <a:solidFill>
                  <a:prstClr val="black"/>
                </a:solidFill>
                <a:latin typeface="Franklin Gothic Heavy" pitchFamily="34" charset="0"/>
              </a:rPr>
              <a:t>Evidencia Sólida y  Objetiva</a:t>
            </a:r>
          </a:p>
          <a:p>
            <a:pPr marL="342900" indent="-342900">
              <a:spcBef>
                <a:spcPct val="20000"/>
              </a:spcBef>
              <a:defRPr/>
            </a:pPr>
            <a:r>
              <a:rPr lang="es-ES" sz="1600" dirty="0">
                <a:solidFill>
                  <a:prstClr val="black"/>
                </a:solidFill>
                <a:latin typeface="Franklin Gothic Heavy" pitchFamily="34" charset="0"/>
              </a:rPr>
              <a:t>       Resultados sobre</a:t>
            </a:r>
            <a:r>
              <a:rPr lang="es-ES" dirty="0">
                <a:solidFill>
                  <a:prstClr val="black"/>
                </a:solidFill>
                <a:latin typeface="Franklin Gothic Heavy" pitchFamily="34" charset="0"/>
              </a:rPr>
              <a:t>:</a:t>
            </a:r>
          </a:p>
          <a:p>
            <a:pPr marL="342900" indent="-342900">
              <a:spcBef>
                <a:spcPct val="20000"/>
              </a:spcBef>
              <a:buFont typeface="Arial" pitchFamily="34" charset="0"/>
              <a:buChar char="•"/>
              <a:defRPr/>
            </a:pPr>
            <a:r>
              <a:rPr lang="es-ES" dirty="0">
                <a:solidFill>
                  <a:prstClr val="black"/>
                </a:solidFill>
              </a:rPr>
              <a:t> </a:t>
            </a:r>
            <a:r>
              <a:rPr lang="es-ES" dirty="0" err="1">
                <a:solidFill>
                  <a:prstClr val="black"/>
                </a:solidFill>
              </a:rPr>
              <a:t>Calida</a:t>
            </a:r>
            <a:r>
              <a:rPr lang="es-ES" dirty="0">
                <a:solidFill>
                  <a:prstClr val="black"/>
                </a:solidFill>
              </a:rPr>
              <a:t>d de vida, Bienestar, Acceso Efectivo a Derechos</a:t>
            </a:r>
          </a:p>
          <a:p>
            <a:pPr marL="342900" indent="-342900">
              <a:spcBef>
                <a:spcPct val="20000"/>
              </a:spcBef>
              <a:defRPr/>
            </a:pPr>
            <a:r>
              <a:rPr lang="es-ES" dirty="0">
                <a:solidFill>
                  <a:prstClr val="black"/>
                </a:solidFill>
              </a:rPr>
              <a:t>      (Pobreza, Ingreso, Inflación, Desempleo, Calidad educativa,….)</a:t>
            </a:r>
          </a:p>
          <a:p>
            <a:pPr marL="342900" indent="-342900">
              <a:spcBef>
                <a:spcPct val="20000"/>
              </a:spcBef>
              <a:buFont typeface="Arial" pitchFamily="34" charset="0"/>
              <a:buChar char="•"/>
              <a:defRPr/>
            </a:pPr>
            <a:r>
              <a:rPr lang="es-ES" dirty="0">
                <a:solidFill>
                  <a:prstClr val="black"/>
                </a:solidFill>
              </a:rPr>
              <a:t>Leyes y Normas</a:t>
            </a:r>
          </a:p>
          <a:p>
            <a:pPr marL="342900" indent="-342900">
              <a:spcBef>
                <a:spcPct val="20000"/>
              </a:spcBef>
              <a:buFont typeface="Arial" pitchFamily="34" charset="0"/>
              <a:buChar char="•"/>
              <a:defRPr/>
            </a:pPr>
            <a:r>
              <a:rPr lang="es-ES" dirty="0">
                <a:solidFill>
                  <a:prstClr val="black"/>
                </a:solidFill>
              </a:rPr>
              <a:t>Sectores</a:t>
            </a:r>
          </a:p>
          <a:p>
            <a:pPr marL="342900" indent="-342900">
              <a:spcBef>
                <a:spcPct val="20000"/>
              </a:spcBef>
              <a:buFont typeface="Arial" pitchFamily="34" charset="0"/>
              <a:buChar char="•"/>
              <a:defRPr/>
            </a:pPr>
            <a:r>
              <a:rPr lang="es-ES" dirty="0">
                <a:solidFill>
                  <a:prstClr val="black"/>
                </a:solidFill>
              </a:rPr>
              <a:t>Estrategias, Programas y Proyectos</a:t>
            </a:r>
          </a:p>
          <a:p>
            <a:pPr marL="342900" indent="-342900">
              <a:spcBef>
                <a:spcPct val="20000"/>
              </a:spcBef>
              <a:buFont typeface="Arial" pitchFamily="34" charset="0"/>
              <a:buChar char="•"/>
              <a:defRPr/>
            </a:pPr>
            <a:r>
              <a:rPr lang="es-ES" dirty="0">
                <a:solidFill>
                  <a:prstClr val="black"/>
                </a:solidFill>
              </a:rPr>
              <a:t>Operativos</a:t>
            </a:r>
          </a:p>
          <a:p>
            <a:pPr marL="342900" indent="-342900">
              <a:spcBef>
                <a:spcPct val="20000"/>
              </a:spcBef>
              <a:buFont typeface="Arial" pitchFamily="34" charset="0"/>
              <a:buChar char="•"/>
              <a:defRPr/>
            </a:pPr>
            <a:endParaRPr lang="es-ES" dirty="0">
              <a:solidFill>
                <a:prstClr val="black"/>
              </a:solidFill>
            </a:endParaRPr>
          </a:p>
          <a:p>
            <a:pPr marL="342900" indent="-342900">
              <a:spcBef>
                <a:spcPct val="20000"/>
              </a:spcBef>
              <a:buFont typeface="Arial" pitchFamily="34" charset="0"/>
              <a:buChar char="•"/>
              <a:defRPr/>
            </a:pPr>
            <a:endParaRPr lang="es-MX" dirty="0">
              <a:solidFill>
                <a:prstClr val="black"/>
              </a:solidFill>
            </a:endParaRPr>
          </a:p>
        </p:txBody>
      </p:sp>
      <p:sp>
        <p:nvSpPr>
          <p:cNvPr id="5" name="4 CuadroTexto"/>
          <p:cNvSpPr txBox="1"/>
          <p:nvPr/>
        </p:nvSpPr>
        <p:spPr>
          <a:xfrm rot="16200000">
            <a:off x="2382941" y="3676382"/>
            <a:ext cx="3600400" cy="369332"/>
          </a:xfrm>
          <a:prstGeom prst="rect">
            <a:avLst/>
          </a:prstGeom>
          <a:solidFill>
            <a:srgbClr val="C00000">
              <a:alpha val="81000"/>
            </a:srgbClr>
          </a:solidFill>
          <a:ln w="22225" cap="rnd">
            <a:solidFill>
              <a:schemeClr val="bg1">
                <a:lumMod val="75000"/>
              </a:schemeClr>
            </a:solidFill>
          </a:ln>
        </p:spPr>
        <p:txBody>
          <a:bodyPr wrap="square" rtlCol="0">
            <a:spAutoFit/>
          </a:bodyPr>
          <a:lstStyle/>
          <a:p>
            <a:pPr algn="ctr"/>
            <a:r>
              <a:rPr lang="es-ES" b="1" dirty="0">
                <a:solidFill>
                  <a:prstClr val="white"/>
                </a:solidFill>
              </a:rPr>
              <a:t>EVALUACIÓN</a:t>
            </a:r>
            <a:endParaRPr lang="es-MX" b="1" dirty="0">
              <a:solidFill>
                <a:prstClr val="white"/>
              </a:solidFill>
            </a:endParaRPr>
          </a:p>
        </p:txBody>
      </p:sp>
      <p:sp>
        <p:nvSpPr>
          <p:cNvPr id="6" name="5 CuadroTexto"/>
          <p:cNvSpPr txBox="1"/>
          <p:nvPr/>
        </p:nvSpPr>
        <p:spPr>
          <a:xfrm rot="16200000">
            <a:off x="5056530" y="3676382"/>
            <a:ext cx="3600400" cy="369332"/>
          </a:xfrm>
          <a:prstGeom prst="rect">
            <a:avLst/>
          </a:prstGeom>
          <a:solidFill>
            <a:srgbClr val="C00000">
              <a:alpha val="81000"/>
            </a:srgbClr>
          </a:solidFill>
          <a:ln w="22225" cap="rnd">
            <a:solidFill>
              <a:schemeClr val="bg1">
                <a:lumMod val="75000"/>
              </a:schemeClr>
            </a:solidFill>
          </a:ln>
        </p:spPr>
        <p:txBody>
          <a:bodyPr wrap="square" rtlCol="0">
            <a:spAutoFit/>
          </a:bodyPr>
          <a:lstStyle/>
          <a:p>
            <a:pPr algn="ctr"/>
            <a:r>
              <a:rPr lang="es-ES" b="1" dirty="0">
                <a:solidFill>
                  <a:prstClr val="white"/>
                </a:solidFill>
              </a:rPr>
              <a:t>MONITOREO</a:t>
            </a:r>
            <a:endParaRPr lang="es-MX" b="1" dirty="0">
              <a:solidFill>
                <a:prstClr val="white"/>
              </a:solidFill>
            </a:endParaRPr>
          </a:p>
        </p:txBody>
      </p:sp>
      <p:sp>
        <p:nvSpPr>
          <p:cNvPr id="9" name="8 Flecha derecha"/>
          <p:cNvSpPr/>
          <p:nvPr/>
        </p:nvSpPr>
        <p:spPr>
          <a:xfrm>
            <a:off x="7248128" y="357301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9 CuadroTexto"/>
          <p:cNvSpPr txBox="1"/>
          <p:nvPr/>
        </p:nvSpPr>
        <p:spPr>
          <a:xfrm>
            <a:off x="4007768" y="6021288"/>
            <a:ext cx="2952328" cy="400110"/>
          </a:xfrm>
          <a:prstGeom prst="rect">
            <a:avLst/>
          </a:prstGeom>
          <a:noFill/>
          <a:ln w="22225" cap="rnd">
            <a:solidFill>
              <a:schemeClr val="bg1">
                <a:lumMod val="75000"/>
              </a:schemeClr>
            </a:solidFill>
          </a:ln>
        </p:spPr>
        <p:txBody>
          <a:bodyPr wrap="square" rtlCol="0">
            <a:spAutoFit/>
          </a:bodyPr>
          <a:lstStyle/>
          <a:p>
            <a:pPr algn="ctr"/>
            <a:r>
              <a:rPr lang="es-ES" sz="2000" dirty="0">
                <a:solidFill>
                  <a:prstClr val="black"/>
                </a:solidFill>
                <a:latin typeface="Franklin Gothic Heavy" pitchFamily="34" charset="0"/>
              </a:rPr>
              <a:t>Rendición de Cuentas</a:t>
            </a:r>
            <a:endParaRPr lang="es-MX" sz="2000" dirty="0">
              <a:solidFill>
                <a:prstClr val="black"/>
              </a:solidFill>
              <a:latin typeface="Franklin Gothic Heavy" pitchFamily="34" charset="0"/>
            </a:endParaRPr>
          </a:p>
        </p:txBody>
      </p:sp>
      <p:sp>
        <p:nvSpPr>
          <p:cNvPr id="11" name="10 CuadroTexto"/>
          <p:cNvSpPr txBox="1"/>
          <p:nvPr/>
        </p:nvSpPr>
        <p:spPr>
          <a:xfrm>
            <a:off x="8256240" y="5517232"/>
            <a:ext cx="1800200" cy="923330"/>
          </a:xfrm>
          <a:prstGeom prst="rect">
            <a:avLst/>
          </a:prstGeom>
          <a:noFill/>
          <a:ln w="22225" cap="rnd">
            <a:solidFill>
              <a:schemeClr val="bg1">
                <a:lumMod val="75000"/>
              </a:schemeClr>
            </a:solidFill>
          </a:ln>
        </p:spPr>
        <p:txBody>
          <a:bodyPr wrap="square" rtlCol="0">
            <a:spAutoFit/>
          </a:bodyPr>
          <a:lstStyle/>
          <a:p>
            <a:pPr algn="ctr"/>
            <a:r>
              <a:rPr lang="es-ES" b="1" dirty="0">
                <a:solidFill>
                  <a:prstClr val="black"/>
                </a:solidFill>
              </a:rPr>
              <a:t>Retos Institucionales y Técnicos</a:t>
            </a:r>
            <a:endParaRPr lang="es-MX" b="1" dirty="0">
              <a:solidFill>
                <a:prstClr val="black"/>
              </a:solidFill>
            </a:endParaRPr>
          </a:p>
        </p:txBody>
      </p:sp>
      <p:sp>
        <p:nvSpPr>
          <p:cNvPr id="16" name="15 CuadroTexto"/>
          <p:cNvSpPr txBox="1"/>
          <p:nvPr/>
        </p:nvSpPr>
        <p:spPr>
          <a:xfrm>
            <a:off x="3647728" y="375048"/>
            <a:ext cx="6048672" cy="461665"/>
          </a:xfrm>
          <a:prstGeom prst="rect">
            <a:avLst/>
          </a:prstGeom>
          <a:noFill/>
          <a:ln w="22225" cap="rnd">
            <a:noFill/>
          </a:ln>
        </p:spPr>
        <p:txBody>
          <a:bodyPr wrap="square" rtlCol="0">
            <a:spAutoFit/>
          </a:bodyPr>
          <a:lstStyle/>
          <a:p>
            <a:pPr algn="just"/>
            <a:r>
              <a:rPr lang="es-ES" sz="2400" b="1" cap="small" dirty="0">
                <a:solidFill>
                  <a:srgbClr val="1F497D">
                    <a:lumMod val="75000"/>
                  </a:srgbClr>
                </a:solidFill>
                <a:latin typeface="Futura Lt" pitchFamily="34" charset="0"/>
              </a:rPr>
              <a:t>Gestión Basada en Resultados</a:t>
            </a:r>
            <a:endParaRPr lang="es-MX" sz="2400" b="1" cap="small" dirty="0">
              <a:solidFill>
                <a:srgbClr val="1F497D">
                  <a:lumMod val="75000"/>
                </a:srgbClr>
              </a:solidFill>
              <a:latin typeface="Futura Lt" pitchFamily="34" charset="0"/>
            </a:endParaRPr>
          </a:p>
        </p:txBody>
      </p:sp>
      <p:cxnSp>
        <p:nvCxnSpPr>
          <p:cNvPr id="18" name="17 Conector recto"/>
          <p:cNvCxnSpPr/>
          <p:nvPr/>
        </p:nvCxnSpPr>
        <p:spPr>
          <a:xfrm>
            <a:off x="4439816" y="1700808"/>
            <a:ext cx="216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8256240" y="1628800"/>
            <a:ext cx="216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4007768" y="2060848"/>
            <a:ext cx="3024336" cy="3600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1" name="20 Forma libre"/>
          <p:cNvSpPr/>
          <p:nvPr/>
        </p:nvSpPr>
        <p:spPr>
          <a:xfrm>
            <a:off x="1900368" y="2585103"/>
            <a:ext cx="1809785" cy="1260250"/>
          </a:xfrm>
          <a:custGeom>
            <a:avLst/>
            <a:gdLst>
              <a:gd name="connsiteX0" fmla="*/ 107109 w 1809785"/>
              <a:gd name="connsiteY0" fmla="*/ 52994 h 1260250"/>
              <a:gd name="connsiteX1" fmla="*/ 685178 w 1809785"/>
              <a:gd name="connsiteY1" fmla="*/ 63504 h 1260250"/>
              <a:gd name="connsiteX2" fmla="*/ 916405 w 1809785"/>
              <a:gd name="connsiteY2" fmla="*/ 52994 h 1260250"/>
              <a:gd name="connsiteX3" fmla="*/ 1179164 w 1809785"/>
              <a:gd name="connsiteY3" fmla="*/ 31973 h 1260250"/>
              <a:gd name="connsiteX4" fmla="*/ 1368350 w 1809785"/>
              <a:gd name="connsiteY4" fmla="*/ 10952 h 1260250"/>
              <a:gd name="connsiteX5" fmla="*/ 1420902 w 1809785"/>
              <a:gd name="connsiteY5" fmla="*/ 21463 h 1260250"/>
              <a:gd name="connsiteX6" fmla="*/ 1452433 w 1809785"/>
              <a:gd name="connsiteY6" fmla="*/ 52994 h 1260250"/>
              <a:gd name="connsiteX7" fmla="*/ 1483964 w 1809785"/>
              <a:gd name="connsiteY7" fmla="*/ 63504 h 1260250"/>
              <a:gd name="connsiteX8" fmla="*/ 1410392 w 1809785"/>
              <a:gd name="connsiteY8" fmla="*/ 105545 h 1260250"/>
              <a:gd name="connsiteX9" fmla="*/ 1357840 w 1809785"/>
              <a:gd name="connsiteY9" fmla="*/ 126566 h 1260250"/>
              <a:gd name="connsiteX10" fmla="*/ 779771 w 1809785"/>
              <a:gd name="connsiteY10" fmla="*/ 116056 h 1260250"/>
              <a:gd name="connsiteX11" fmla="*/ 748240 w 1809785"/>
              <a:gd name="connsiteY11" fmla="*/ 105545 h 1260250"/>
              <a:gd name="connsiteX12" fmla="*/ 601095 w 1809785"/>
              <a:gd name="connsiteY12" fmla="*/ 84525 h 1260250"/>
              <a:gd name="connsiteX13" fmla="*/ 538033 w 1809785"/>
              <a:gd name="connsiteY13" fmla="*/ 74014 h 1260250"/>
              <a:gd name="connsiteX14" fmla="*/ 411909 w 1809785"/>
              <a:gd name="connsiteY14" fmla="*/ 63504 h 1260250"/>
              <a:gd name="connsiteX15" fmla="*/ 296295 w 1809785"/>
              <a:gd name="connsiteY15" fmla="*/ 42483 h 1260250"/>
              <a:gd name="connsiteX16" fmla="*/ 128130 w 1809785"/>
              <a:gd name="connsiteY16" fmla="*/ 52994 h 1260250"/>
              <a:gd name="connsiteX17" fmla="*/ 96599 w 1809785"/>
              <a:gd name="connsiteY17" fmla="*/ 84525 h 1260250"/>
              <a:gd name="connsiteX18" fmla="*/ 65067 w 1809785"/>
              <a:gd name="connsiteY18" fmla="*/ 95035 h 1260250"/>
              <a:gd name="connsiteX19" fmla="*/ 296295 w 1809785"/>
              <a:gd name="connsiteY19" fmla="*/ 116056 h 1260250"/>
              <a:gd name="connsiteX20" fmla="*/ 422419 w 1809785"/>
              <a:gd name="connsiteY20" fmla="*/ 137076 h 1260250"/>
              <a:gd name="connsiteX21" fmla="*/ 453950 w 1809785"/>
              <a:gd name="connsiteY21" fmla="*/ 147587 h 1260250"/>
              <a:gd name="connsiteX22" fmla="*/ 968957 w 1809785"/>
              <a:gd name="connsiteY22" fmla="*/ 158097 h 1260250"/>
              <a:gd name="connsiteX23" fmla="*/ 1063550 w 1809785"/>
              <a:gd name="connsiteY23" fmla="*/ 168607 h 1260250"/>
              <a:gd name="connsiteX24" fmla="*/ 1189674 w 1809785"/>
              <a:gd name="connsiteY24" fmla="*/ 147587 h 1260250"/>
              <a:gd name="connsiteX25" fmla="*/ 1221205 w 1809785"/>
              <a:gd name="connsiteY25" fmla="*/ 137076 h 1260250"/>
              <a:gd name="connsiteX26" fmla="*/ 1315799 w 1809785"/>
              <a:gd name="connsiteY26" fmla="*/ 126566 h 1260250"/>
              <a:gd name="connsiteX27" fmla="*/ 1504985 w 1809785"/>
              <a:gd name="connsiteY27" fmla="*/ 137076 h 1260250"/>
              <a:gd name="connsiteX28" fmla="*/ 1557536 w 1809785"/>
              <a:gd name="connsiteY28" fmla="*/ 147587 h 1260250"/>
              <a:gd name="connsiteX29" fmla="*/ 1568047 w 1809785"/>
              <a:gd name="connsiteY29" fmla="*/ 179118 h 1260250"/>
              <a:gd name="connsiteX30" fmla="*/ 1557536 w 1809785"/>
              <a:gd name="connsiteY30" fmla="*/ 273711 h 1260250"/>
              <a:gd name="connsiteX31" fmla="*/ 1483964 w 1809785"/>
              <a:gd name="connsiteY31" fmla="*/ 315752 h 1260250"/>
              <a:gd name="connsiteX32" fmla="*/ 1420902 w 1809785"/>
              <a:gd name="connsiteY32" fmla="*/ 336773 h 1260250"/>
              <a:gd name="connsiteX33" fmla="*/ 1221205 w 1809785"/>
              <a:gd name="connsiteY33" fmla="*/ 357794 h 1260250"/>
              <a:gd name="connsiteX34" fmla="*/ 569564 w 1809785"/>
              <a:gd name="connsiteY34" fmla="*/ 357794 h 1260250"/>
              <a:gd name="connsiteX35" fmla="*/ 285785 w 1809785"/>
              <a:gd name="connsiteY35" fmla="*/ 368304 h 1260250"/>
              <a:gd name="connsiteX36" fmla="*/ 201702 w 1809785"/>
              <a:gd name="connsiteY36" fmla="*/ 389325 h 1260250"/>
              <a:gd name="connsiteX37" fmla="*/ 96599 w 1809785"/>
              <a:gd name="connsiteY37" fmla="*/ 378814 h 1260250"/>
              <a:gd name="connsiteX38" fmla="*/ 138640 w 1809785"/>
              <a:gd name="connsiteY38" fmla="*/ 368304 h 1260250"/>
              <a:gd name="connsiteX39" fmla="*/ 180681 w 1809785"/>
              <a:gd name="connsiteY39" fmla="*/ 347283 h 1260250"/>
              <a:gd name="connsiteX40" fmla="*/ 233233 w 1809785"/>
              <a:gd name="connsiteY40" fmla="*/ 336773 h 1260250"/>
              <a:gd name="connsiteX41" fmla="*/ 832323 w 1809785"/>
              <a:gd name="connsiteY41" fmla="*/ 378814 h 1260250"/>
              <a:gd name="connsiteX42" fmla="*/ 926916 w 1809785"/>
              <a:gd name="connsiteY42" fmla="*/ 389325 h 1260250"/>
              <a:gd name="connsiteX43" fmla="*/ 1053040 w 1809785"/>
              <a:gd name="connsiteY43" fmla="*/ 399835 h 1260250"/>
              <a:gd name="connsiteX44" fmla="*/ 1200185 w 1809785"/>
              <a:gd name="connsiteY44" fmla="*/ 420856 h 1260250"/>
              <a:gd name="connsiteX45" fmla="*/ 1599578 w 1809785"/>
              <a:gd name="connsiteY45" fmla="*/ 431366 h 1260250"/>
              <a:gd name="connsiteX46" fmla="*/ 1809785 w 1809785"/>
              <a:gd name="connsiteY46" fmla="*/ 441876 h 1260250"/>
              <a:gd name="connsiteX47" fmla="*/ 1788764 w 1809785"/>
              <a:gd name="connsiteY47" fmla="*/ 525959 h 1260250"/>
              <a:gd name="connsiteX48" fmla="*/ 1767743 w 1809785"/>
              <a:gd name="connsiteY48" fmla="*/ 557490 h 1260250"/>
              <a:gd name="connsiteX49" fmla="*/ 1704681 w 1809785"/>
              <a:gd name="connsiteY49" fmla="*/ 620552 h 1260250"/>
              <a:gd name="connsiteX50" fmla="*/ 1641619 w 1809785"/>
              <a:gd name="connsiteY50" fmla="*/ 641573 h 1260250"/>
              <a:gd name="connsiteX51" fmla="*/ 1410392 w 1809785"/>
              <a:gd name="connsiteY51" fmla="*/ 620552 h 1260250"/>
              <a:gd name="connsiteX52" fmla="*/ 1273757 w 1809785"/>
              <a:gd name="connsiteY52" fmla="*/ 599531 h 1260250"/>
              <a:gd name="connsiteX53" fmla="*/ 1221205 w 1809785"/>
              <a:gd name="connsiteY53" fmla="*/ 610042 h 1260250"/>
              <a:gd name="connsiteX54" fmla="*/ 1179164 w 1809785"/>
              <a:gd name="connsiteY54" fmla="*/ 620552 h 1260250"/>
              <a:gd name="connsiteX55" fmla="*/ 1021509 w 1809785"/>
              <a:gd name="connsiteY55" fmla="*/ 631063 h 1260250"/>
              <a:gd name="connsiteX56" fmla="*/ 863854 w 1809785"/>
              <a:gd name="connsiteY56" fmla="*/ 652083 h 1260250"/>
              <a:gd name="connsiteX57" fmla="*/ 800792 w 1809785"/>
              <a:gd name="connsiteY57" fmla="*/ 662594 h 1260250"/>
              <a:gd name="connsiteX58" fmla="*/ 474971 w 1809785"/>
              <a:gd name="connsiteY58" fmla="*/ 673104 h 1260250"/>
              <a:gd name="connsiteX59" fmla="*/ 233233 w 1809785"/>
              <a:gd name="connsiteY59" fmla="*/ 662594 h 1260250"/>
              <a:gd name="connsiteX60" fmla="*/ 117619 w 1809785"/>
              <a:gd name="connsiteY60" fmla="*/ 641573 h 1260250"/>
              <a:gd name="connsiteX61" fmla="*/ 138640 w 1809785"/>
              <a:gd name="connsiteY61" fmla="*/ 610042 h 1260250"/>
              <a:gd name="connsiteX62" fmla="*/ 191192 w 1809785"/>
              <a:gd name="connsiteY62" fmla="*/ 599531 h 1260250"/>
              <a:gd name="connsiteX63" fmla="*/ 222723 w 1809785"/>
              <a:gd name="connsiteY63" fmla="*/ 589021 h 1260250"/>
              <a:gd name="connsiteX64" fmla="*/ 285785 w 1809785"/>
              <a:gd name="connsiteY64" fmla="*/ 578511 h 1260250"/>
              <a:gd name="connsiteX65" fmla="*/ 611605 w 1809785"/>
              <a:gd name="connsiteY65" fmla="*/ 589021 h 1260250"/>
              <a:gd name="connsiteX66" fmla="*/ 716709 w 1809785"/>
              <a:gd name="connsiteY66" fmla="*/ 610042 h 1260250"/>
              <a:gd name="connsiteX67" fmla="*/ 821812 w 1809785"/>
              <a:gd name="connsiteY67" fmla="*/ 631063 h 1260250"/>
              <a:gd name="connsiteX68" fmla="*/ 979467 w 1809785"/>
              <a:gd name="connsiteY68" fmla="*/ 652083 h 1260250"/>
              <a:gd name="connsiteX69" fmla="*/ 1063550 w 1809785"/>
              <a:gd name="connsiteY69" fmla="*/ 662594 h 1260250"/>
              <a:gd name="connsiteX70" fmla="*/ 1137123 w 1809785"/>
              <a:gd name="connsiteY70" fmla="*/ 673104 h 1260250"/>
              <a:gd name="connsiteX71" fmla="*/ 1347330 w 1809785"/>
              <a:gd name="connsiteY71" fmla="*/ 683614 h 1260250"/>
              <a:gd name="connsiteX72" fmla="*/ 1431412 w 1809785"/>
              <a:gd name="connsiteY72" fmla="*/ 694125 h 1260250"/>
              <a:gd name="connsiteX73" fmla="*/ 1599578 w 1809785"/>
              <a:gd name="connsiteY73" fmla="*/ 704635 h 1260250"/>
              <a:gd name="connsiteX74" fmla="*/ 1515495 w 1809785"/>
              <a:gd name="connsiteY74" fmla="*/ 725656 h 1260250"/>
              <a:gd name="connsiteX75" fmla="*/ 1462943 w 1809785"/>
              <a:gd name="connsiteY75" fmla="*/ 746676 h 1260250"/>
              <a:gd name="connsiteX76" fmla="*/ 1315799 w 1809785"/>
              <a:gd name="connsiteY76" fmla="*/ 767697 h 1260250"/>
              <a:gd name="connsiteX77" fmla="*/ 1221205 w 1809785"/>
              <a:gd name="connsiteY77" fmla="*/ 788718 h 1260250"/>
              <a:gd name="connsiteX78" fmla="*/ 958447 w 1809785"/>
              <a:gd name="connsiteY78" fmla="*/ 830759 h 1260250"/>
              <a:gd name="connsiteX79" fmla="*/ 874364 w 1809785"/>
              <a:gd name="connsiteY79" fmla="*/ 862290 h 1260250"/>
              <a:gd name="connsiteX80" fmla="*/ 485481 w 1809785"/>
              <a:gd name="connsiteY80" fmla="*/ 851780 h 1260250"/>
              <a:gd name="connsiteX81" fmla="*/ 443440 w 1809785"/>
              <a:gd name="connsiteY81" fmla="*/ 841269 h 1260250"/>
              <a:gd name="connsiteX82" fmla="*/ 390888 w 1809785"/>
              <a:gd name="connsiteY82" fmla="*/ 830759 h 1260250"/>
              <a:gd name="connsiteX83" fmla="*/ 348847 w 1809785"/>
              <a:gd name="connsiteY83" fmla="*/ 809738 h 1260250"/>
              <a:gd name="connsiteX84" fmla="*/ 180681 w 1809785"/>
              <a:gd name="connsiteY84" fmla="*/ 841269 h 1260250"/>
              <a:gd name="connsiteX85" fmla="*/ 96599 w 1809785"/>
              <a:gd name="connsiteY85" fmla="*/ 851780 h 1260250"/>
              <a:gd name="connsiteX86" fmla="*/ 96599 w 1809785"/>
              <a:gd name="connsiteY86" fmla="*/ 883311 h 1260250"/>
              <a:gd name="connsiteX87" fmla="*/ 706199 w 1809785"/>
              <a:gd name="connsiteY87" fmla="*/ 872800 h 1260250"/>
              <a:gd name="connsiteX88" fmla="*/ 937426 w 1809785"/>
              <a:gd name="connsiteY88" fmla="*/ 872800 h 1260250"/>
              <a:gd name="connsiteX89" fmla="*/ 916405 w 1809785"/>
              <a:gd name="connsiteY89" fmla="*/ 946373 h 1260250"/>
              <a:gd name="connsiteX90" fmla="*/ 926916 w 1809785"/>
              <a:gd name="connsiteY90" fmla="*/ 1125049 h 1260250"/>
              <a:gd name="connsiteX91" fmla="*/ 947936 w 1809785"/>
              <a:gd name="connsiteY91" fmla="*/ 1156580 h 1260250"/>
              <a:gd name="connsiteX92" fmla="*/ 979467 w 1809785"/>
              <a:gd name="connsiteY92" fmla="*/ 1240663 h 1260250"/>
              <a:gd name="connsiteX93" fmla="*/ 968957 w 1809785"/>
              <a:gd name="connsiteY93" fmla="*/ 1209131 h 1260250"/>
              <a:gd name="connsiteX94" fmla="*/ 916405 w 1809785"/>
              <a:gd name="connsiteY94" fmla="*/ 1198621 h 1260250"/>
              <a:gd name="connsiteX95" fmla="*/ 874364 w 1809785"/>
              <a:gd name="connsiteY95" fmla="*/ 1177600 h 1260250"/>
              <a:gd name="connsiteX96" fmla="*/ 832323 w 1809785"/>
              <a:gd name="connsiteY96" fmla="*/ 1167090 h 1260250"/>
              <a:gd name="connsiteX97" fmla="*/ 800792 w 1809785"/>
              <a:gd name="connsiteY97" fmla="*/ 1156580 h 1260250"/>
              <a:gd name="connsiteX98" fmla="*/ 769261 w 1809785"/>
              <a:gd name="connsiteY98" fmla="*/ 1177600 h 1260250"/>
              <a:gd name="connsiteX99" fmla="*/ 317316 w 1809785"/>
              <a:gd name="connsiteY99" fmla="*/ 1188111 h 1260250"/>
              <a:gd name="connsiteX100" fmla="*/ 275274 w 1809785"/>
              <a:gd name="connsiteY100" fmla="*/ 1177600 h 1260250"/>
              <a:gd name="connsiteX101" fmla="*/ 12516 w 1809785"/>
              <a:gd name="connsiteY101" fmla="*/ 1167090 h 1260250"/>
              <a:gd name="connsiteX102" fmla="*/ 44047 w 1809785"/>
              <a:gd name="connsiteY102" fmla="*/ 1146069 h 1260250"/>
              <a:gd name="connsiteX103" fmla="*/ 107109 w 1809785"/>
              <a:gd name="connsiteY103" fmla="*/ 1135559 h 1260250"/>
              <a:gd name="connsiteX104" fmla="*/ 149150 w 1809785"/>
              <a:gd name="connsiteY104" fmla="*/ 1125049 h 1260250"/>
              <a:gd name="connsiteX105" fmla="*/ 548543 w 1809785"/>
              <a:gd name="connsiteY105" fmla="*/ 1156580 h 1260250"/>
              <a:gd name="connsiteX106" fmla="*/ 695688 w 1809785"/>
              <a:gd name="connsiteY106" fmla="*/ 1177600 h 1260250"/>
              <a:gd name="connsiteX107" fmla="*/ 863854 w 1809785"/>
              <a:gd name="connsiteY107" fmla="*/ 1167090 h 1260250"/>
              <a:gd name="connsiteX108" fmla="*/ 916405 w 1809785"/>
              <a:gd name="connsiteY108" fmla="*/ 1156580 h 1260250"/>
              <a:gd name="connsiteX109" fmla="*/ 853343 w 1809785"/>
              <a:gd name="connsiteY109" fmla="*/ 1177600 h 1260250"/>
              <a:gd name="connsiteX110" fmla="*/ 622116 w 1809785"/>
              <a:gd name="connsiteY110" fmla="*/ 1167090 h 1260250"/>
              <a:gd name="connsiteX111" fmla="*/ 538033 w 1809785"/>
              <a:gd name="connsiteY111" fmla="*/ 1146069 h 1260250"/>
              <a:gd name="connsiteX112" fmla="*/ 443440 w 1809785"/>
              <a:gd name="connsiteY112" fmla="*/ 1125049 h 1260250"/>
              <a:gd name="connsiteX113" fmla="*/ 369867 w 1809785"/>
              <a:gd name="connsiteY113" fmla="*/ 1135559 h 1260250"/>
              <a:gd name="connsiteX114" fmla="*/ 222723 w 1809785"/>
              <a:gd name="connsiteY114" fmla="*/ 1125049 h 126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809785" h="1260250">
                <a:moveTo>
                  <a:pt x="107109" y="52994"/>
                </a:moveTo>
                <a:lnTo>
                  <a:pt x="685178" y="63504"/>
                </a:lnTo>
                <a:cubicBezTo>
                  <a:pt x="762333" y="63504"/>
                  <a:pt x="839369" y="57274"/>
                  <a:pt x="916405" y="52994"/>
                </a:cubicBezTo>
                <a:cubicBezTo>
                  <a:pt x="973006" y="49849"/>
                  <a:pt x="1116207" y="38968"/>
                  <a:pt x="1179164" y="31973"/>
                </a:cubicBezTo>
                <a:cubicBezTo>
                  <a:pt x="1466932" y="0"/>
                  <a:pt x="953316" y="48685"/>
                  <a:pt x="1368350" y="10952"/>
                </a:cubicBezTo>
                <a:cubicBezTo>
                  <a:pt x="1385867" y="14456"/>
                  <a:pt x="1404924" y="13474"/>
                  <a:pt x="1420902" y="21463"/>
                </a:cubicBezTo>
                <a:cubicBezTo>
                  <a:pt x="1434197" y="28110"/>
                  <a:pt x="1440065" y="44749"/>
                  <a:pt x="1452433" y="52994"/>
                </a:cubicBezTo>
                <a:cubicBezTo>
                  <a:pt x="1461651" y="59139"/>
                  <a:pt x="1473454" y="60001"/>
                  <a:pt x="1483964" y="63504"/>
                </a:cubicBezTo>
                <a:cubicBezTo>
                  <a:pt x="1504627" y="125494"/>
                  <a:pt x="1502355" y="84323"/>
                  <a:pt x="1410392" y="105545"/>
                </a:cubicBezTo>
                <a:cubicBezTo>
                  <a:pt x="1392008" y="109787"/>
                  <a:pt x="1375357" y="119559"/>
                  <a:pt x="1357840" y="126566"/>
                </a:cubicBezTo>
                <a:lnTo>
                  <a:pt x="779771" y="116056"/>
                </a:lnTo>
                <a:cubicBezTo>
                  <a:pt x="768699" y="115674"/>
                  <a:pt x="759150" y="107470"/>
                  <a:pt x="748240" y="105545"/>
                </a:cubicBezTo>
                <a:cubicBezTo>
                  <a:pt x="699448" y="96935"/>
                  <a:pt x="649967" y="92671"/>
                  <a:pt x="601095" y="84525"/>
                </a:cubicBezTo>
                <a:cubicBezTo>
                  <a:pt x="580074" y="81021"/>
                  <a:pt x="559213" y="76367"/>
                  <a:pt x="538033" y="74014"/>
                </a:cubicBezTo>
                <a:cubicBezTo>
                  <a:pt x="496104" y="69355"/>
                  <a:pt x="453838" y="68163"/>
                  <a:pt x="411909" y="63504"/>
                </a:cubicBezTo>
                <a:cubicBezTo>
                  <a:pt x="381643" y="60141"/>
                  <a:pt x="327480" y="48720"/>
                  <a:pt x="296295" y="42483"/>
                </a:cubicBezTo>
                <a:cubicBezTo>
                  <a:pt x="240240" y="45987"/>
                  <a:pt x="183090" y="41423"/>
                  <a:pt x="128130" y="52994"/>
                </a:cubicBezTo>
                <a:cubicBezTo>
                  <a:pt x="113585" y="56056"/>
                  <a:pt x="108967" y="76280"/>
                  <a:pt x="96599" y="84525"/>
                </a:cubicBezTo>
                <a:cubicBezTo>
                  <a:pt x="87381" y="90671"/>
                  <a:pt x="75578" y="91532"/>
                  <a:pt x="65067" y="95035"/>
                </a:cubicBezTo>
                <a:cubicBezTo>
                  <a:pt x="175079" y="122537"/>
                  <a:pt x="63409" y="97425"/>
                  <a:pt x="296295" y="116056"/>
                </a:cubicBezTo>
                <a:cubicBezTo>
                  <a:pt x="322465" y="118150"/>
                  <a:pt x="392510" y="129599"/>
                  <a:pt x="422419" y="137076"/>
                </a:cubicBezTo>
                <a:cubicBezTo>
                  <a:pt x="433167" y="139763"/>
                  <a:pt x="442879" y="147161"/>
                  <a:pt x="453950" y="147587"/>
                </a:cubicBezTo>
                <a:cubicBezTo>
                  <a:pt x="625528" y="154186"/>
                  <a:pt x="797288" y="154594"/>
                  <a:pt x="968957" y="158097"/>
                </a:cubicBezTo>
                <a:cubicBezTo>
                  <a:pt x="1000488" y="161600"/>
                  <a:pt x="1031825" y="168607"/>
                  <a:pt x="1063550" y="168607"/>
                </a:cubicBezTo>
                <a:cubicBezTo>
                  <a:pt x="1081347" y="168607"/>
                  <a:pt x="1165803" y="153555"/>
                  <a:pt x="1189674" y="147587"/>
                </a:cubicBezTo>
                <a:cubicBezTo>
                  <a:pt x="1200422" y="144900"/>
                  <a:pt x="1210277" y="138897"/>
                  <a:pt x="1221205" y="137076"/>
                </a:cubicBezTo>
                <a:cubicBezTo>
                  <a:pt x="1252499" y="131860"/>
                  <a:pt x="1284268" y="130069"/>
                  <a:pt x="1315799" y="126566"/>
                </a:cubicBezTo>
                <a:cubicBezTo>
                  <a:pt x="1378861" y="130069"/>
                  <a:pt x="1442063" y="131604"/>
                  <a:pt x="1504985" y="137076"/>
                </a:cubicBezTo>
                <a:cubicBezTo>
                  <a:pt x="1522782" y="138624"/>
                  <a:pt x="1542672" y="137678"/>
                  <a:pt x="1557536" y="147587"/>
                </a:cubicBezTo>
                <a:cubicBezTo>
                  <a:pt x="1566754" y="153733"/>
                  <a:pt x="1564543" y="168608"/>
                  <a:pt x="1568047" y="179118"/>
                </a:cubicBezTo>
                <a:cubicBezTo>
                  <a:pt x="1564543" y="210649"/>
                  <a:pt x="1568378" y="243896"/>
                  <a:pt x="1557536" y="273711"/>
                </a:cubicBezTo>
                <a:cubicBezTo>
                  <a:pt x="1554309" y="282585"/>
                  <a:pt x="1486026" y="314927"/>
                  <a:pt x="1483964" y="315752"/>
                </a:cubicBezTo>
                <a:cubicBezTo>
                  <a:pt x="1463391" y="323981"/>
                  <a:pt x="1441923" y="329766"/>
                  <a:pt x="1420902" y="336773"/>
                </a:cubicBezTo>
                <a:cubicBezTo>
                  <a:pt x="1336092" y="365043"/>
                  <a:pt x="1400411" y="346593"/>
                  <a:pt x="1221205" y="357794"/>
                </a:cubicBezTo>
                <a:cubicBezTo>
                  <a:pt x="957492" y="401745"/>
                  <a:pt x="1244795" y="357794"/>
                  <a:pt x="569564" y="357794"/>
                </a:cubicBezTo>
                <a:cubicBezTo>
                  <a:pt x="474906" y="357794"/>
                  <a:pt x="380378" y="364801"/>
                  <a:pt x="285785" y="368304"/>
                </a:cubicBezTo>
                <a:cubicBezTo>
                  <a:pt x="260905" y="376597"/>
                  <a:pt x="227065" y="389325"/>
                  <a:pt x="201702" y="389325"/>
                </a:cubicBezTo>
                <a:cubicBezTo>
                  <a:pt x="166493" y="389325"/>
                  <a:pt x="131633" y="382318"/>
                  <a:pt x="96599" y="378814"/>
                </a:cubicBezTo>
                <a:cubicBezTo>
                  <a:pt x="110613" y="375311"/>
                  <a:pt x="125115" y="373376"/>
                  <a:pt x="138640" y="368304"/>
                </a:cubicBezTo>
                <a:cubicBezTo>
                  <a:pt x="153310" y="362803"/>
                  <a:pt x="165817" y="352238"/>
                  <a:pt x="180681" y="347283"/>
                </a:cubicBezTo>
                <a:cubicBezTo>
                  <a:pt x="197628" y="341634"/>
                  <a:pt x="215716" y="340276"/>
                  <a:pt x="233233" y="336773"/>
                </a:cubicBezTo>
                <a:cubicBezTo>
                  <a:pt x="570495" y="355004"/>
                  <a:pt x="559087" y="348453"/>
                  <a:pt x="832323" y="378814"/>
                </a:cubicBezTo>
                <a:lnTo>
                  <a:pt x="926916" y="389325"/>
                </a:lnTo>
                <a:cubicBezTo>
                  <a:pt x="968913" y="393325"/>
                  <a:pt x="1011111" y="395176"/>
                  <a:pt x="1053040" y="399835"/>
                </a:cubicBezTo>
                <a:cubicBezTo>
                  <a:pt x="1122943" y="407602"/>
                  <a:pt x="1122817" y="417492"/>
                  <a:pt x="1200185" y="420856"/>
                </a:cubicBezTo>
                <a:cubicBezTo>
                  <a:pt x="1333236" y="426641"/>
                  <a:pt x="1466480" y="426777"/>
                  <a:pt x="1599578" y="431366"/>
                </a:cubicBezTo>
                <a:cubicBezTo>
                  <a:pt x="1669693" y="433784"/>
                  <a:pt x="1739716" y="438373"/>
                  <a:pt x="1809785" y="441876"/>
                </a:cubicBezTo>
                <a:cubicBezTo>
                  <a:pt x="1805788" y="461859"/>
                  <a:pt x="1799536" y="504416"/>
                  <a:pt x="1788764" y="525959"/>
                </a:cubicBezTo>
                <a:cubicBezTo>
                  <a:pt x="1783115" y="537257"/>
                  <a:pt x="1776135" y="548049"/>
                  <a:pt x="1767743" y="557490"/>
                </a:cubicBezTo>
                <a:cubicBezTo>
                  <a:pt x="1747993" y="579709"/>
                  <a:pt x="1732883" y="611151"/>
                  <a:pt x="1704681" y="620552"/>
                </a:cubicBezTo>
                <a:lnTo>
                  <a:pt x="1641619" y="641573"/>
                </a:lnTo>
                <a:lnTo>
                  <a:pt x="1410392" y="620552"/>
                </a:lnTo>
                <a:cubicBezTo>
                  <a:pt x="1311633" y="610995"/>
                  <a:pt x="1341937" y="616577"/>
                  <a:pt x="1273757" y="599531"/>
                </a:cubicBezTo>
                <a:cubicBezTo>
                  <a:pt x="1256240" y="603035"/>
                  <a:pt x="1238644" y="606167"/>
                  <a:pt x="1221205" y="610042"/>
                </a:cubicBezTo>
                <a:cubicBezTo>
                  <a:pt x="1207104" y="613176"/>
                  <a:pt x="1193530" y="619040"/>
                  <a:pt x="1179164" y="620552"/>
                </a:cubicBezTo>
                <a:cubicBezTo>
                  <a:pt x="1126785" y="626066"/>
                  <a:pt x="1074061" y="627559"/>
                  <a:pt x="1021509" y="631063"/>
                </a:cubicBezTo>
                <a:cubicBezTo>
                  <a:pt x="932119" y="653409"/>
                  <a:pt x="1020123" y="633698"/>
                  <a:pt x="863854" y="652083"/>
                </a:cubicBezTo>
                <a:cubicBezTo>
                  <a:pt x="842689" y="654573"/>
                  <a:pt x="822072" y="661444"/>
                  <a:pt x="800792" y="662594"/>
                </a:cubicBezTo>
                <a:cubicBezTo>
                  <a:pt x="692287" y="668459"/>
                  <a:pt x="583578" y="669601"/>
                  <a:pt x="474971" y="673104"/>
                </a:cubicBezTo>
                <a:cubicBezTo>
                  <a:pt x="394392" y="669601"/>
                  <a:pt x="313721" y="667787"/>
                  <a:pt x="233233" y="662594"/>
                </a:cubicBezTo>
                <a:cubicBezTo>
                  <a:pt x="159552" y="657840"/>
                  <a:pt x="167555" y="658218"/>
                  <a:pt x="117619" y="641573"/>
                </a:cubicBezTo>
                <a:cubicBezTo>
                  <a:pt x="124626" y="631063"/>
                  <a:pt x="127672" y="616309"/>
                  <a:pt x="138640" y="610042"/>
                </a:cubicBezTo>
                <a:cubicBezTo>
                  <a:pt x="154151" y="601179"/>
                  <a:pt x="173861" y="603864"/>
                  <a:pt x="191192" y="599531"/>
                </a:cubicBezTo>
                <a:cubicBezTo>
                  <a:pt x="201940" y="596844"/>
                  <a:pt x="211908" y="591424"/>
                  <a:pt x="222723" y="589021"/>
                </a:cubicBezTo>
                <a:cubicBezTo>
                  <a:pt x="243526" y="584398"/>
                  <a:pt x="264764" y="582014"/>
                  <a:pt x="285785" y="578511"/>
                </a:cubicBezTo>
                <a:cubicBezTo>
                  <a:pt x="394392" y="582014"/>
                  <a:pt x="503100" y="583156"/>
                  <a:pt x="611605" y="589021"/>
                </a:cubicBezTo>
                <a:cubicBezTo>
                  <a:pt x="655210" y="591378"/>
                  <a:pt x="676840" y="601498"/>
                  <a:pt x="716709" y="610042"/>
                </a:cubicBezTo>
                <a:cubicBezTo>
                  <a:pt x="751644" y="617528"/>
                  <a:pt x="786360" y="626632"/>
                  <a:pt x="821812" y="631063"/>
                </a:cubicBezTo>
                <a:lnTo>
                  <a:pt x="979467" y="652083"/>
                </a:lnTo>
                <a:lnTo>
                  <a:pt x="1063550" y="662594"/>
                </a:lnTo>
                <a:cubicBezTo>
                  <a:pt x="1088106" y="665868"/>
                  <a:pt x="1112417" y="671274"/>
                  <a:pt x="1137123" y="673104"/>
                </a:cubicBezTo>
                <a:cubicBezTo>
                  <a:pt x="1207088" y="678286"/>
                  <a:pt x="1277261" y="680111"/>
                  <a:pt x="1347330" y="683614"/>
                </a:cubicBezTo>
                <a:cubicBezTo>
                  <a:pt x="1375357" y="687118"/>
                  <a:pt x="1403264" y="691779"/>
                  <a:pt x="1431412" y="694125"/>
                </a:cubicBezTo>
                <a:cubicBezTo>
                  <a:pt x="1487383" y="698789"/>
                  <a:pt x="1546989" y="684914"/>
                  <a:pt x="1599578" y="704635"/>
                </a:cubicBezTo>
                <a:cubicBezTo>
                  <a:pt x="1626629" y="714779"/>
                  <a:pt x="1542319" y="714927"/>
                  <a:pt x="1515495" y="725656"/>
                </a:cubicBezTo>
                <a:cubicBezTo>
                  <a:pt x="1497978" y="732663"/>
                  <a:pt x="1481014" y="741255"/>
                  <a:pt x="1462943" y="746676"/>
                </a:cubicBezTo>
                <a:cubicBezTo>
                  <a:pt x="1423566" y="758489"/>
                  <a:pt x="1349503" y="763952"/>
                  <a:pt x="1315799" y="767697"/>
                </a:cubicBezTo>
                <a:cubicBezTo>
                  <a:pt x="1285207" y="775345"/>
                  <a:pt x="1252329" y="784272"/>
                  <a:pt x="1221205" y="788718"/>
                </a:cubicBezTo>
                <a:cubicBezTo>
                  <a:pt x="1129610" y="801803"/>
                  <a:pt x="1050506" y="800074"/>
                  <a:pt x="958447" y="830759"/>
                </a:cubicBezTo>
                <a:cubicBezTo>
                  <a:pt x="909017" y="847235"/>
                  <a:pt x="937202" y="837154"/>
                  <a:pt x="874364" y="862290"/>
                </a:cubicBezTo>
                <a:cubicBezTo>
                  <a:pt x="744736" y="858787"/>
                  <a:pt x="615002" y="858098"/>
                  <a:pt x="485481" y="851780"/>
                </a:cubicBezTo>
                <a:cubicBezTo>
                  <a:pt x="471053" y="851076"/>
                  <a:pt x="457541" y="844403"/>
                  <a:pt x="443440" y="841269"/>
                </a:cubicBezTo>
                <a:cubicBezTo>
                  <a:pt x="426001" y="837394"/>
                  <a:pt x="408405" y="834262"/>
                  <a:pt x="390888" y="830759"/>
                </a:cubicBezTo>
                <a:cubicBezTo>
                  <a:pt x="376874" y="823752"/>
                  <a:pt x="364475" y="810854"/>
                  <a:pt x="348847" y="809738"/>
                </a:cubicBezTo>
                <a:cubicBezTo>
                  <a:pt x="234125" y="801544"/>
                  <a:pt x="269324" y="822274"/>
                  <a:pt x="180681" y="841269"/>
                </a:cubicBezTo>
                <a:cubicBezTo>
                  <a:pt x="153063" y="847187"/>
                  <a:pt x="124626" y="848276"/>
                  <a:pt x="96599" y="851780"/>
                </a:cubicBezTo>
                <a:cubicBezTo>
                  <a:pt x="40827" y="926140"/>
                  <a:pt x="59575" y="884525"/>
                  <a:pt x="96599" y="883311"/>
                </a:cubicBezTo>
                <a:cubicBezTo>
                  <a:pt x="299720" y="876651"/>
                  <a:pt x="502999" y="876304"/>
                  <a:pt x="706199" y="872800"/>
                </a:cubicBezTo>
                <a:cubicBezTo>
                  <a:pt x="763213" y="867099"/>
                  <a:pt x="884131" y="848575"/>
                  <a:pt x="937426" y="872800"/>
                </a:cubicBezTo>
                <a:cubicBezTo>
                  <a:pt x="941248" y="874537"/>
                  <a:pt x="918432" y="940294"/>
                  <a:pt x="916405" y="946373"/>
                </a:cubicBezTo>
                <a:cubicBezTo>
                  <a:pt x="919909" y="1005932"/>
                  <a:pt x="918066" y="1066047"/>
                  <a:pt x="926916" y="1125049"/>
                </a:cubicBezTo>
                <a:cubicBezTo>
                  <a:pt x="928790" y="1137541"/>
                  <a:pt x="942960" y="1144970"/>
                  <a:pt x="947936" y="1156580"/>
                </a:cubicBezTo>
                <a:cubicBezTo>
                  <a:pt x="961131" y="1187367"/>
                  <a:pt x="953199" y="1214395"/>
                  <a:pt x="979467" y="1240663"/>
                </a:cubicBezTo>
                <a:cubicBezTo>
                  <a:pt x="987301" y="1248497"/>
                  <a:pt x="978175" y="1215277"/>
                  <a:pt x="968957" y="1209131"/>
                </a:cubicBezTo>
                <a:cubicBezTo>
                  <a:pt x="954093" y="1199222"/>
                  <a:pt x="933922" y="1202124"/>
                  <a:pt x="916405" y="1198621"/>
                </a:cubicBezTo>
                <a:cubicBezTo>
                  <a:pt x="902391" y="1191614"/>
                  <a:pt x="889034" y="1183101"/>
                  <a:pt x="874364" y="1177600"/>
                </a:cubicBezTo>
                <a:cubicBezTo>
                  <a:pt x="860839" y="1172528"/>
                  <a:pt x="846212" y="1171058"/>
                  <a:pt x="832323" y="1167090"/>
                </a:cubicBezTo>
                <a:cubicBezTo>
                  <a:pt x="821670" y="1164046"/>
                  <a:pt x="811302" y="1160083"/>
                  <a:pt x="800792" y="1156580"/>
                </a:cubicBezTo>
                <a:cubicBezTo>
                  <a:pt x="790282" y="1163587"/>
                  <a:pt x="780228" y="1171333"/>
                  <a:pt x="769261" y="1177600"/>
                </a:cubicBezTo>
                <a:cubicBezTo>
                  <a:pt x="624622" y="1260250"/>
                  <a:pt x="571448" y="1194627"/>
                  <a:pt x="317316" y="1188111"/>
                </a:cubicBezTo>
                <a:cubicBezTo>
                  <a:pt x="303302" y="1184607"/>
                  <a:pt x="289685" y="1178594"/>
                  <a:pt x="275274" y="1177600"/>
                </a:cubicBezTo>
                <a:cubicBezTo>
                  <a:pt x="187826" y="1171569"/>
                  <a:pt x="99368" y="1178934"/>
                  <a:pt x="12516" y="1167090"/>
                </a:cubicBezTo>
                <a:cubicBezTo>
                  <a:pt x="0" y="1165383"/>
                  <a:pt x="32063" y="1150064"/>
                  <a:pt x="44047" y="1146069"/>
                </a:cubicBezTo>
                <a:cubicBezTo>
                  <a:pt x="64264" y="1139330"/>
                  <a:pt x="86212" y="1139738"/>
                  <a:pt x="107109" y="1135559"/>
                </a:cubicBezTo>
                <a:cubicBezTo>
                  <a:pt x="121273" y="1132726"/>
                  <a:pt x="135136" y="1128552"/>
                  <a:pt x="149150" y="1125049"/>
                </a:cubicBezTo>
                <a:cubicBezTo>
                  <a:pt x="288079" y="1134630"/>
                  <a:pt x="414262" y="1139065"/>
                  <a:pt x="548543" y="1156580"/>
                </a:cubicBezTo>
                <a:cubicBezTo>
                  <a:pt x="597673" y="1162988"/>
                  <a:pt x="695688" y="1177600"/>
                  <a:pt x="695688" y="1177600"/>
                </a:cubicBezTo>
                <a:cubicBezTo>
                  <a:pt x="751743" y="1174097"/>
                  <a:pt x="807942" y="1172415"/>
                  <a:pt x="863854" y="1167090"/>
                </a:cubicBezTo>
                <a:cubicBezTo>
                  <a:pt x="881637" y="1165396"/>
                  <a:pt x="929037" y="1143949"/>
                  <a:pt x="916405" y="1156580"/>
                </a:cubicBezTo>
                <a:cubicBezTo>
                  <a:pt x="900736" y="1172247"/>
                  <a:pt x="874364" y="1170593"/>
                  <a:pt x="853343" y="1177600"/>
                </a:cubicBezTo>
                <a:cubicBezTo>
                  <a:pt x="776267" y="1174097"/>
                  <a:pt x="698888" y="1174767"/>
                  <a:pt x="622116" y="1167090"/>
                </a:cubicBezTo>
                <a:cubicBezTo>
                  <a:pt x="593369" y="1164215"/>
                  <a:pt x="566183" y="1152565"/>
                  <a:pt x="538033" y="1146069"/>
                </a:cubicBezTo>
                <a:cubicBezTo>
                  <a:pt x="364521" y="1106028"/>
                  <a:pt x="589166" y="1161480"/>
                  <a:pt x="443440" y="1125049"/>
                </a:cubicBezTo>
                <a:cubicBezTo>
                  <a:pt x="418916" y="1128552"/>
                  <a:pt x="394640" y="1135559"/>
                  <a:pt x="369867" y="1135559"/>
                </a:cubicBezTo>
                <a:cubicBezTo>
                  <a:pt x="320694" y="1135559"/>
                  <a:pt x="222723" y="1125049"/>
                  <a:pt x="222723" y="1125049"/>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2" name="21 Forma libre"/>
          <p:cNvSpPr/>
          <p:nvPr/>
        </p:nvSpPr>
        <p:spPr>
          <a:xfrm>
            <a:off x="1965434" y="4055557"/>
            <a:ext cx="1749172" cy="1147064"/>
          </a:xfrm>
          <a:custGeom>
            <a:avLst/>
            <a:gdLst>
              <a:gd name="connsiteX0" fmla="*/ 105104 w 1749172"/>
              <a:gd name="connsiteY0" fmla="*/ 22457 h 1147064"/>
              <a:gd name="connsiteX1" fmla="*/ 662152 w 1749172"/>
              <a:gd name="connsiteY1" fmla="*/ 22457 h 1147064"/>
              <a:gd name="connsiteX2" fmla="*/ 546538 w 1749172"/>
              <a:gd name="connsiteY2" fmla="*/ 32967 h 1147064"/>
              <a:gd name="connsiteX3" fmla="*/ 483476 w 1749172"/>
              <a:gd name="connsiteY3" fmla="*/ 43477 h 1147064"/>
              <a:gd name="connsiteX4" fmla="*/ 367863 w 1749172"/>
              <a:gd name="connsiteY4" fmla="*/ 53988 h 1147064"/>
              <a:gd name="connsiteX5" fmla="*/ 336332 w 1749172"/>
              <a:gd name="connsiteY5" fmla="*/ 64498 h 1147064"/>
              <a:gd name="connsiteX6" fmla="*/ 283780 w 1749172"/>
              <a:gd name="connsiteY6" fmla="*/ 75009 h 1147064"/>
              <a:gd name="connsiteX7" fmla="*/ 367863 w 1749172"/>
              <a:gd name="connsiteY7" fmla="*/ 106540 h 1147064"/>
              <a:gd name="connsiteX8" fmla="*/ 325821 w 1749172"/>
              <a:gd name="connsiteY8" fmla="*/ 201133 h 1147064"/>
              <a:gd name="connsiteX9" fmla="*/ 273269 w 1749172"/>
              <a:gd name="connsiteY9" fmla="*/ 327257 h 1147064"/>
              <a:gd name="connsiteX10" fmla="*/ 241738 w 1749172"/>
              <a:gd name="connsiteY10" fmla="*/ 348277 h 1147064"/>
              <a:gd name="connsiteX11" fmla="*/ 147145 w 1749172"/>
              <a:gd name="connsiteY11" fmla="*/ 337767 h 1147064"/>
              <a:gd name="connsiteX12" fmla="*/ 105104 w 1749172"/>
              <a:gd name="connsiteY12" fmla="*/ 327257 h 1147064"/>
              <a:gd name="connsiteX13" fmla="*/ 115614 w 1749172"/>
              <a:gd name="connsiteY13" fmla="*/ 358788 h 1147064"/>
              <a:gd name="connsiteX14" fmla="*/ 147145 w 1749172"/>
              <a:gd name="connsiteY14" fmla="*/ 421850 h 1147064"/>
              <a:gd name="connsiteX15" fmla="*/ 283780 w 1749172"/>
              <a:gd name="connsiteY15" fmla="*/ 547974 h 1147064"/>
              <a:gd name="connsiteX16" fmla="*/ 252249 w 1749172"/>
              <a:gd name="connsiteY16" fmla="*/ 621546 h 1147064"/>
              <a:gd name="connsiteX17" fmla="*/ 136635 w 1749172"/>
              <a:gd name="connsiteY17" fmla="*/ 653077 h 1147064"/>
              <a:gd name="connsiteX18" fmla="*/ 31532 w 1749172"/>
              <a:gd name="connsiteY18" fmla="*/ 663588 h 1147064"/>
              <a:gd name="connsiteX19" fmla="*/ 0 w 1749172"/>
              <a:gd name="connsiteY19" fmla="*/ 674098 h 1147064"/>
              <a:gd name="connsiteX20" fmla="*/ 31532 w 1749172"/>
              <a:gd name="connsiteY20" fmla="*/ 653077 h 1147064"/>
              <a:gd name="connsiteX21" fmla="*/ 105104 w 1749172"/>
              <a:gd name="connsiteY21" fmla="*/ 642567 h 1147064"/>
              <a:gd name="connsiteX22" fmla="*/ 147145 w 1749172"/>
              <a:gd name="connsiteY22" fmla="*/ 632057 h 1147064"/>
              <a:gd name="connsiteX23" fmla="*/ 199697 w 1749172"/>
              <a:gd name="connsiteY23" fmla="*/ 621546 h 1147064"/>
              <a:gd name="connsiteX24" fmla="*/ 294290 w 1749172"/>
              <a:gd name="connsiteY24" fmla="*/ 600526 h 1147064"/>
              <a:gd name="connsiteX25" fmla="*/ 462456 w 1749172"/>
              <a:gd name="connsiteY25" fmla="*/ 590015 h 1147064"/>
              <a:gd name="connsiteX26" fmla="*/ 1008994 w 1749172"/>
              <a:gd name="connsiteY26" fmla="*/ 590015 h 1147064"/>
              <a:gd name="connsiteX27" fmla="*/ 1061545 w 1749172"/>
              <a:gd name="connsiteY27" fmla="*/ 579505 h 1147064"/>
              <a:gd name="connsiteX28" fmla="*/ 599090 w 1749172"/>
              <a:gd name="connsiteY28" fmla="*/ 558484 h 1147064"/>
              <a:gd name="connsiteX29" fmla="*/ 409904 w 1749172"/>
              <a:gd name="connsiteY29" fmla="*/ 547974 h 1147064"/>
              <a:gd name="connsiteX30" fmla="*/ 325821 w 1749172"/>
              <a:gd name="connsiteY30" fmla="*/ 537464 h 1147064"/>
              <a:gd name="connsiteX31" fmla="*/ 735725 w 1749172"/>
              <a:gd name="connsiteY31" fmla="*/ 547974 h 1147064"/>
              <a:gd name="connsiteX32" fmla="*/ 798787 w 1749172"/>
              <a:gd name="connsiteY32" fmla="*/ 568995 h 1147064"/>
              <a:gd name="connsiteX33" fmla="*/ 1040525 w 1749172"/>
              <a:gd name="connsiteY33" fmla="*/ 600526 h 1147064"/>
              <a:gd name="connsiteX34" fmla="*/ 966952 w 1749172"/>
              <a:gd name="connsiteY34" fmla="*/ 663588 h 1147064"/>
              <a:gd name="connsiteX35" fmla="*/ 914400 w 1749172"/>
              <a:gd name="connsiteY35" fmla="*/ 684609 h 1147064"/>
              <a:gd name="connsiteX36" fmla="*/ 851338 w 1749172"/>
              <a:gd name="connsiteY36" fmla="*/ 716140 h 1147064"/>
              <a:gd name="connsiteX37" fmla="*/ 693683 w 1749172"/>
              <a:gd name="connsiteY37" fmla="*/ 779202 h 1147064"/>
              <a:gd name="connsiteX38" fmla="*/ 557049 w 1749172"/>
              <a:gd name="connsiteY38" fmla="*/ 831753 h 1147064"/>
              <a:gd name="connsiteX39" fmla="*/ 525518 w 1749172"/>
              <a:gd name="connsiteY39" fmla="*/ 852774 h 1147064"/>
              <a:gd name="connsiteX40" fmla="*/ 483476 w 1749172"/>
              <a:gd name="connsiteY40" fmla="*/ 873795 h 1147064"/>
              <a:gd name="connsiteX41" fmla="*/ 430925 w 1749172"/>
              <a:gd name="connsiteY41" fmla="*/ 936857 h 1147064"/>
              <a:gd name="connsiteX42" fmla="*/ 336332 w 1749172"/>
              <a:gd name="connsiteY42" fmla="*/ 978898 h 1147064"/>
              <a:gd name="connsiteX43" fmla="*/ 262759 w 1749172"/>
              <a:gd name="connsiteY43" fmla="*/ 1010429 h 1147064"/>
              <a:gd name="connsiteX44" fmla="*/ 231228 w 1749172"/>
              <a:gd name="connsiteY44" fmla="*/ 1031450 h 1147064"/>
              <a:gd name="connsiteX45" fmla="*/ 157656 w 1749172"/>
              <a:gd name="connsiteY45" fmla="*/ 1052471 h 1147064"/>
              <a:gd name="connsiteX46" fmla="*/ 1156138 w 1749172"/>
              <a:gd name="connsiteY46" fmla="*/ 1073491 h 1147064"/>
              <a:gd name="connsiteX47" fmla="*/ 1240221 w 1749172"/>
              <a:gd name="connsiteY47" fmla="*/ 1084002 h 1147064"/>
              <a:gd name="connsiteX48" fmla="*/ 1450428 w 1749172"/>
              <a:gd name="connsiteY48" fmla="*/ 1105022 h 1147064"/>
              <a:gd name="connsiteX49" fmla="*/ 1366345 w 1749172"/>
              <a:gd name="connsiteY49" fmla="*/ 1115533 h 1147064"/>
              <a:gd name="connsiteX50" fmla="*/ 1219200 w 1749172"/>
              <a:gd name="connsiteY50" fmla="*/ 1136553 h 1147064"/>
              <a:gd name="connsiteX51" fmla="*/ 1008994 w 1749172"/>
              <a:gd name="connsiteY51" fmla="*/ 1147064 h 1147064"/>
              <a:gd name="connsiteX52" fmla="*/ 630621 w 1749172"/>
              <a:gd name="connsiteY52" fmla="*/ 1136553 h 1147064"/>
              <a:gd name="connsiteX53" fmla="*/ 493987 w 1749172"/>
              <a:gd name="connsiteY53" fmla="*/ 1126043 h 1147064"/>
              <a:gd name="connsiteX54" fmla="*/ 52552 w 1749172"/>
              <a:gd name="connsiteY54" fmla="*/ 1115533 h 114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9172" h="1147064">
                <a:moveTo>
                  <a:pt x="105104" y="22457"/>
                </a:moveTo>
                <a:cubicBezTo>
                  <a:pt x="335740" y="4715"/>
                  <a:pt x="336525" y="0"/>
                  <a:pt x="662152" y="22457"/>
                </a:cubicBezTo>
                <a:cubicBezTo>
                  <a:pt x="700757" y="25119"/>
                  <a:pt x="584970" y="28446"/>
                  <a:pt x="546538" y="32967"/>
                </a:cubicBezTo>
                <a:cubicBezTo>
                  <a:pt x="525373" y="35457"/>
                  <a:pt x="504641" y="40987"/>
                  <a:pt x="483476" y="43477"/>
                </a:cubicBezTo>
                <a:cubicBezTo>
                  <a:pt x="445044" y="47998"/>
                  <a:pt x="406401" y="50484"/>
                  <a:pt x="367863" y="53988"/>
                </a:cubicBezTo>
                <a:cubicBezTo>
                  <a:pt x="357353" y="57491"/>
                  <a:pt x="347080" y="61811"/>
                  <a:pt x="336332" y="64498"/>
                </a:cubicBezTo>
                <a:cubicBezTo>
                  <a:pt x="319001" y="68831"/>
                  <a:pt x="289430" y="58062"/>
                  <a:pt x="283780" y="75009"/>
                </a:cubicBezTo>
                <a:cubicBezTo>
                  <a:pt x="279552" y="87691"/>
                  <a:pt x="365192" y="105872"/>
                  <a:pt x="367863" y="106540"/>
                </a:cubicBezTo>
                <a:cubicBezTo>
                  <a:pt x="313774" y="142599"/>
                  <a:pt x="341934" y="112512"/>
                  <a:pt x="325821" y="201133"/>
                </a:cubicBezTo>
                <a:cubicBezTo>
                  <a:pt x="319499" y="235906"/>
                  <a:pt x="296200" y="311970"/>
                  <a:pt x="273269" y="327257"/>
                </a:cubicBezTo>
                <a:lnTo>
                  <a:pt x="241738" y="348277"/>
                </a:lnTo>
                <a:cubicBezTo>
                  <a:pt x="210207" y="344774"/>
                  <a:pt x="178501" y="342591"/>
                  <a:pt x="147145" y="337767"/>
                </a:cubicBezTo>
                <a:cubicBezTo>
                  <a:pt x="132868" y="335571"/>
                  <a:pt x="117123" y="319244"/>
                  <a:pt x="105104" y="327257"/>
                </a:cubicBezTo>
                <a:cubicBezTo>
                  <a:pt x="95886" y="333402"/>
                  <a:pt x="111114" y="348664"/>
                  <a:pt x="115614" y="358788"/>
                </a:cubicBezTo>
                <a:cubicBezTo>
                  <a:pt x="125159" y="380264"/>
                  <a:pt x="132325" y="403610"/>
                  <a:pt x="147145" y="421850"/>
                </a:cubicBezTo>
                <a:cubicBezTo>
                  <a:pt x="214528" y="504783"/>
                  <a:pt x="222918" y="507399"/>
                  <a:pt x="283780" y="547974"/>
                </a:cubicBezTo>
                <a:cubicBezTo>
                  <a:pt x="277196" y="574309"/>
                  <a:pt x="275168" y="602446"/>
                  <a:pt x="252249" y="621546"/>
                </a:cubicBezTo>
                <a:cubicBezTo>
                  <a:pt x="219935" y="648474"/>
                  <a:pt x="175303" y="648528"/>
                  <a:pt x="136635" y="653077"/>
                </a:cubicBezTo>
                <a:cubicBezTo>
                  <a:pt x="101667" y="657191"/>
                  <a:pt x="66566" y="660084"/>
                  <a:pt x="31532" y="663588"/>
                </a:cubicBezTo>
                <a:cubicBezTo>
                  <a:pt x="21021" y="667091"/>
                  <a:pt x="0" y="685177"/>
                  <a:pt x="0" y="674098"/>
                </a:cubicBezTo>
                <a:cubicBezTo>
                  <a:pt x="0" y="661466"/>
                  <a:pt x="19433" y="656707"/>
                  <a:pt x="31532" y="653077"/>
                </a:cubicBezTo>
                <a:cubicBezTo>
                  <a:pt x="55260" y="645959"/>
                  <a:pt x="80731" y="646998"/>
                  <a:pt x="105104" y="642567"/>
                </a:cubicBezTo>
                <a:cubicBezTo>
                  <a:pt x="119316" y="639983"/>
                  <a:pt x="133044" y="635191"/>
                  <a:pt x="147145" y="632057"/>
                </a:cubicBezTo>
                <a:cubicBezTo>
                  <a:pt x="164584" y="628182"/>
                  <a:pt x="182258" y="625421"/>
                  <a:pt x="199697" y="621546"/>
                </a:cubicBezTo>
                <a:cubicBezTo>
                  <a:pt x="227550" y="615356"/>
                  <a:pt x="266553" y="603168"/>
                  <a:pt x="294290" y="600526"/>
                </a:cubicBezTo>
                <a:cubicBezTo>
                  <a:pt x="350202" y="595201"/>
                  <a:pt x="406401" y="593519"/>
                  <a:pt x="462456" y="590015"/>
                </a:cubicBezTo>
                <a:cubicBezTo>
                  <a:pt x="732760" y="599026"/>
                  <a:pt x="762310" y="608288"/>
                  <a:pt x="1008994" y="590015"/>
                </a:cubicBezTo>
                <a:cubicBezTo>
                  <a:pt x="1026809" y="588695"/>
                  <a:pt x="1044028" y="583008"/>
                  <a:pt x="1061545" y="579505"/>
                </a:cubicBezTo>
                <a:lnTo>
                  <a:pt x="599090" y="558484"/>
                </a:lnTo>
                <a:cubicBezTo>
                  <a:pt x="536005" y="555431"/>
                  <a:pt x="472877" y="552818"/>
                  <a:pt x="409904" y="547974"/>
                </a:cubicBezTo>
                <a:cubicBezTo>
                  <a:pt x="381741" y="545808"/>
                  <a:pt x="297575" y="537464"/>
                  <a:pt x="325821" y="537464"/>
                </a:cubicBezTo>
                <a:cubicBezTo>
                  <a:pt x="462501" y="537464"/>
                  <a:pt x="599090" y="544471"/>
                  <a:pt x="735725" y="547974"/>
                </a:cubicBezTo>
                <a:cubicBezTo>
                  <a:pt x="756746" y="554981"/>
                  <a:pt x="776852" y="565862"/>
                  <a:pt x="798787" y="568995"/>
                </a:cubicBezTo>
                <a:cubicBezTo>
                  <a:pt x="977338" y="594501"/>
                  <a:pt x="896689" y="584543"/>
                  <a:pt x="1040525" y="600526"/>
                </a:cubicBezTo>
                <a:cubicBezTo>
                  <a:pt x="1016628" y="624423"/>
                  <a:pt x="997291" y="646733"/>
                  <a:pt x="966952" y="663588"/>
                </a:cubicBezTo>
                <a:cubicBezTo>
                  <a:pt x="950459" y="672750"/>
                  <a:pt x="931576" y="676802"/>
                  <a:pt x="914400" y="684609"/>
                </a:cubicBezTo>
                <a:cubicBezTo>
                  <a:pt x="893005" y="694334"/>
                  <a:pt x="872677" y="706291"/>
                  <a:pt x="851338" y="716140"/>
                </a:cubicBezTo>
                <a:cubicBezTo>
                  <a:pt x="764908" y="756031"/>
                  <a:pt x="786307" y="742152"/>
                  <a:pt x="693683" y="779202"/>
                </a:cubicBezTo>
                <a:cubicBezTo>
                  <a:pt x="559489" y="832879"/>
                  <a:pt x="678854" y="791153"/>
                  <a:pt x="557049" y="831753"/>
                </a:cubicBezTo>
                <a:cubicBezTo>
                  <a:pt x="546539" y="838760"/>
                  <a:pt x="536486" y="846507"/>
                  <a:pt x="525518" y="852774"/>
                </a:cubicBezTo>
                <a:cubicBezTo>
                  <a:pt x="511914" y="860548"/>
                  <a:pt x="496226" y="864688"/>
                  <a:pt x="483476" y="873795"/>
                </a:cubicBezTo>
                <a:cubicBezTo>
                  <a:pt x="368969" y="955585"/>
                  <a:pt x="523114" y="857837"/>
                  <a:pt x="430925" y="936857"/>
                </a:cubicBezTo>
                <a:cubicBezTo>
                  <a:pt x="393490" y="968944"/>
                  <a:pt x="378744" y="968295"/>
                  <a:pt x="336332" y="978898"/>
                </a:cubicBezTo>
                <a:cubicBezTo>
                  <a:pt x="257166" y="1031675"/>
                  <a:pt x="357781" y="969705"/>
                  <a:pt x="262759" y="1010429"/>
                </a:cubicBezTo>
                <a:cubicBezTo>
                  <a:pt x="251148" y="1015405"/>
                  <a:pt x="242526" y="1025801"/>
                  <a:pt x="231228" y="1031450"/>
                </a:cubicBezTo>
                <a:cubicBezTo>
                  <a:pt x="216154" y="1038987"/>
                  <a:pt x="171120" y="1049105"/>
                  <a:pt x="157656" y="1052471"/>
                </a:cubicBezTo>
                <a:cubicBezTo>
                  <a:pt x="355814" y="1055185"/>
                  <a:pt x="864340" y="1054038"/>
                  <a:pt x="1156138" y="1073491"/>
                </a:cubicBezTo>
                <a:cubicBezTo>
                  <a:pt x="1184321" y="1075370"/>
                  <a:pt x="1212130" y="1081045"/>
                  <a:pt x="1240221" y="1084002"/>
                </a:cubicBezTo>
                <a:cubicBezTo>
                  <a:pt x="1749172" y="1137576"/>
                  <a:pt x="1020806" y="1057288"/>
                  <a:pt x="1450428" y="1105022"/>
                </a:cubicBezTo>
                <a:lnTo>
                  <a:pt x="1366345" y="1115533"/>
                </a:lnTo>
                <a:cubicBezTo>
                  <a:pt x="1317253" y="1122227"/>
                  <a:pt x="1268684" y="1134079"/>
                  <a:pt x="1219200" y="1136553"/>
                </a:cubicBezTo>
                <a:lnTo>
                  <a:pt x="1008994" y="1147064"/>
                </a:lnTo>
                <a:lnTo>
                  <a:pt x="630621" y="1136553"/>
                </a:lnTo>
                <a:cubicBezTo>
                  <a:pt x="584980" y="1134690"/>
                  <a:pt x="539631" y="1127833"/>
                  <a:pt x="493987" y="1126043"/>
                </a:cubicBezTo>
                <a:cubicBezTo>
                  <a:pt x="216573" y="1115164"/>
                  <a:pt x="213461" y="1115533"/>
                  <a:pt x="52552" y="111553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3" name="22 Forma libre"/>
          <p:cNvSpPr/>
          <p:nvPr/>
        </p:nvSpPr>
        <p:spPr>
          <a:xfrm>
            <a:off x="1923352" y="5738649"/>
            <a:ext cx="1555573" cy="84083"/>
          </a:xfrm>
          <a:custGeom>
            <a:avLst/>
            <a:gdLst>
              <a:gd name="connsiteX0" fmla="*/ 126166 w 1555573"/>
              <a:gd name="connsiteY0" fmla="*/ 42042 h 84083"/>
              <a:gd name="connsiteX1" fmla="*/ 819849 w 1555573"/>
              <a:gd name="connsiteY1" fmla="*/ 63062 h 84083"/>
              <a:gd name="connsiteX2" fmla="*/ 903932 w 1555573"/>
              <a:gd name="connsiteY2" fmla="*/ 73573 h 84083"/>
              <a:gd name="connsiteX3" fmla="*/ 998525 w 1555573"/>
              <a:gd name="connsiteY3" fmla="*/ 84083 h 84083"/>
              <a:gd name="connsiteX4" fmla="*/ 1177201 w 1555573"/>
              <a:gd name="connsiteY4" fmla="*/ 73573 h 84083"/>
              <a:gd name="connsiteX5" fmla="*/ 1450470 w 1555573"/>
              <a:gd name="connsiteY5" fmla="*/ 63062 h 84083"/>
              <a:gd name="connsiteX6" fmla="*/ 1555573 w 1555573"/>
              <a:gd name="connsiteY6" fmla="*/ 42042 h 84083"/>
              <a:gd name="connsiteX7" fmla="*/ 914442 w 1555573"/>
              <a:gd name="connsiteY7" fmla="*/ 31531 h 84083"/>
              <a:gd name="connsiteX8" fmla="*/ 567601 w 1555573"/>
              <a:gd name="connsiteY8" fmla="*/ 10511 h 84083"/>
              <a:gd name="connsiteX9" fmla="*/ 504539 w 1555573"/>
              <a:gd name="connsiteY9" fmla="*/ 0 h 84083"/>
              <a:gd name="connsiteX10" fmla="*/ 283821 w 1555573"/>
              <a:gd name="connsiteY10" fmla="*/ 10511 h 84083"/>
              <a:gd name="connsiteX11" fmla="*/ 220759 w 1555573"/>
              <a:gd name="connsiteY11" fmla="*/ 31531 h 84083"/>
              <a:gd name="connsiteX12" fmla="*/ 21063 w 1555573"/>
              <a:gd name="connsiteY12" fmla="*/ 21021 h 84083"/>
              <a:gd name="connsiteX13" fmla="*/ 84125 w 1555573"/>
              <a:gd name="connsiteY13" fmla="*/ 10511 h 84083"/>
              <a:gd name="connsiteX14" fmla="*/ 725256 w 1555573"/>
              <a:gd name="connsiteY14" fmla="*/ 21021 h 84083"/>
              <a:gd name="connsiteX15" fmla="*/ 830359 w 1555573"/>
              <a:gd name="connsiteY15" fmla="*/ 31531 h 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5573" h="84083">
                <a:moveTo>
                  <a:pt x="126166" y="42042"/>
                </a:moveTo>
                <a:cubicBezTo>
                  <a:pt x="294041" y="45857"/>
                  <a:pt x="620591" y="49778"/>
                  <a:pt x="819849" y="63062"/>
                </a:cubicBezTo>
                <a:cubicBezTo>
                  <a:pt x="848032" y="64941"/>
                  <a:pt x="875880" y="70273"/>
                  <a:pt x="903932" y="73573"/>
                </a:cubicBezTo>
                <a:lnTo>
                  <a:pt x="998525" y="84083"/>
                </a:lnTo>
                <a:lnTo>
                  <a:pt x="1177201" y="73573"/>
                </a:lnTo>
                <a:cubicBezTo>
                  <a:pt x="1268260" y="69338"/>
                  <a:pt x="1359628" y="70632"/>
                  <a:pt x="1450470" y="63062"/>
                </a:cubicBezTo>
                <a:cubicBezTo>
                  <a:pt x="1486075" y="60095"/>
                  <a:pt x="1555573" y="42042"/>
                  <a:pt x="1555573" y="42042"/>
                </a:cubicBezTo>
                <a:lnTo>
                  <a:pt x="914442" y="31531"/>
                </a:lnTo>
                <a:cubicBezTo>
                  <a:pt x="815858" y="29155"/>
                  <a:pt x="674139" y="23045"/>
                  <a:pt x="567601" y="10511"/>
                </a:cubicBezTo>
                <a:cubicBezTo>
                  <a:pt x="546436" y="8021"/>
                  <a:pt x="525560" y="3504"/>
                  <a:pt x="504539" y="0"/>
                </a:cubicBezTo>
                <a:cubicBezTo>
                  <a:pt x="430966" y="3504"/>
                  <a:pt x="357027" y="2377"/>
                  <a:pt x="283821" y="10511"/>
                </a:cubicBezTo>
                <a:cubicBezTo>
                  <a:pt x="261799" y="12958"/>
                  <a:pt x="220759" y="31531"/>
                  <a:pt x="220759" y="31531"/>
                </a:cubicBezTo>
                <a:cubicBezTo>
                  <a:pt x="154194" y="28028"/>
                  <a:pt x="86945" y="31156"/>
                  <a:pt x="21063" y="21021"/>
                </a:cubicBezTo>
                <a:cubicBezTo>
                  <a:pt x="0" y="17781"/>
                  <a:pt x="62814" y="10511"/>
                  <a:pt x="84125" y="10511"/>
                </a:cubicBezTo>
                <a:cubicBezTo>
                  <a:pt x="297864" y="10511"/>
                  <a:pt x="511546" y="17518"/>
                  <a:pt x="725256" y="21021"/>
                </a:cubicBezTo>
                <a:cubicBezTo>
                  <a:pt x="809233" y="33017"/>
                  <a:pt x="774055" y="31531"/>
                  <a:pt x="830359" y="3153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4" name="23 Forma libre"/>
          <p:cNvSpPr/>
          <p:nvPr/>
        </p:nvSpPr>
        <p:spPr>
          <a:xfrm>
            <a:off x="8387255" y="5927835"/>
            <a:ext cx="1629104" cy="379097"/>
          </a:xfrm>
          <a:custGeom>
            <a:avLst/>
            <a:gdLst>
              <a:gd name="connsiteX0" fmla="*/ 0 w 1629104"/>
              <a:gd name="connsiteY0" fmla="*/ 42042 h 379097"/>
              <a:gd name="connsiteX1" fmla="*/ 168166 w 1629104"/>
              <a:gd name="connsiteY1" fmla="*/ 21021 h 379097"/>
              <a:gd name="connsiteX2" fmla="*/ 1387366 w 1629104"/>
              <a:gd name="connsiteY2" fmla="*/ 42042 h 379097"/>
              <a:gd name="connsiteX3" fmla="*/ 1566042 w 1629104"/>
              <a:gd name="connsiteY3" fmla="*/ 42042 h 379097"/>
              <a:gd name="connsiteX4" fmla="*/ 1629104 w 1629104"/>
              <a:gd name="connsiteY4" fmla="*/ 52552 h 379097"/>
              <a:gd name="connsiteX5" fmla="*/ 1597573 w 1629104"/>
              <a:gd name="connsiteY5" fmla="*/ 84083 h 379097"/>
              <a:gd name="connsiteX6" fmla="*/ 1534511 w 1629104"/>
              <a:gd name="connsiteY6" fmla="*/ 126125 h 379097"/>
              <a:gd name="connsiteX7" fmla="*/ 903890 w 1629104"/>
              <a:gd name="connsiteY7" fmla="*/ 115614 h 379097"/>
              <a:gd name="connsiteX8" fmla="*/ 599090 w 1629104"/>
              <a:gd name="connsiteY8" fmla="*/ 94594 h 379097"/>
              <a:gd name="connsiteX9" fmla="*/ 525517 w 1629104"/>
              <a:gd name="connsiteY9" fmla="*/ 73573 h 379097"/>
              <a:gd name="connsiteX10" fmla="*/ 451945 w 1629104"/>
              <a:gd name="connsiteY10" fmla="*/ 52552 h 379097"/>
              <a:gd name="connsiteX11" fmla="*/ 273269 w 1629104"/>
              <a:gd name="connsiteY11" fmla="*/ 84083 h 379097"/>
              <a:gd name="connsiteX12" fmla="*/ 210207 w 1629104"/>
              <a:gd name="connsiteY12" fmla="*/ 126125 h 379097"/>
              <a:gd name="connsiteX13" fmla="*/ 220717 w 1629104"/>
              <a:gd name="connsiteY13" fmla="*/ 189187 h 379097"/>
              <a:gd name="connsiteX14" fmla="*/ 283779 w 1629104"/>
              <a:gd name="connsiteY14" fmla="*/ 241738 h 379097"/>
              <a:gd name="connsiteX15" fmla="*/ 367862 w 1629104"/>
              <a:gd name="connsiteY15" fmla="*/ 252249 h 379097"/>
              <a:gd name="connsiteX16" fmla="*/ 409904 w 1629104"/>
              <a:gd name="connsiteY16" fmla="*/ 262759 h 379097"/>
              <a:gd name="connsiteX17" fmla="*/ 462455 w 1629104"/>
              <a:gd name="connsiteY17" fmla="*/ 273269 h 379097"/>
              <a:gd name="connsiteX18" fmla="*/ 525517 w 1629104"/>
              <a:gd name="connsiteY18" fmla="*/ 294290 h 379097"/>
              <a:gd name="connsiteX19" fmla="*/ 567559 w 1629104"/>
              <a:gd name="connsiteY19" fmla="*/ 315311 h 379097"/>
              <a:gd name="connsiteX20" fmla="*/ 662152 w 1629104"/>
              <a:gd name="connsiteY20" fmla="*/ 325821 h 379097"/>
              <a:gd name="connsiteX21" fmla="*/ 798786 w 1629104"/>
              <a:gd name="connsiteY21" fmla="*/ 357352 h 379097"/>
              <a:gd name="connsiteX22" fmla="*/ 830317 w 1629104"/>
              <a:gd name="connsiteY22" fmla="*/ 367863 h 379097"/>
              <a:gd name="connsiteX23" fmla="*/ 567559 w 1629104"/>
              <a:gd name="connsiteY23" fmla="*/ 357352 h 379097"/>
              <a:gd name="connsiteX24" fmla="*/ 388883 w 1629104"/>
              <a:gd name="connsiteY24" fmla="*/ 367863 h 379097"/>
              <a:gd name="connsiteX25" fmla="*/ 420414 w 1629104"/>
              <a:gd name="connsiteY25" fmla="*/ 357352 h 379097"/>
              <a:gd name="connsiteX26" fmla="*/ 472966 w 1629104"/>
              <a:gd name="connsiteY26" fmla="*/ 336332 h 379097"/>
              <a:gd name="connsiteX27" fmla="*/ 893379 w 1629104"/>
              <a:gd name="connsiteY27" fmla="*/ 325821 h 379097"/>
              <a:gd name="connsiteX28" fmla="*/ 1061545 w 1629104"/>
              <a:gd name="connsiteY28" fmla="*/ 315311 h 379097"/>
              <a:gd name="connsiteX29" fmla="*/ 1093076 w 1629104"/>
              <a:gd name="connsiteY29" fmla="*/ 304800 h 379097"/>
              <a:gd name="connsiteX30" fmla="*/ 1135117 w 1629104"/>
              <a:gd name="connsiteY30" fmla="*/ 262759 h 379097"/>
              <a:gd name="connsiteX31" fmla="*/ 1156138 w 1629104"/>
              <a:gd name="connsiteY31" fmla="*/ 231228 h 379097"/>
              <a:gd name="connsiteX32" fmla="*/ 861848 w 1629104"/>
              <a:gd name="connsiteY32" fmla="*/ 220718 h 379097"/>
              <a:gd name="connsiteX33" fmla="*/ 893379 w 1629104"/>
              <a:gd name="connsiteY33" fmla="*/ 210207 h 379097"/>
              <a:gd name="connsiteX34" fmla="*/ 945931 w 1629104"/>
              <a:gd name="connsiteY34" fmla="*/ 199697 h 379097"/>
              <a:gd name="connsiteX35" fmla="*/ 1008993 w 1629104"/>
              <a:gd name="connsiteY35" fmla="*/ 178676 h 379097"/>
              <a:gd name="connsiteX36" fmla="*/ 1082566 w 1629104"/>
              <a:gd name="connsiteY36" fmla="*/ 168166 h 379097"/>
              <a:gd name="connsiteX37" fmla="*/ 1166648 w 1629104"/>
              <a:gd name="connsiteY37" fmla="*/ 147145 h 379097"/>
              <a:gd name="connsiteX38" fmla="*/ 1229711 w 1629104"/>
              <a:gd name="connsiteY38" fmla="*/ 84083 h 379097"/>
              <a:gd name="connsiteX39" fmla="*/ 1292773 w 1629104"/>
              <a:gd name="connsiteY39" fmla="*/ 42042 h 379097"/>
              <a:gd name="connsiteX40" fmla="*/ 1250731 w 1629104"/>
              <a:gd name="connsiteY40" fmla="*/ 52552 h 379097"/>
              <a:gd name="connsiteX41" fmla="*/ 1177159 w 1629104"/>
              <a:gd name="connsiteY41" fmla="*/ 63063 h 379097"/>
              <a:gd name="connsiteX42" fmla="*/ 851338 w 1629104"/>
              <a:gd name="connsiteY42" fmla="*/ 52552 h 379097"/>
              <a:gd name="connsiteX43" fmla="*/ 798786 w 1629104"/>
              <a:gd name="connsiteY43" fmla="*/ 42042 h 379097"/>
              <a:gd name="connsiteX44" fmla="*/ 704193 w 1629104"/>
              <a:gd name="connsiteY44" fmla="*/ 31532 h 379097"/>
              <a:gd name="connsiteX45" fmla="*/ 662152 w 1629104"/>
              <a:gd name="connsiteY45" fmla="*/ 21021 h 379097"/>
              <a:gd name="connsiteX46" fmla="*/ 493986 w 1629104"/>
              <a:gd name="connsiteY46" fmla="*/ 0 h 379097"/>
              <a:gd name="connsiteX47" fmla="*/ 420414 w 1629104"/>
              <a:gd name="connsiteY47" fmla="*/ 10511 h 379097"/>
              <a:gd name="connsiteX48" fmla="*/ 367862 w 1629104"/>
              <a:gd name="connsiteY48" fmla="*/ 21021 h 379097"/>
              <a:gd name="connsiteX49" fmla="*/ 283779 w 1629104"/>
              <a:gd name="connsiteY49" fmla="*/ 31532 h 379097"/>
              <a:gd name="connsiteX50" fmla="*/ 241738 w 1629104"/>
              <a:gd name="connsiteY50" fmla="*/ 42042 h 379097"/>
              <a:gd name="connsiteX51" fmla="*/ 189186 w 1629104"/>
              <a:gd name="connsiteY51" fmla="*/ 52552 h 379097"/>
              <a:gd name="connsiteX52" fmla="*/ 168166 w 1629104"/>
              <a:gd name="connsiteY52" fmla="*/ 84083 h 379097"/>
              <a:gd name="connsiteX53" fmla="*/ 105104 w 1629104"/>
              <a:gd name="connsiteY53" fmla="*/ 115614 h 379097"/>
              <a:gd name="connsiteX54" fmla="*/ 94593 w 1629104"/>
              <a:gd name="connsiteY54" fmla="*/ 115614 h 3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9104" h="379097">
                <a:moveTo>
                  <a:pt x="0" y="42042"/>
                </a:moveTo>
                <a:cubicBezTo>
                  <a:pt x="61229" y="29797"/>
                  <a:pt x="98162" y="20470"/>
                  <a:pt x="168166" y="21021"/>
                </a:cubicBezTo>
                <a:lnTo>
                  <a:pt x="1387366" y="42042"/>
                </a:lnTo>
                <a:cubicBezTo>
                  <a:pt x="1529702" y="65764"/>
                  <a:pt x="1354567" y="42042"/>
                  <a:pt x="1566042" y="42042"/>
                </a:cubicBezTo>
                <a:cubicBezTo>
                  <a:pt x="1587353" y="42042"/>
                  <a:pt x="1608083" y="49049"/>
                  <a:pt x="1629104" y="52552"/>
                </a:cubicBezTo>
                <a:cubicBezTo>
                  <a:pt x="1618594" y="63062"/>
                  <a:pt x="1609306" y="74957"/>
                  <a:pt x="1597573" y="84083"/>
                </a:cubicBezTo>
                <a:cubicBezTo>
                  <a:pt x="1577631" y="99594"/>
                  <a:pt x="1534511" y="126125"/>
                  <a:pt x="1534511" y="126125"/>
                </a:cubicBezTo>
                <a:lnTo>
                  <a:pt x="903890" y="115614"/>
                </a:lnTo>
                <a:cubicBezTo>
                  <a:pt x="711856" y="110872"/>
                  <a:pt x="734441" y="111512"/>
                  <a:pt x="599090" y="94594"/>
                </a:cubicBezTo>
                <a:cubicBezTo>
                  <a:pt x="467620" y="61725"/>
                  <a:pt x="631095" y="103737"/>
                  <a:pt x="525517" y="73573"/>
                </a:cubicBezTo>
                <a:cubicBezTo>
                  <a:pt x="433162" y="47187"/>
                  <a:pt x="527526" y="77747"/>
                  <a:pt x="451945" y="52552"/>
                </a:cubicBezTo>
                <a:cubicBezTo>
                  <a:pt x="293833" y="75140"/>
                  <a:pt x="351804" y="57906"/>
                  <a:pt x="273269" y="84083"/>
                </a:cubicBezTo>
                <a:cubicBezTo>
                  <a:pt x="252248" y="98097"/>
                  <a:pt x="206054" y="101205"/>
                  <a:pt x="210207" y="126125"/>
                </a:cubicBezTo>
                <a:cubicBezTo>
                  <a:pt x="213710" y="147146"/>
                  <a:pt x="212062" y="169713"/>
                  <a:pt x="220717" y="189187"/>
                </a:cubicBezTo>
                <a:cubicBezTo>
                  <a:pt x="225309" y="199519"/>
                  <a:pt x="270365" y="238080"/>
                  <a:pt x="283779" y="241738"/>
                </a:cubicBezTo>
                <a:cubicBezTo>
                  <a:pt x="311030" y="249170"/>
                  <a:pt x="340001" y="247605"/>
                  <a:pt x="367862" y="252249"/>
                </a:cubicBezTo>
                <a:cubicBezTo>
                  <a:pt x="382111" y="254624"/>
                  <a:pt x="395803" y="259625"/>
                  <a:pt x="409904" y="262759"/>
                </a:cubicBezTo>
                <a:cubicBezTo>
                  <a:pt x="427343" y="266634"/>
                  <a:pt x="445221" y="268569"/>
                  <a:pt x="462455" y="273269"/>
                </a:cubicBezTo>
                <a:cubicBezTo>
                  <a:pt x="483832" y="279099"/>
                  <a:pt x="504944" y="286061"/>
                  <a:pt x="525517" y="294290"/>
                </a:cubicBezTo>
                <a:cubicBezTo>
                  <a:pt x="540064" y="300109"/>
                  <a:pt x="552292" y="311788"/>
                  <a:pt x="567559" y="315311"/>
                </a:cubicBezTo>
                <a:cubicBezTo>
                  <a:pt x="598472" y="322445"/>
                  <a:pt x="630621" y="322318"/>
                  <a:pt x="662152" y="325821"/>
                </a:cubicBezTo>
                <a:cubicBezTo>
                  <a:pt x="848613" y="379097"/>
                  <a:pt x="633363" y="320591"/>
                  <a:pt x="798786" y="357352"/>
                </a:cubicBezTo>
                <a:cubicBezTo>
                  <a:pt x="809601" y="359755"/>
                  <a:pt x="841396" y="367863"/>
                  <a:pt x="830317" y="367863"/>
                </a:cubicBezTo>
                <a:cubicBezTo>
                  <a:pt x="742661" y="367863"/>
                  <a:pt x="655145" y="360856"/>
                  <a:pt x="567559" y="357352"/>
                </a:cubicBezTo>
                <a:cubicBezTo>
                  <a:pt x="508000" y="360856"/>
                  <a:pt x="448545" y="367863"/>
                  <a:pt x="388883" y="367863"/>
                </a:cubicBezTo>
                <a:cubicBezTo>
                  <a:pt x="377804" y="367863"/>
                  <a:pt x="410040" y="361242"/>
                  <a:pt x="420414" y="357352"/>
                </a:cubicBezTo>
                <a:cubicBezTo>
                  <a:pt x="438079" y="350728"/>
                  <a:pt x="454141" y="337587"/>
                  <a:pt x="472966" y="336332"/>
                </a:cubicBezTo>
                <a:cubicBezTo>
                  <a:pt x="612837" y="327007"/>
                  <a:pt x="753241" y="329325"/>
                  <a:pt x="893379" y="325821"/>
                </a:cubicBezTo>
                <a:cubicBezTo>
                  <a:pt x="949434" y="322318"/>
                  <a:pt x="1005689" y="321191"/>
                  <a:pt x="1061545" y="315311"/>
                </a:cubicBezTo>
                <a:cubicBezTo>
                  <a:pt x="1072563" y="314151"/>
                  <a:pt x="1084061" y="311240"/>
                  <a:pt x="1093076" y="304800"/>
                </a:cubicBezTo>
                <a:cubicBezTo>
                  <a:pt x="1109203" y="293281"/>
                  <a:pt x="1122219" y="277806"/>
                  <a:pt x="1135117" y="262759"/>
                </a:cubicBezTo>
                <a:cubicBezTo>
                  <a:pt x="1143338" y="253168"/>
                  <a:pt x="1149131" y="241738"/>
                  <a:pt x="1156138" y="231228"/>
                </a:cubicBezTo>
                <a:cubicBezTo>
                  <a:pt x="1058041" y="227725"/>
                  <a:pt x="959695" y="228546"/>
                  <a:pt x="861848" y="220718"/>
                </a:cubicBezTo>
                <a:cubicBezTo>
                  <a:pt x="850804" y="219834"/>
                  <a:pt x="882631" y="212894"/>
                  <a:pt x="893379" y="210207"/>
                </a:cubicBezTo>
                <a:cubicBezTo>
                  <a:pt x="910710" y="205874"/>
                  <a:pt x="928696" y="204397"/>
                  <a:pt x="945931" y="199697"/>
                </a:cubicBezTo>
                <a:cubicBezTo>
                  <a:pt x="967308" y="193867"/>
                  <a:pt x="987403" y="183658"/>
                  <a:pt x="1008993" y="178676"/>
                </a:cubicBezTo>
                <a:cubicBezTo>
                  <a:pt x="1033132" y="173106"/>
                  <a:pt x="1058130" y="172239"/>
                  <a:pt x="1082566" y="168166"/>
                </a:cubicBezTo>
                <a:cubicBezTo>
                  <a:pt x="1133299" y="159711"/>
                  <a:pt x="1126035" y="160684"/>
                  <a:pt x="1166648" y="147145"/>
                </a:cubicBezTo>
                <a:cubicBezTo>
                  <a:pt x="1187669" y="126124"/>
                  <a:pt x="1204976" y="100573"/>
                  <a:pt x="1229711" y="84083"/>
                </a:cubicBezTo>
                <a:lnTo>
                  <a:pt x="1292773" y="42042"/>
                </a:lnTo>
                <a:cubicBezTo>
                  <a:pt x="1292773" y="42042"/>
                  <a:pt x="1264943" y="49968"/>
                  <a:pt x="1250731" y="52552"/>
                </a:cubicBezTo>
                <a:cubicBezTo>
                  <a:pt x="1226358" y="56984"/>
                  <a:pt x="1201683" y="59559"/>
                  <a:pt x="1177159" y="63063"/>
                </a:cubicBezTo>
                <a:cubicBezTo>
                  <a:pt x="1068552" y="59559"/>
                  <a:pt x="959834" y="58580"/>
                  <a:pt x="851338" y="52552"/>
                </a:cubicBezTo>
                <a:cubicBezTo>
                  <a:pt x="833501" y="51561"/>
                  <a:pt x="816471" y="44568"/>
                  <a:pt x="798786" y="42042"/>
                </a:cubicBezTo>
                <a:cubicBezTo>
                  <a:pt x="767380" y="37556"/>
                  <a:pt x="735724" y="35035"/>
                  <a:pt x="704193" y="31532"/>
                </a:cubicBezTo>
                <a:cubicBezTo>
                  <a:pt x="690179" y="28028"/>
                  <a:pt x="676498" y="22709"/>
                  <a:pt x="662152" y="21021"/>
                </a:cubicBezTo>
                <a:cubicBezTo>
                  <a:pt x="486586" y="366"/>
                  <a:pt x="575615" y="27211"/>
                  <a:pt x="493986" y="0"/>
                </a:cubicBezTo>
                <a:cubicBezTo>
                  <a:pt x="469462" y="3504"/>
                  <a:pt x="444850" y="6438"/>
                  <a:pt x="420414" y="10511"/>
                </a:cubicBezTo>
                <a:cubicBezTo>
                  <a:pt x="402793" y="13448"/>
                  <a:pt x="385518" y="18305"/>
                  <a:pt x="367862" y="21021"/>
                </a:cubicBezTo>
                <a:cubicBezTo>
                  <a:pt x="339945" y="25316"/>
                  <a:pt x="311640" y="26888"/>
                  <a:pt x="283779" y="31532"/>
                </a:cubicBezTo>
                <a:cubicBezTo>
                  <a:pt x="269531" y="33907"/>
                  <a:pt x="255839" y="38909"/>
                  <a:pt x="241738" y="42042"/>
                </a:cubicBezTo>
                <a:cubicBezTo>
                  <a:pt x="224299" y="45917"/>
                  <a:pt x="206703" y="49049"/>
                  <a:pt x="189186" y="52552"/>
                </a:cubicBezTo>
                <a:cubicBezTo>
                  <a:pt x="182179" y="63062"/>
                  <a:pt x="177098" y="75151"/>
                  <a:pt x="168166" y="84083"/>
                </a:cubicBezTo>
                <a:cubicBezTo>
                  <a:pt x="151040" y="101209"/>
                  <a:pt x="127900" y="109915"/>
                  <a:pt x="105104" y="115614"/>
                </a:cubicBezTo>
                <a:cubicBezTo>
                  <a:pt x="101705" y="116464"/>
                  <a:pt x="98097" y="115614"/>
                  <a:pt x="94593" y="115614"/>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5" name="24 Forma libre"/>
          <p:cNvSpPr/>
          <p:nvPr/>
        </p:nvSpPr>
        <p:spPr>
          <a:xfrm>
            <a:off x="3943370" y="3090042"/>
            <a:ext cx="681183" cy="1608083"/>
          </a:xfrm>
          <a:custGeom>
            <a:avLst/>
            <a:gdLst>
              <a:gd name="connsiteX0" fmla="*/ 302810 w 681183"/>
              <a:gd name="connsiteY0" fmla="*/ 0 h 1608083"/>
              <a:gd name="connsiteX1" fmla="*/ 239748 w 681183"/>
              <a:gd name="connsiteY1" fmla="*/ 126125 h 1608083"/>
              <a:gd name="connsiteX2" fmla="*/ 218728 w 681183"/>
              <a:gd name="connsiteY2" fmla="*/ 168166 h 1608083"/>
              <a:gd name="connsiteX3" fmla="*/ 176686 w 681183"/>
              <a:gd name="connsiteY3" fmla="*/ 231228 h 1608083"/>
              <a:gd name="connsiteX4" fmla="*/ 281790 w 681183"/>
              <a:gd name="connsiteY4" fmla="*/ 220718 h 1608083"/>
              <a:gd name="connsiteX5" fmla="*/ 460465 w 681183"/>
              <a:gd name="connsiteY5" fmla="*/ 210207 h 1608083"/>
              <a:gd name="connsiteX6" fmla="*/ 681183 w 681183"/>
              <a:gd name="connsiteY6" fmla="*/ 199697 h 1608083"/>
              <a:gd name="connsiteX7" fmla="*/ 670672 w 681183"/>
              <a:gd name="connsiteY7" fmla="*/ 241738 h 1608083"/>
              <a:gd name="connsiteX8" fmla="*/ 639141 w 681183"/>
              <a:gd name="connsiteY8" fmla="*/ 252249 h 1608083"/>
              <a:gd name="connsiteX9" fmla="*/ 597100 w 681183"/>
              <a:gd name="connsiteY9" fmla="*/ 294290 h 1608083"/>
              <a:gd name="connsiteX10" fmla="*/ 565569 w 681183"/>
              <a:gd name="connsiteY10" fmla="*/ 346842 h 1608083"/>
              <a:gd name="connsiteX11" fmla="*/ 534038 w 681183"/>
              <a:gd name="connsiteY11" fmla="*/ 378373 h 1608083"/>
              <a:gd name="connsiteX12" fmla="*/ 481486 w 681183"/>
              <a:gd name="connsiteY12" fmla="*/ 441435 h 1608083"/>
              <a:gd name="connsiteX13" fmla="*/ 439445 w 681183"/>
              <a:gd name="connsiteY13" fmla="*/ 462456 h 1608083"/>
              <a:gd name="connsiteX14" fmla="*/ 376383 w 681183"/>
              <a:gd name="connsiteY14" fmla="*/ 504497 h 1608083"/>
              <a:gd name="connsiteX15" fmla="*/ 407914 w 681183"/>
              <a:gd name="connsiteY15" fmla="*/ 493987 h 1608083"/>
              <a:gd name="connsiteX16" fmla="*/ 281790 w 681183"/>
              <a:gd name="connsiteY16" fmla="*/ 588580 h 1608083"/>
              <a:gd name="connsiteX17" fmla="*/ 239748 w 681183"/>
              <a:gd name="connsiteY17" fmla="*/ 620111 h 1608083"/>
              <a:gd name="connsiteX18" fmla="*/ 208217 w 681183"/>
              <a:gd name="connsiteY18" fmla="*/ 651642 h 1608083"/>
              <a:gd name="connsiteX19" fmla="*/ 166176 w 681183"/>
              <a:gd name="connsiteY19" fmla="*/ 672662 h 1608083"/>
              <a:gd name="connsiteX20" fmla="*/ 145155 w 681183"/>
              <a:gd name="connsiteY20" fmla="*/ 735725 h 1608083"/>
              <a:gd name="connsiteX21" fmla="*/ 124134 w 681183"/>
              <a:gd name="connsiteY21" fmla="*/ 767256 h 1608083"/>
              <a:gd name="connsiteX22" fmla="*/ 166176 w 681183"/>
              <a:gd name="connsiteY22" fmla="*/ 714704 h 1608083"/>
              <a:gd name="connsiteX23" fmla="*/ 218728 w 681183"/>
              <a:gd name="connsiteY23" fmla="*/ 683173 h 1608083"/>
              <a:gd name="connsiteX24" fmla="*/ 292300 w 681183"/>
              <a:gd name="connsiteY24" fmla="*/ 609600 h 1608083"/>
              <a:gd name="connsiteX25" fmla="*/ 281790 w 681183"/>
              <a:gd name="connsiteY25" fmla="*/ 651642 h 1608083"/>
              <a:gd name="connsiteX26" fmla="*/ 260769 w 681183"/>
              <a:gd name="connsiteY26" fmla="*/ 725214 h 1608083"/>
              <a:gd name="connsiteX27" fmla="*/ 250259 w 681183"/>
              <a:gd name="connsiteY27" fmla="*/ 809297 h 1608083"/>
              <a:gd name="connsiteX28" fmla="*/ 239748 w 681183"/>
              <a:gd name="connsiteY28" fmla="*/ 1008993 h 1608083"/>
              <a:gd name="connsiteX29" fmla="*/ 229238 w 681183"/>
              <a:gd name="connsiteY29" fmla="*/ 1061545 h 1608083"/>
              <a:gd name="connsiteX30" fmla="*/ 250259 w 681183"/>
              <a:gd name="connsiteY30" fmla="*/ 840828 h 1608083"/>
              <a:gd name="connsiteX31" fmla="*/ 260769 w 681183"/>
              <a:gd name="connsiteY31" fmla="*/ 746235 h 1608083"/>
              <a:gd name="connsiteX32" fmla="*/ 229238 w 681183"/>
              <a:gd name="connsiteY32" fmla="*/ 956442 h 1608083"/>
              <a:gd name="connsiteX33" fmla="*/ 229238 w 681183"/>
              <a:gd name="connsiteY33" fmla="*/ 1376856 h 1608083"/>
              <a:gd name="connsiteX34" fmla="*/ 239748 w 681183"/>
              <a:gd name="connsiteY34" fmla="*/ 1229711 h 1608083"/>
              <a:gd name="connsiteX35" fmla="*/ 250259 w 681183"/>
              <a:gd name="connsiteY35" fmla="*/ 1471449 h 1608083"/>
              <a:gd name="connsiteX36" fmla="*/ 260769 w 681183"/>
              <a:gd name="connsiteY36" fmla="*/ 1534511 h 1608083"/>
              <a:gd name="connsiteX37" fmla="*/ 281790 w 681183"/>
              <a:gd name="connsiteY37" fmla="*/ 1608083 h 1608083"/>
              <a:gd name="connsiteX38" fmla="*/ 292300 w 681183"/>
              <a:gd name="connsiteY38" fmla="*/ 1576552 h 1608083"/>
              <a:gd name="connsiteX39" fmla="*/ 313321 w 681183"/>
              <a:gd name="connsiteY39" fmla="*/ 1534511 h 1608083"/>
              <a:gd name="connsiteX40" fmla="*/ 334341 w 681183"/>
              <a:gd name="connsiteY40" fmla="*/ 1450428 h 1608083"/>
              <a:gd name="connsiteX41" fmla="*/ 355362 w 681183"/>
              <a:gd name="connsiteY41" fmla="*/ 1376856 h 1608083"/>
              <a:gd name="connsiteX42" fmla="*/ 323831 w 681183"/>
              <a:gd name="connsiteY42" fmla="*/ 914400 h 1608083"/>
              <a:gd name="connsiteX43" fmla="*/ 271279 w 681183"/>
              <a:gd name="connsiteY43" fmla="*/ 966952 h 1608083"/>
              <a:gd name="connsiteX44" fmla="*/ 229238 w 681183"/>
              <a:gd name="connsiteY44" fmla="*/ 1030014 h 1608083"/>
              <a:gd name="connsiteX45" fmla="*/ 229238 w 681183"/>
              <a:gd name="connsiteY45" fmla="*/ 935421 h 1608083"/>
              <a:gd name="connsiteX46" fmla="*/ 250259 w 681183"/>
              <a:gd name="connsiteY46" fmla="*/ 851338 h 1608083"/>
              <a:gd name="connsiteX47" fmla="*/ 260769 w 681183"/>
              <a:gd name="connsiteY47" fmla="*/ 746235 h 1608083"/>
              <a:gd name="connsiteX48" fmla="*/ 281790 w 681183"/>
              <a:gd name="connsiteY48" fmla="*/ 714704 h 1608083"/>
              <a:gd name="connsiteX49" fmla="*/ 292300 w 681183"/>
              <a:gd name="connsiteY49" fmla="*/ 409904 h 1608083"/>
              <a:gd name="connsiteX50" fmla="*/ 302810 w 681183"/>
              <a:gd name="connsiteY50" fmla="*/ 325821 h 1608083"/>
              <a:gd name="connsiteX51" fmla="*/ 313321 w 681183"/>
              <a:gd name="connsiteY51" fmla="*/ 283780 h 1608083"/>
              <a:gd name="connsiteX52" fmla="*/ 250259 w 681183"/>
              <a:gd name="connsiteY52" fmla="*/ 346842 h 1608083"/>
              <a:gd name="connsiteX53" fmla="*/ 250259 w 681183"/>
              <a:gd name="connsiteY53" fmla="*/ 220718 h 1608083"/>
              <a:gd name="connsiteX54" fmla="*/ 239748 w 681183"/>
              <a:gd name="connsiteY54" fmla="*/ 63062 h 1608083"/>
              <a:gd name="connsiteX55" fmla="*/ 208217 w 681183"/>
              <a:gd name="connsiteY55" fmla="*/ 168166 h 1608083"/>
              <a:gd name="connsiteX56" fmla="*/ 197707 w 681183"/>
              <a:gd name="connsiteY56" fmla="*/ 220718 h 1608083"/>
              <a:gd name="connsiteX57" fmla="*/ 155665 w 681183"/>
              <a:gd name="connsiteY57" fmla="*/ 346842 h 1608083"/>
              <a:gd name="connsiteX58" fmla="*/ 113624 w 681183"/>
              <a:gd name="connsiteY58" fmla="*/ 462456 h 1608083"/>
              <a:gd name="connsiteX59" fmla="*/ 103114 w 681183"/>
              <a:gd name="connsiteY59" fmla="*/ 493987 h 1608083"/>
              <a:gd name="connsiteX60" fmla="*/ 82093 w 681183"/>
              <a:gd name="connsiteY60" fmla="*/ 525518 h 1608083"/>
              <a:gd name="connsiteX61" fmla="*/ 61072 w 681183"/>
              <a:gd name="connsiteY61" fmla="*/ 472966 h 1608083"/>
              <a:gd name="connsiteX62" fmla="*/ 40052 w 681183"/>
              <a:gd name="connsiteY62" fmla="*/ 525518 h 1608083"/>
              <a:gd name="connsiteX63" fmla="*/ 29541 w 681183"/>
              <a:gd name="connsiteY63" fmla="*/ 567559 h 1608083"/>
              <a:gd name="connsiteX64" fmla="*/ 8521 w 681183"/>
              <a:gd name="connsiteY64" fmla="*/ 683173 h 1608083"/>
              <a:gd name="connsiteX65" fmla="*/ 19031 w 681183"/>
              <a:gd name="connsiteY65" fmla="*/ 756745 h 1608083"/>
              <a:gd name="connsiteX66" fmla="*/ 71583 w 681183"/>
              <a:gd name="connsiteY66" fmla="*/ 735725 h 1608083"/>
              <a:gd name="connsiteX67" fmla="*/ 134645 w 681183"/>
              <a:gd name="connsiteY67" fmla="*/ 714704 h 1608083"/>
              <a:gd name="connsiteX68" fmla="*/ 166176 w 681183"/>
              <a:gd name="connsiteY68" fmla="*/ 693683 h 1608083"/>
              <a:gd name="connsiteX69" fmla="*/ 229238 w 681183"/>
              <a:gd name="connsiteY69" fmla="*/ 662152 h 1608083"/>
              <a:gd name="connsiteX70" fmla="*/ 250259 w 681183"/>
              <a:gd name="connsiteY70" fmla="*/ 630621 h 1608083"/>
              <a:gd name="connsiteX71" fmla="*/ 271279 w 681183"/>
              <a:gd name="connsiteY71" fmla="*/ 588580 h 1608083"/>
              <a:gd name="connsiteX72" fmla="*/ 292300 w 681183"/>
              <a:gd name="connsiteY72" fmla="*/ 472966 h 1608083"/>
              <a:gd name="connsiteX73" fmla="*/ 302810 w 681183"/>
              <a:gd name="connsiteY73" fmla="*/ 441435 h 1608083"/>
              <a:gd name="connsiteX74" fmla="*/ 313321 w 681183"/>
              <a:gd name="connsiteY74" fmla="*/ 399393 h 1608083"/>
              <a:gd name="connsiteX75" fmla="*/ 302810 w 681183"/>
              <a:gd name="connsiteY75" fmla="*/ 325821 h 1608083"/>
              <a:gd name="connsiteX76" fmla="*/ 260769 w 681183"/>
              <a:gd name="connsiteY76" fmla="*/ 409904 h 1608083"/>
              <a:gd name="connsiteX77" fmla="*/ 229238 w 681183"/>
              <a:gd name="connsiteY77" fmla="*/ 462456 h 1608083"/>
              <a:gd name="connsiteX78" fmla="*/ 166176 w 681183"/>
              <a:gd name="connsiteY78" fmla="*/ 609600 h 1608083"/>
              <a:gd name="connsiteX79" fmla="*/ 134645 w 681183"/>
              <a:gd name="connsiteY79" fmla="*/ 672662 h 1608083"/>
              <a:gd name="connsiteX80" fmla="*/ 103114 w 681183"/>
              <a:gd name="connsiteY80" fmla="*/ 798787 h 1608083"/>
              <a:gd name="connsiteX81" fmla="*/ 92603 w 681183"/>
              <a:gd name="connsiteY81" fmla="*/ 830318 h 1608083"/>
              <a:gd name="connsiteX82" fmla="*/ 134645 w 681183"/>
              <a:gd name="connsiteY82" fmla="*/ 924911 h 1608083"/>
              <a:gd name="connsiteX83" fmla="*/ 166176 w 681183"/>
              <a:gd name="connsiteY83" fmla="*/ 956442 h 1608083"/>
              <a:gd name="connsiteX84" fmla="*/ 239748 w 681183"/>
              <a:gd name="connsiteY84" fmla="*/ 935421 h 1608083"/>
              <a:gd name="connsiteX85" fmla="*/ 355362 w 681183"/>
              <a:gd name="connsiteY85" fmla="*/ 914400 h 1608083"/>
              <a:gd name="connsiteX86" fmla="*/ 365872 w 681183"/>
              <a:gd name="connsiteY86" fmla="*/ 1229711 h 1608083"/>
              <a:gd name="connsiteX87" fmla="*/ 407914 w 681183"/>
              <a:gd name="connsiteY87" fmla="*/ 1355835 h 1608083"/>
              <a:gd name="connsiteX88" fmla="*/ 428934 w 681183"/>
              <a:gd name="connsiteY88" fmla="*/ 1439918 h 1608083"/>
              <a:gd name="connsiteX89" fmla="*/ 344852 w 681183"/>
              <a:gd name="connsiteY89" fmla="*/ 1481959 h 1608083"/>
              <a:gd name="connsiteX90" fmla="*/ 218728 w 681183"/>
              <a:gd name="connsiteY90" fmla="*/ 1502980 h 1608083"/>
              <a:gd name="connsiteX91" fmla="*/ 134645 w 681183"/>
              <a:gd name="connsiteY91" fmla="*/ 1492469 h 1608083"/>
              <a:gd name="connsiteX92" fmla="*/ 134645 w 681183"/>
              <a:gd name="connsiteY92" fmla="*/ 1271752 h 1608083"/>
              <a:gd name="connsiteX93" fmla="*/ 155665 w 681183"/>
              <a:gd name="connsiteY93" fmla="*/ 1355835 h 1608083"/>
              <a:gd name="connsiteX94" fmla="*/ 176686 w 681183"/>
              <a:gd name="connsiteY94" fmla="*/ 1513490 h 1608083"/>
              <a:gd name="connsiteX95" fmla="*/ 187197 w 681183"/>
              <a:gd name="connsiteY95" fmla="*/ 1566042 h 1608083"/>
              <a:gd name="connsiteX96" fmla="*/ 218728 w 681183"/>
              <a:gd name="connsiteY96" fmla="*/ 1555531 h 1608083"/>
              <a:gd name="connsiteX97" fmla="*/ 229238 w 681183"/>
              <a:gd name="connsiteY97" fmla="*/ 1513490 h 1608083"/>
              <a:gd name="connsiteX98" fmla="*/ 239748 w 681183"/>
              <a:gd name="connsiteY98" fmla="*/ 1481959 h 1608083"/>
              <a:gd name="connsiteX99" fmla="*/ 271279 w 681183"/>
              <a:gd name="connsiteY99" fmla="*/ 1418897 h 1608083"/>
              <a:gd name="connsiteX100" fmla="*/ 292300 w 681183"/>
              <a:gd name="connsiteY100" fmla="*/ 1345325 h 1608083"/>
              <a:gd name="connsiteX101" fmla="*/ 302810 w 681183"/>
              <a:gd name="connsiteY101" fmla="*/ 1250731 h 1608083"/>
              <a:gd name="connsiteX102" fmla="*/ 323831 w 681183"/>
              <a:gd name="connsiteY102" fmla="*/ 1061545 h 1608083"/>
              <a:gd name="connsiteX103" fmla="*/ 334341 w 681183"/>
              <a:gd name="connsiteY103" fmla="*/ 840828 h 1608083"/>
              <a:gd name="connsiteX104" fmla="*/ 344852 w 681183"/>
              <a:gd name="connsiteY104" fmla="*/ 798787 h 1608083"/>
              <a:gd name="connsiteX105" fmla="*/ 334341 w 681183"/>
              <a:gd name="connsiteY105" fmla="*/ 504497 h 1608083"/>
              <a:gd name="connsiteX106" fmla="*/ 313321 w 681183"/>
              <a:gd name="connsiteY106" fmla="*/ 451945 h 1608083"/>
              <a:gd name="connsiteX107" fmla="*/ 302810 w 681183"/>
              <a:gd name="connsiteY107" fmla="*/ 420414 h 1608083"/>
              <a:gd name="connsiteX108" fmla="*/ 281790 w 681183"/>
              <a:gd name="connsiteY108" fmla="*/ 126125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81183" h="1608083">
                <a:moveTo>
                  <a:pt x="302810" y="0"/>
                </a:moveTo>
                <a:cubicBezTo>
                  <a:pt x="248452" y="126835"/>
                  <a:pt x="296322" y="24290"/>
                  <a:pt x="239748" y="126125"/>
                </a:cubicBezTo>
                <a:cubicBezTo>
                  <a:pt x="232139" y="139821"/>
                  <a:pt x="226789" y="154731"/>
                  <a:pt x="218728" y="168166"/>
                </a:cubicBezTo>
                <a:cubicBezTo>
                  <a:pt x="205730" y="189830"/>
                  <a:pt x="151548" y="233742"/>
                  <a:pt x="176686" y="231228"/>
                </a:cubicBezTo>
                <a:cubicBezTo>
                  <a:pt x="211721" y="227725"/>
                  <a:pt x="246677" y="223319"/>
                  <a:pt x="281790" y="220718"/>
                </a:cubicBezTo>
                <a:cubicBezTo>
                  <a:pt x="341288" y="216311"/>
                  <a:pt x="400886" y="213343"/>
                  <a:pt x="460465" y="210207"/>
                </a:cubicBezTo>
                <a:lnTo>
                  <a:pt x="681183" y="199697"/>
                </a:lnTo>
                <a:cubicBezTo>
                  <a:pt x="677679" y="213711"/>
                  <a:pt x="679696" y="230458"/>
                  <a:pt x="670672" y="241738"/>
                </a:cubicBezTo>
                <a:cubicBezTo>
                  <a:pt x="663751" y="250389"/>
                  <a:pt x="648156" y="245809"/>
                  <a:pt x="639141" y="252249"/>
                </a:cubicBezTo>
                <a:cubicBezTo>
                  <a:pt x="623014" y="263768"/>
                  <a:pt x="609267" y="278646"/>
                  <a:pt x="597100" y="294290"/>
                </a:cubicBezTo>
                <a:cubicBezTo>
                  <a:pt x="584558" y="310415"/>
                  <a:pt x="577826" y="330499"/>
                  <a:pt x="565569" y="346842"/>
                </a:cubicBezTo>
                <a:cubicBezTo>
                  <a:pt x="556651" y="358733"/>
                  <a:pt x="543554" y="366954"/>
                  <a:pt x="534038" y="378373"/>
                </a:cubicBezTo>
                <a:cubicBezTo>
                  <a:pt x="506924" y="410910"/>
                  <a:pt x="519417" y="414341"/>
                  <a:pt x="481486" y="441435"/>
                </a:cubicBezTo>
                <a:cubicBezTo>
                  <a:pt x="468737" y="450542"/>
                  <a:pt x="452880" y="454395"/>
                  <a:pt x="439445" y="462456"/>
                </a:cubicBezTo>
                <a:cubicBezTo>
                  <a:pt x="417782" y="475454"/>
                  <a:pt x="352416" y="512486"/>
                  <a:pt x="376383" y="504497"/>
                </a:cubicBezTo>
                <a:lnTo>
                  <a:pt x="407914" y="493987"/>
                </a:lnTo>
                <a:cubicBezTo>
                  <a:pt x="335605" y="566296"/>
                  <a:pt x="424397" y="481626"/>
                  <a:pt x="281790" y="588580"/>
                </a:cubicBezTo>
                <a:cubicBezTo>
                  <a:pt x="267776" y="599090"/>
                  <a:pt x="253048" y="608711"/>
                  <a:pt x="239748" y="620111"/>
                </a:cubicBezTo>
                <a:cubicBezTo>
                  <a:pt x="228462" y="629784"/>
                  <a:pt x="220312" y="643003"/>
                  <a:pt x="208217" y="651642"/>
                </a:cubicBezTo>
                <a:cubicBezTo>
                  <a:pt x="195468" y="660749"/>
                  <a:pt x="180190" y="665655"/>
                  <a:pt x="166176" y="672662"/>
                </a:cubicBezTo>
                <a:cubicBezTo>
                  <a:pt x="159169" y="693683"/>
                  <a:pt x="157446" y="717288"/>
                  <a:pt x="145155" y="735725"/>
                </a:cubicBezTo>
                <a:cubicBezTo>
                  <a:pt x="138148" y="746235"/>
                  <a:pt x="115202" y="776188"/>
                  <a:pt x="124134" y="767256"/>
                </a:cubicBezTo>
                <a:cubicBezTo>
                  <a:pt x="139997" y="751393"/>
                  <a:pt x="149409" y="729608"/>
                  <a:pt x="166176" y="714704"/>
                </a:cubicBezTo>
                <a:cubicBezTo>
                  <a:pt x="181445" y="701132"/>
                  <a:pt x="203034" y="696251"/>
                  <a:pt x="218728" y="683173"/>
                </a:cubicBezTo>
                <a:cubicBezTo>
                  <a:pt x="245372" y="660970"/>
                  <a:pt x="292300" y="609600"/>
                  <a:pt x="292300" y="609600"/>
                </a:cubicBezTo>
                <a:cubicBezTo>
                  <a:pt x="288797" y="623614"/>
                  <a:pt x="285591" y="637706"/>
                  <a:pt x="281790" y="651642"/>
                </a:cubicBezTo>
                <a:cubicBezTo>
                  <a:pt x="275079" y="676249"/>
                  <a:pt x="265771" y="700204"/>
                  <a:pt x="260769" y="725214"/>
                </a:cubicBezTo>
                <a:cubicBezTo>
                  <a:pt x="255230" y="752911"/>
                  <a:pt x="253762" y="781269"/>
                  <a:pt x="250259" y="809297"/>
                </a:cubicBezTo>
                <a:cubicBezTo>
                  <a:pt x="246755" y="875862"/>
                  <a:pt x="245284" y="942566"/>
                  <a:pt x="239748" y="1008993"/>
                </a:cubicBezTo>
                <a:cubicBezTo>
                  <a:pt x="238264" y="1026796"/>
                  <a:pt x="228124" y="1079374"/>
                  <a:pt x="229238" y="1061545"/>
                </a:cubicBezTo>
                <a:cubicBezTo>
                  <a:pt x="233848" y="987784"/>
                  <a:pt x="242098" y="914281"/>
                  <a:pt x="250259" y="840828"/>
                </a:cubicBezTo>
                <a:cubicBezTo>
                  <a:pt x="253762" y="809297"/>
                  <a:pt x="260769" y="714510"/>
                  <a:pt x="260769" y="746235"/>
                </a:cubicBezTo>
                <a:cubicBezTo>
                  <a:pt x="260769" y="879216"/>
                  <a:pt x="260362" y="863072"/>
                  <a:pt x="229238" y="956442"/>
                </a:cubicBezTo>
                <a:cubicBezTo>
                  <a:pt x="218922" y="1100865"/>
                  <a:pt x="204438" y="1228053"/>
                  <a:pt x="229238" y="1376856"/>
                </a:cubicBezTo>
                <a:cubicBezTo>
                  <a:pt x="237322" y="1425360"/>
                  <a:pt x="236245" y="1278759"/>
                  <a:pt x="239748" y="1229711"/>
                </a:cubicBezTo>
                <a:cubicBezTo>
                  <a:pt x="243252" y="1310290"/>
                  <a:pt x="244710" y="1390985"/>
                  <a:pt x="250259" y="1471449"/>
                </a:cubicBezTo>
                <a:cubicBezTo>
                  <a:pt x="251725" y="1492709"/>
                  <a:pt x="256590" y="1513614"/>
                  <a:pt x="260769" y="1534511"/>
                </a:cubicBezTo>
                <a:cubicBezTo>
                  <a:pt x="267368" y="1567508"/>
                  <a:pt x="271771" y="1578028"/>
                  <a:pt x="281790" y="1608083"/>
                </a:cubicBezTo>
                <a:cubicBezTo>
                  <a:pt x="285293" y="1597573"/>
                  <a:pt x="287936" y="1586735"/>
                  <a:pt x="292300" y="1576552"/>
                </a:cubicBezTo>
                <a:cubicBezTo>
                  <a:pt x="298472" y="1562151"/>
                  <a:pt x="308366" y="1549375"/>
                  <a:pt x="313321" y="1534511"/>
                </a:cubicBezTo>
                <a:cubicBezTo>
                  <a:pt x="322457" y="1507103"/>
                  <a:pt x="327334" y="1478456"/>
                  <a:pt x="334341" y="1450428"/>
                </a:cubicBezTo>
                <a:cubicBezTo>
                  <a:pt x="347535" y="1397650"/>
                  <a:pt x="340287" y="1422082"/>
                  <a:pt x="355362" y="1376856"/>
                </a:cubicBezTo>
                <a:cubicBezTo>
                  <a:pt x="344852" y="1222704"/>
                  <a:pt x="354879" y="1065758"/>
                  <a:pt x="323831" y="914400"/>
                </a:cubicBezTo>
                <a:cubicBezTo>
                  <a:pt x="318853" y="890132"/>
                  <a:pt x="286966" y="947779"/>
                  <a:pt x="271279" y="966952"/>
                </a:cubicBezTo>
                <a:cubicBezTo>
                  <a:pt x="255281" y="986505"/>
                  <a:pt x="229238" y="1030014"/>
                  <a:pt x="229238" y="1030014"/>
                </a:cubicBezTo>
                <a:cubicBezTo>
                  <a:pt x="215259" y="974096"/>
                  <a:pt x="214828" y="997867"/>
                  <a:pt x="229238" y="935421"/>
                </a:cubicBezTo>
                <a:cubicBezTo>
                  <a:pt x="235734" y="907271"/>
                  <a:pt x="250259" y="851338"/>
                  <a:pt x="250259" y="851338"/>
                </a:cubicBezTo>
                <a:cubicBezTo>
                  <a:pt x="253762" y="816304"/>
                  <a:pt x="252852" y="780542"/>
                  <a:pt x="260769" y="746235"/>
                </a:cubicBezTo>
                <a:cubicBezTo>
                  <a:pt x="263609" y="733927"/>
                  <a:pt x="280611" y="727281"/>
                  <a:pt x="281790" y="714704"/>
                </a:cubicBezTo>
                <a:cubicBezTo>
                  <a:pt x="291279" y="613487"/>
                  <a:pt x="286813" y="511416"/>
                  <a:pt x="292300" y="409904"/>
                </a:cubicBezTo>
                <a:cubicBezTo>
                  <a:pt x="293825" y="381699"/>
                  <a:pt x="298166" y="353682"/>
                  <a:pt x="302810" y="325821"/>
                </a:cubicBezTo>
                <a:cubicBezTo>
                  <a:pt x="305185" y="311573"/>
                  <a:pt x="326733" y="278415"/>
                  <a:pt x="313321" y="283780"/>
                </a:cubicBezTo>
                <a:cubicBezTo>
                  <a:pt x="285720" y="294821"/>
                  <a:pt x="250259" y="346842"/>
                  <a:pt x="250259" y="346842"/>
                </a:cubicBezTo>
                <a:cubicBezTo>
                  <a:pt x="225617" y="272921"/>
                  <a:pt x="250259" y="361524"/>
                  <a:pt x="250259" y="220718"/>
                </a:cubicBezTo>
                <a:cubicBezTo>
                  <a:pt x="250259" y="168049"/>
                  <a:pt x="243252" y="115614"/>
                  <a:pt x="239748" y="63062"/>
                </a:cubicBezTo>
                <a:cubicBezTo>
                  <a:pt x="212446" y="199579"/>
                  <a:pt x="249700" y="29889"/>
                  <a:pt x="208217" y="168166"/>
                </a:cubicBezTo>
                <a:cubicBezTo>
                  <a:pt x="203084" y="185277"/>
                  <a:pt x="202748" y="203580"/>
                  <a:pt x="197707" y="220718"/>
                </a:cubicBezTo>
                <a:cubicBezTo>
                  <a:pt x="185203" y="263233"/>
                  <a:pt x="169679" y="304801"/>
                  <a:pt x="155665" y="346842"/>
                </a:cubicBezTo>
                <a:cubicBezTo>
                  <a:pt x="111491" y="479364"/>
                  <a:pt x="157509" y="345428"/>
                  <a:pt x="113624" y="462456"/>
                </a:cubicBezTo>
                <a:cubicBezTo>
                  <a:pt x="109734" y="472829"/>
                  <a:pt x="108069" y="484078"/>
                  <a:pt x="103114" y="493987"/>
                </a:cubicBezTo>
                <a:cubicBezTo>
                  <a:pt x="97465" y="505285"/>
                  <a:pt x="89100" y="515008"/>
                  <a:pt x="82093" y="525518"/>
                </a:cubicBezTo>
                <a:cubicBezTo>
                  <a:pt x="75086" y="508001"/>
                  <a:pt x="79939" y="472966"/>
                  <a:pt x="61072" y="472966"/>
                </a:cubicBezTo>
                <a:cubicBezTo>
                  <a:pt x="42205" y="472966"/>
                  <a:pt x="46018" y="507620"/>
                  <a:pt x="40052" y="525518"/>
                </a:cubicBezTo>
                <a:cubicBezTo>
                  <a:pt x="35484" y="539222"/>
                  <a:pt x="32675" y="553458"/>
                  <a:pt x="29541" y="567559"/>
                </a:cubicBezTo>
                <a:cubicBezTo>
                  <a:pt x="19750" y="611618"/>
                  <a:pt x="16125" y="637549"/>
                  <a:pt x="8521" y="683173"/>
                </a:cubicBezTo>
                <a:cubicBezTo>
                  <a:pt x="12024" y="707697"/>
                  <a:pt x="0" y="740886"/>
                  <a:pt x="19031" y="756745"/>
                </a:cubicBezTo>
                <a:cubicBezTo>
                  <a:pt x="33525" y="768823"/>
                  <a:pt x="53852" y="742172"/>
                  <a:pt x="71583" y="735725"/>
                </a:cubicBezTo>
                <a:cubicBezTo>
                  <a:pt x="92407" y="728153"/>
                  <a:pt x="134645" y="714704"/>
                  <a:pt x="134645" y="714704"/>
                </a:cubicBezTo>
                <a:cubicBezTo>
                  <a:pt x="145155" y="707697"/>
                  <a:pt x="155134" y="699818"/>
                  <a:pt x="166176" y="693683"/>
                </a:cubicBezTo>
                <a:cubicBezTo>
                  <a:pt x="186720" y="682269"/>
                  <a:pt x="210437" y="676253"/>
                  <a:pt x="229238" y="662152"/>
                </a:cubicBezTo>
                <a:cubicBezTo>
                  <a:pt x="239344" y="654573"/>
                  <a:pt x="243992" y="641589"/>
                  <a:pt x="250259" y="630621"/>
                </a:cubicBezTo>
                <a:cubicBezTo>
                  <a:pt x="258032" y="617018"/>
                  <a:pt x="265778" y="603250"/>
                  <a:pt x="271279" y="588580"/>
                </a:cubicBezTo>
                <a:cubicBezTo>
                  <a:pt x="284635" y="552965"/>
                  <a:pt x="285173" y="508601"/>
                  <a:pt x="292300" y="472966"/>
                </a:cubicBezTo>
                <a:cubicBezTo>
                  <a:pt x="294473" y="462102"/>
                  <a:pt x="299766" y="452088"/>
                  <a:pt x="302810" y="441435"/>
                </a:cubicBezTo>
                <a:cubicBezTo>
                  <a:pt x="306778" y="427545"/>
                  <a:pt x="309817" y="413407"/>
                  <a:pt x="313321" y="399393"/>
                </a:cubicBezTo>
                <a:cubicBezTo>
                  <a:pt x="309817" y="374869"/>
                  <a:pt x="327102" y="320962"/>
                  <a:pt x="302810" y="325821"/>
                </a:cubicBezTo>
                <a:cubicBezTo>
                  <a:pt x="272083" y="331967"/>
                  <a:pt x="275625" y="382314"/>
                  <a:pt x="260769" y="409904"/>
                </a:cubicBezTo>
                <a:cubicBezTo>
                  <a:pt x="251084" y="427891"/>
                  <a:pt x="237983" y="443994"/>
                  <a:pt x="229238" y="462456"/>
                </a:cubicBezTo>
                <a:cubicBezTo>
                  <a:pt x="206394" y="510682"/>
                  <a:pt x="190041" y="561871"/>
                  <a:pt x="166176" y="609600"/>
                </a:cubicBezTo>
                <a:cubicBezTo>
                  <a:pt x="155666" y="630621"/>
                  <a:pt x="143082" y="650727"/>
                  <a:pt x="134645" y="672662"/>
                </a:cubicBezTo>
                <a:cubicBezTo>
                  <a:pt x="109561" y="737880"/>
                  <a:pt x="118034" y="739107"/>
                  <a:pt x="103114" y="798787"/>
                </a:cubicBezTo>
                <a:cubicBezTo>
                  <a:pt x="100427" y="809535"/>
                  <a:pt x="96107" y="819808"/>
                  <a:pt x="92603" y="830318"/>
                </a:cubicBezTo>
                <a:cubicBezTo>
                  <a:pt x="106617" y="861849"/>
                  <a:pt x="117259" y="895106"/>
                  <a:pt x="134645" y="924911"/>
                </a:cubicBezTo>
                <a:cubicBezTo>
                  <a:pt x="142135" y="937750"/>
                  <a:pt x="151386" y="954963"/>
                  <a:pt x="166176" y="956442"/>
                </a:cubicBezTo>
                <a:cubicBezTo>
                  <a:pt x="191555" y="958980"/>
                  <a:pt x="215224" y="942428"/>
                  <a:pt x="239748" y="935421"/>
                </a:cubicBezTo>
                <a:cubicBezTo>
                  <a:pt x="349233" y="850266"/>
                  <a:pt x="319505" y="824761"/>
                  <a:pt x="355362" y="914400"/>
                </a:cubicBezTo>
                <a:cubicBezTo>
                  <a:pt x="358865" y="1019504"/>
                  <a:pt x="357373" y="1124893"/>
                  <a:pt x="365872" y="1229711"/>
                </a:cubicBezTo>
                <a:cubicBezTo>
                  <a:pt x="369997" y="1280585"/>
                  <a:pt x="393753" y="1309811"/>
                  <a:pt x="407914" y="1355835"/>
                </a:cubicBezTo>
                <a:cubicBezTo>
                  <a:pt x="416410" y="1383448"/>
                  <a:pt x="428934" y="1439918"/>
                  <a:pt x="428934" y="1439918"/>
                </a:cubicBezTo>
                <a:cubicBezTo>
                  <a:pt x="398171" y="1458376"/>
                  <a:pt x="378794" y="1475171"/>
                  <a:pt x="344852" y="1481959"/>
                </a:cubicBezTo>
                <a:cubicBezTo>
                  <a:pt x="303058" y="1490318"/>
                  <a:pt x="218728" y="1502980"/>
                  <a:pt x="218728" y="1502980"/>
                </a:cubicBezTo>
                <a:cubicBezTo>
                  <a:pt x="190700" y="1499476"/>
                  <a:pt x="150723" y="1515692"/>
                  <a:pt x="134645" y="1492469"/>
                </a:cubicBezTo>
                <a:cubicBezTo>
                  <a:pt x="108214" y="1454291"/>
                  <a:pt x="129466" y="1318363"/>
                  <a:pt x="134645" y="1271752"/>
                </a:cubicBezTo>
                <a:cubicBezTo>
                  <a:pt x="141652" y="1299780"/>
                  <a:pt x="150715" y="1327372"/>
                  <a:pt x="155665" y="1355835"/>
                </a:cubicBezTo>
                <a:cubicBezTo>
                  <a:pt x="164749" y="1408068"/>
                  <a:pt x="168821" y="1461060"/>
                  <a:pt x="176686" y="1513490"/>
                </a:cubicBezTo>
                <a:cubicBezTo>
                  <a:pt x="179336" y="1531157"/>
                  <a:pt x="183693" y="1548525"/>
                  <a:pt x="187197" y="1566042"/>
                </a:cubicBezTo>
                <a:cubicBezTo>
                  <a:pt x="197707" y="1562538"/>
                  <a:pt x="211807" y="1564182"/>
                  <a:pt x="218728" y="1555531"/>
                </a:cubicBezTo>
                <a:cubicBezTo>
                  <a:pt x="227752" y="1544251"/>
                  <a:pt x="225270" y="1527379"/>
                  <a:pt x="229238" y="1513490"/>
                </a:cubicBezTo>
                <a:cubicBezTo>
                  <a:pt x="232282" y="1502837"/>
                  <a:pt x="235248" y="1492083"/>
                  <a:pt x="239748" y="1481959"/>
                </a:cubicBezTo>
                <a:cubicBezTo>
                  <a:pt x="249293" y="1460483"/>
                  <a:pt x="261734" y="1440373"/>
                  <a:pt x="271279" y="1418897"/>
                </a:cubicBezTo>
                <a:cubicBezTo>
                  <a:pt x="279897" y="1399506"/>
                  <a:pt x="287527" y="1364419"/>
                  <a:pt x="292300" y="1345325"/>
                </a:cubicBezTo>
                <a:cubicBezTo>
                  <a:pt x="295803" y="1313794"/>
                  <a:pt x="299938" y="1282326"/>
                  <a:pt x="302810" y="1250731"/>
                </a:cubicBezTo>
                <a:cubicBezTo>
                  <a:pt x="318650" y="1076489"/>
                  <a:pt x="302815" y="1166631"/>
                  <a:pt x="323831" y="1061545"/>
                </a:cubicBezTo>
                <a:cubicBezTo>
                  <a:pt x="327334" y="987973"/>
                  <a:pt x="328467" y="914249"/>
                  <a:pt x="334341" y="840828"/>
                </a:cubicBezTo>
                <a:cubicBezTo>
                  <a:pt x="335493" y="826429"/>
                  <a:pt x="344852" y="813232"/>
                  <a:pt x="344852" y="798787"/>
                </a:cubicBezTo>
                <a:cubicBezTo>
                  <a:pt x="344852" y="700628"/>
                  <a:pt x="343228" y="602253"/>
                  <a:pt x="334341" y="504497"/>
                </a:cubicBezTo>
                <a:cubicBezTo>
                  <a:pt x="332633" y="485708"/>
                  <a:pt x="319945" y="469610"/>
                  <a:pt x="313321" y="451945"/>
                </a:cubicBezTo>
                <a:cubicBezTo>
                  <a:pt x="309431" y="441571"/>
                  <a:pt x="306314" y="430924"/>
                  <a:pt x="302810" y="420414"/>
                </a:cubicBezTo>
                <a:cubicBezTo>
                  <a:pt x="292175" y="122624"/>
                  <a:pt x="390459" y="126125"/>
                  <a:pt x="281790" y="1261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6" name="25 Forma libre"/>
          <p:cNvSpPr/>
          <p:nvPr/>
        </p:nvSpPr>
        <p:spPr>
          <a:xfrm>
            <a:off x="6797595" y="3184635"/>
            <a:ext cx="128722" cy="1587063"/>
          </a:xfrm>
          <a:custGeom>
            <a:avLst/>
            <a:gdLst>
              <a:gd name="connsiteX0" fmla="*/ 97191 w 128722"/>
              <a:gd name="connsiteY0" fmla="*/ 0 h 1587063"/>
              <a:gd name="connsiteX1" fmla="*/ 86681 w 128722"/>
              <a:gd name="connsiteY1" fmla="*/ 94594 h 1587063"/>
              <a:gd name="connsiteX2" fmla="*/ 107702 w 128722"/>
              <a:gd name="connsiteY2" fmla="*/ 241738 h 1587063"/>
              <a:gd name="connsiteX3" fmla="*/ 118212 w 128722"/>
              <a:gd name="connsiteY3" fmla="*/ 409904 h 1587063"/>
              <a:gd name="connsiteX4" fmla="*/ 128722 w 128722"/>
              <a:gd name="connsiteY4" fmla="*/ 451945 h 1587063"/>
              <a:gd name="connsiteX5" fmla="*/ 118212 w 128722"/>
              <a:gd name="connsiteY5" fmla="*/ 830318 h 1587063"/>
              <a:gd name="connsiteX6" fmla="*/ 107702 w 128722"/>
              <a:gd name="connsiteY6" fmla="*/ 861849 h 1587063"/>
              <a:gd name="connsiteX7" fmla="*/ 97191 w 128722"/>
              <a:gd name="connsiteY7" fmla="*/ 903890 h 1587063"/>
              <a:gd name="connsiteX8" fmla="*/ 86681 w 128722"/>
              <a:gd name="connsiteY8" fmla="*/ 935421 h 1587063"/>
              <a:gd name="connsiteX9" fmla="*/ 76171 w 128722"/>
              <a:gd name="connsiteY9" fmla="*/ 977463 h 1587063"/>
              <a:gd name="connsiteX10" fmla="*/ 55150 w 128722"/>
              <a:gd name="connsiteY10" fmla="*/ 1040525 h 1587063"/>
              <a:gd name="connsiteX11" fmla="*/ 44639 w 128722"/>
              <a:gd name="connsiteY11" fmla="*/ 1135118 h 1587063"/>
              <a:gd name="connsiteX12" fmla="*/ 23619 w 128722"/>
              <a:gd name="connsiteY12" fmla="*/ 1208690 h 1587063"/>
              <a:gd name="connsiteX13" fmla="*/ 2598 w 128722"/>
              <a:gd name="connsiteY13" fmla="*/ 1345325 h 1587063"/>
              <a:gd name="connsiteX14" fmla="*/ 2598 w 128722"/>
              <a:gd name="connsiteY14" fmla="*/ 1587063 h 158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22" h="1587063">
                <a:moveTo>
                  <a:pt x="97191" y="0"/>
                </a:moveTo>
                <a:cubicBezTo>
                  <a:pt x="93688" y="31531"/>
                  <a:pt x="86681" y="62869"/>
                  <a:pt x="86681" y="94594"/>
                </a:cubicBezTo>
                <a:cubicBezTo>
                  <a:pt x="86681" y="144533"/>
                  <a:pt x="97998" y="193220"/>
                  <a:pt x="107702" y="241738"/>
                </a:cubicBezTo>
                <a:cubicBezTo>
                  <a:pt x="111205" y="297793"/>
                  <a:pt x="112624" y="354018"/>
                  <a:pt x="118212" y="409904"/>
                </a:cubicBezTo>
                <a:cubicBezTo>
                  <a:pt x="119649" y="424277"/>
                  <a:pt x="128722" y="437500"/>
                  <a:pt x="128722" y="451945"/>
                </a:cubicBezTo>
                <a:cubicBezTo>
                  <a:pt x="128722" y="578118"/>
                  <a:pt x="124674" y="704311"/>
                  <a:pt x="118212" y="830318"/>
                </a:cubicBezTo>
                <a:cubicBezTo>
                  <a:pt x="117645" y="841382"/>
                  <a:pt x="110746" y="851196"/>
                  <a:pt x="107702" y="861849"/>
                </a:cubicBezTo>
                <a:cubicBezTo>
                  <a:pt x="103734" y="875738"/>
                  <a:pt x="101159" y="890001"/>
                  <a:pt x="97191" y="903890"/>
                </a:cubicBezTo>
                <a:cubicBezTo>
                  <a:pt x="94147" y="914543"/>
                  <a:pt x="89724" y="924768"/>
                  <a:pt x="86681" y="935421"/>
                </a:cubicBezTo>
                <a:cubicBezTo>
                  <a:pt x="82713" y="949311"/>
                  <a:pt x="80322" y="963627"/>
                  <a:pt x="76171" y="977463"/>
                </a:cubicBezTo>
                <a:cubicBezTo>
                  <a:pt x="69804" y="998686"/>
                  <a:pt x="55150" y="1040525"/>
                  <a:pt x="55150" y="1040525"/>
                </a:cubicBezTo>
                <a:cubicBezTo>
                  <a:pt x="51646" y="1072056"/>
                  <a:pt x="49463" y="1103762"/>
                  <a:pt x="44639" y="1135118"/>
                </a:cubicBezTo>
                <a:cubicBezTo>
                  <a:pt x="36776" y="1186229"/>
                  <a:pt x="34606" y="1164742"/>
                  <a:pt x="23619" y="1208690"/>
                </a:cubicBezTo>
                <a:cubicBezTo>
                  <a:pt x="15019" y="1243091"/>
                  <a:pt x="3544" y="1316007"/>
                  <a:pt x="2598" y="1345325"/>
                </a:cubicBezTo>
                <a:cubicBezTo>
                  <a:pt x="0" y="1425862"/>
                  <a:pt x="2598" y="1506484"/>
                  <a:pt x="2598" y="158706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7" name="26 Forma libre"/>
          <p:cNvSpPr/>
          <p:nvPr/>
        </p:nvSpPr>
        <p:spPr>
          <a:xfrm>
            <a:off x="4298732" y="2385849"/>
            <a:ext cx="2722179" cy="2984679"/>
          </a:xfrm>
          <a:custGeom>
            <a:avLst/>
            <a:gdLst>
              <a:gd name="connsiteX0" fmla="*/ 0 w 2722179"/>
              <a:gd name="connsiteY0" fmla="*/ 0 h 2984679"/>
              <a:gd name="connsiteX1" fmla="*/ 31531 w 2722179"/>
              <a:gd name="connsiteY1" fmla="*/ 42042 h 2984679"/>
              <a:gd name="connsiteX2" fmla="*/ 52552 w 2722179"/>
              <a:gd name="connsiteY2" fmla="*/ 73573 h 2984679"/>
              <a:gd name="connsiteX3" fmla="*/ 189186 w 2722179"/>
              <a:gd name="connsiteY3" fmla="*/ 241738 h 2984679"/>
              <a:gd name="connsiteX4" fmla="*/ 252248 w 2722179"/>
              <a:gd name="connsiteY4" fmla="*/ 315311 h 2984679"/>
              <a:gd name="connsiteX5" fmla="*/ 325821 w 2722179"/>
              <a:gd name="connsiteY5" fmla="*/ 378373 h 2984679"/>
              <a:gd name="connsiteX6" fmla="*/ 578069 w 2722179"/>
              <a:gd name="connsiteY6" fmla="*/ 683173 h 2984679"/>
              <a:gd name="connsiteX7" fmla="*/ 777766 w 2722179"/>
              <a:gd name="connsiteY7" fmla="*/ 977462 h 2984679"/>
              <a:gd name="connsiteX8" fmla="*/ 840828 w 2722179"/>
              <a:gd name="connsiteY8" fmla="*/ 1061545 h 2984679"/>
              <a:gd name="connsiteX9" fmla="*/ 914400 w 2722179"/>
              <a:gd name="connsiteY9" fmla="*/ 1177159 h 2984679"/>
              <a:gd name="connsiteX10" fmla="*/ 998483 w 2722179"/>
              <a:gd name="connsiteY10" fmla="*/ 1261242 h 2984679"/>
              <a:gd name="connsiteX11" fmla="*/ 1114097 w 2722179"/>
              <a:gd name="connsiteY11" fmla="*/ 1418897 h 2984679"/>
              <a:gd name="connsiteX12" fmla="*/ 1177159 w 2722179"/>
              <a:gd name="connsiteY12" fmla="*/ 1502980 h 2984679"/>
              <a:gd name="connsiteX13" fmla="*/ 1208690 w 2722179"/>
              <a:gd name="connsiteY13" fmla="*/ 1576552 h 2984679"/>
              <a:gd name="connsiteX14" fmla="*/ 1324303 w 2722179"/>
              <a:gd name="connsiteY14" fmla="*/ 1744718 h 2984679"/>
              <a:gd name="connsiteX15" fmla="*/ 1513490 w 2722179"/>
              <a:gd name="connsiteY15" fmla="*/ 2039007 h 2984679"/>
              <a:gd name="connsiteX16" fmla="*/ 1681655 w 2722179"/>
              <a:gd name="connsiteY16" fmla="*/ 2228193 h 2984679"/>
              <a:gd name="connsiteX17" fmla="*/ 1839310 w 2722179"/>
              <a:gd name="connsiteY17" fmla="*/ 2417380 h 2984679"/>
              <a:gd name="connsiteX18" fmla="*/ 2070538 w 2722179"/>
              <a:gd name="connsiteY18" fmla="*/ 2596055 h 2984679"/>
              <a:gd name="connsiteX19" fmla="*/ 2291255 w 2722179"/>
              <a:gd name="connsiteY19" fmla="*/ 2764221 h 2984679"/>
              <a:gd name="connsiteX20" fmla="*/ 2375338 w 2722179"/>
              <a:gd name="connsiteY20" fmla="*/ 2848304 h 2984679"/>
              <a:gd name="connsiteX21" fmla="*/ 2385848 w 2722179"/>
              <a:gd name="connsiteY21" fmla="*/ 2879835 h 2984679"/>
              <a:gd name="connsiteX22" fmla="*/ 2396359 w 2722179"/>
              <a:gd name="connsiteY22" fmla="*/ 2921876 h 2984679"/>
              <a:gd name="connsiteX23" fmla="*/ 2417379 w 2722179"/>
              <a:gd name="connsiteY23" fmla="*/ 2963918 h 2984679"/>
              <a:gd name="connsiteX24" fmla="*/ 2333297 w 2722179"/>
              <a:gd name="connsiteY24" fmla="*/ 2953407 h 2984679"/>
              <a:gd name="connsiteX25" fmla="*/ 2091559 w 2722179"/>
              <a:gd name="connsiteY25" fmla="*/ 2921876 h 2984679"/>
              <a:gd name="connsiteX26" fmla="*/ 1996966 w 2722179"/>
              <a:gd name="connsiteY26" fmla="*/ 2900855 h 2984679"/>
              <a:gd name="connsiteX27" fmla="*/ 1902372 w 2722179"/>
              <a:gd name="connsiteY27" fmla="*/ 2890345 h 2984679"/>
              <a:gd name="connsiteX28" fmla="*/ 1828800 w 2722179"/>
              <a:gd name="connsiteY28" fmla="*/ 2869324 h 2984679"/>
              <a:gd name="connsiteX29" fmla="*/ 1755228 w 2722179"/>
              <a:gd name="connsiteY29" fmla="*/ 2858814 h 2984679"/>
              <a:gd name="connsiteX30" fmla="*/ 1692166 w 2722179"/>
              <a:gd name="connsiteY30" fmla="*/ 2848304 h 2984679"/>
              <a:gd name="connsiteX31" fmla="*/ 1576552 w 2722179"/>
              <a:gd name="connsiteY31" fmla="*/ 2827283 h 2984679"/>
              <a:gd name="connsiteX32" fmla="*/ 1481959 w 2722179"/>
              <a:gd name="connsiteY32" fmla="*/ 2816773 h 2984679"/>
              <a:gd name="connsiteX33" fmla="*/ 1408386 w 2722179"/>
              <a:gd name="connsiteY33" fmla="*/ 2806262 h 2984679"/>
              <a:gd name="connsiteX34" fmla="*/ 1156138 w 2722179"/>
              <a:gd name="connsiteY34" fmla="*/ 2795752 h 2984679"/>
              <a:gd name="connsiteX35" fmla="*/ 987972 w 2722179"/>
              <a:gd name="connsiteY35" fmla="*/ 2785242 h 2984679"/>
              <a:gd name="connsiteX36" fmla="*/ 882869 w 2722179"/>
              <a:gd name="connsiteY36" fmla="*/ 2774731 h 2984679"/>
              <a:gd name="connsiteX37" fmla="*/ 630621 w 2722179"/>
              <a:gd name="connsiteY37" fmla="*/ 2764221 h 2984679"/>
              <a:gd name="connsiteX38" fmla="*/ 536028 w 2722179"/>
              <a:gd name="connsiteY38" fmla="*/ 2753711 h 2984679"/>
              <a:gd name="connsiteX39" fmla="*/ 451945 w 2722179"/>
              <a:gd name="connsiteY39" fmla="*/ 2732690 h 2984679"/>
              <a:gd name="connsiteX40" fmla="*/ 399393 w 2722179"/>
              <a:gd name="connsiteY40" fmla="*/ 2722180 h 2984679"/>
              <a:gd name="connsiteX41" fmla="*/ 409903 w 2722179"/>
              <a:gd name="connsiteY41" fmla="*/ 2648607 h 2984679"/>
              <a:gd name="connsiteX42" fmla="*/ 525517 w 2722179"/>
              <a:gd name="connsiteY42" fmla="*/ 2438400 h 2984679"/>
              <a:gd name="connsiteX43" fmla="*/ 620110 w 2722179"/>
              <a:gd name="connsiteY43" fmla="*/ 2301766 h 2984679"/>
              <a:gd name="connsiteX44" fmla="*/ 693683 w 2722179"/>
              <a:gd name="connsiteY44" fmla="*/ 2238704 h 2984679"/>
              <a:gd name="connsiteX45" fmla="*/ 819807 w 2722179"/>
              <a:gd name="connsiteY45" fmla="*/ 2112580 h 2984679"/>
              <a:gd name="connsiteX46" fmla="*/ 903890 w 2722179"/>
              <a:gd name="connsiteY46" fmla="*/ 2070538 h 2984679"/>
              <a:gd name="connsiteX47" fmla="*/ 998483 w 2722179"/>
              <a:gd name="connsiteY47" fmla="*/ 2017986 h 2984679"/>
              <a:gd name="connsiteX48" fmla="*/ 1072055 w 2722179"/>
              <a:gd name="connsiteY48" fmla="*/ 1954924 h 2984679"/>
              <a:gd name="connsiteX49" fmla="*/ 1219200 w 2722179"/>
              <a:gd name="connsiteY49" fmla="*/ 1860331 h 2984679"/>
              <a:gd name="connsiteX50" fmla="*/ 1376855 w 2722179"/>
              <a:gd name="connsiteY50" fmla="*/ 1681655 h 2984679"/>
              <a:gd name="connsiteX51" fmla="*/ 1524000 w 2722179"/>
              <a:gd name="connsiteY51" fmla="*/ 1566042 h 2984679"/>
              <a:gd name="connsiteX52" fmla="*/ 1587062 w 2722179"/>
              <a:gd name="connsiteY52" fmla="*/ 1502980 h 2984679"/>
              <a:gd name="connsiteX53" fmla="*/ 1660635 w 2722179"/>
              <a:gd name="connsiteY53" fmla="*/ 1460938 h 2984679"/>
              <a:gd name="connsiteX54" fmla="*/ 1786759 w 2722179"/>
              <a:gd name="connsiteY54" fmla="*/ 1355835 h 2984679"/>
              <a:gd name="connsiteX55" fmla="*/ 1849821 w 2722179"/>
              <a:gd name="connsiteY55" fmla="*/ 1313793 h 2984679"/>
              <a:gd name="connsiteX56" fmla="*/ 1902372 w 2722179"/>
              <a:gd name="connsiteY56" fmla="*/ 1261242 h 2984679"/>
              <a:gd name="connsiteX57" fmla="*/ 1975945 w 2722179"/>
              <a:gd name="connsiteY57" fmla="*/ 1208690 h 2984679"/>
              <a:gd name="connsiteX58" fmla="*/ 2039007 w 2722179"/>
              <a:gd name="connsiteY58" fmla="*/ 1135118 h 2984679"/>
              <a:gd name="connsiteX59" fmla="*/ 2091559 w 2722179"/>
              <a:gd name="connsiteY59" fmla="*/ 1093076 h 2984679"/>
              <a:gd name="connsiteX60" fmla="*/ 2186152 w 2722179"/>
              <a:gd name="connsiteY60" fmla="*/ 987973 h 2984679"/>
              <a:gd name="connsiteX61" fmla="*/ 2270235 w 2722179"/>
              <a:gd name="connsiteY61" fmla="*/ 861849 h 2984679"/>
              <a:gd name="connsiteX62" fmla="*/ 2375338 w 2722179"/>
              <a:gd name="connsiteY62" fmla="*/ 746235 h 2984679"/>
              <a:gd name="connsiteX63" fmla="*/ 2417379 w 2722179"/>
              <a:gd name="connsiteY63" fmla="*/ 683173 h 2984679"/>
              <a:gd name="connsiteX64" fmla="*/ 2459421 w 2722179"/>
              <a:gd name="connsiteY64" fmla="*/ 630621 h 2984679"/>
              <a:gd name="connsiteX65" fmla="*/ 2522483 w 2722179"/>
              <a:gd name="connsiteY65" fmla="*/ 525518 h 2984679"/>
              <a:gd name="connsiteX66" fmla="*/ 2532993 w 2722179"/>
              <a:gd name="connsiteY66" fmla="*/ 493986 h 2984679"/>
              <a:gd name="connsiteX67" fmla="*/ 2564524 w 2722179"/>
              <a:gd name="connsiteY67" fmla="*/ 462455 h 2984679"/>
              <a:gd name="connsiteX68" fmla="*/ 2596055 w 2722179"/>
              <a:gd name="connsiteY68" fmla="*/ 388883 h 2984679"/>
              <a:gd name="connsiteX69" fmla="*/ 2606566 w 2722179"/>
              <a:gd name="connsiteY69" fmla="*/ 357352 h 2984679"/>
              <a:gd name="connsiteX70" fmla="*/ 2659117 w 2722179"/>
              <a:gd name="connsiteY70" fmla="*/ 262759 h 2984679"/>
              <a:gd name="connsiteX71" fmla="*/ 2680138 w 2722179"/>
              <a:gd name="connsiteY71" fmla="*/ 199697 h 2984679"/>
              <a:gd name="connsiteX72" fmla="*/ 2690648 w 2722179"/>
              <a:gd name="connsiteY72" fmla="*/ 147145 h 2984679"/>
              <a:gd name="connsiteX73" fmla="*/ 2711669 w 2722179"/>
              <a:gd name="connsiteY73" fmla="*/ 115614 h 2984679"/>
              <a:gd name="connsiteX74" fmla="*/ 2722179 w 2722179"/>
              <a:gd name="connsiteY74" fmla="*/ 94593 h 298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22179" h="2984679">
                <a:moveTo>
                  <a:pt x="0" y="0"/>
                </a:moveTo>
                <a:cubicBezTo>
                  <a:pt x="10510" y="14014"/>
                  <a:pt x="21349" y="27787"/>
                  <a:pt x="31531" y="42042"/>
                </a:cubicBezTo>
                <a:cubicBezTo>
                  <a:pt x="38873" y="52321"/>
                  <a:pt x="44850" y="63561"/>
                  <a:pt x="52552" y="73573"/>
                </a:cubicBezTo>
                <a:cubicBezTo>
                  <a:pt x="90407" y="122785"/>
                  <a:pt x="146531" y="191327"/>
                  <a:pt x="189186" y="241738"/>
                </a:cubicBezTo>
                <a:cubicBezTo>
                  <a:pt x="210050" y="266396"/>
                  <a:pt x="227724" y="294290"/>
                  <a:pt x="252248" y="315311"/>
                </a:cubicBezTo>
                <a:cubicBezTo>
                  <a:pt x="276772" y="336332"/>
                  <a:pt x="302981" y="355533"/>
                  <a:pt x="325821" y="378373"/>
                </a:cubicBezTo>
                <a:cubicBezTo>
                  <a:pt x="387864" y="440416"/>
                  <a:pt x="557227" y="651910"/>
                  <a:pt x="578069" y="683173"/>
                </a:cubicBezTo>
                <a:cubicBezTo>
                  <a:pt x="648921" y="789452"/>
                  <a:pt x="705301" y="877127"/>
                  <a:pt x="777766" y="977462"/>
                </a:cubicBezTo>
                <a:cubicBezTo>
                  <a:pt x="798278" y="1005864"/>
                  <a:pt x="822019" y="1031988"/>
                  <a:pt x="840828" y="1061545"/>
                </a:cubicBezTo>
                <a:cubicBezTo>
                  <a:pt x="865352" y="1100083"/>
                  <a:pt x="886095" y="1141306"/>
                  <a:pt x="914400" y="1177159"/>
                </a:cubicBezTo>
                <a:cubicBezTo>
                  <a:pt x="938961" y="1208270"/>
                  <a:pt x="972149" y="1231617"/>
                  <a:pt x="998483" y="1261242"/>
                </a:cubicBezTo>
                <a:cubicBezTo>
                  <a:pt x="1140874" y="1421431"/>
                  <a:pt x="1038745" y="1310054"/>
                  <a:pt x="1114097" y="1418897"/>
                </a:cubicBezTo>
                <a:cubicBezTo>
                  <a:pt x="1134039" y="1447702"/>
                  <a:pt x="1159134" y="1472938"/>
                  <a:pt x="1177159" y="1502980"/>
                </a:cubicBezTo>
                <a:cubicBezTo>
                  <a:pt x="1190886" y="1525859"/>
                  <a:pt x="1194817" y="1553761"/>
                  <a:pt x="1208690" y="1576552"/>
                </a:cubicBezTo>
                <a:cubicBezTo>
                  <a:pt x="1244059" y="1634659"/>
                  <a:pt x="1293881" y="1683875"/>
                  <a:pt x="1324303" y="1744718"/>
                </a:cubicBezTo>
                <a:cubicBezTo>
                  <a:pt x="1407365" y="1910841"/>
                  <a:pt x="1362418" y="1835061"/>
                  <a:pt x="1513490" y="2039007"/>
                </a:cubicBezTo>
                <a:cubicBezTo>
                  <a:pt x="1646730" y="2218881"/>
                  <a:pt x="1522769" y="2049447"/>
                  <a:pt x="1681655" y="2228193"/>
                </a:cubicBezTo>
                <a:cubicBezTo>
                  <a:pt x="1738259" y="2291872"/>
                  <a:pt x="1773965" y="2360748"/>
                  <a:pt x="1839310" y="2417380"/>
                </a:cubicBezTo>
                <a:cubicBezTo>
                  <a:pt x="1912919" y="2481174"/>
                  <a:pt x="1989492" y="2542024"/>
                  <a:pt x="2070538" y="2596055"/>
                </a:cubicBezTo>
                <a:cubicBezTo>
                  <a:pt x="2201569" y="2683410"/>
                  <a:pt x="2184108" y="2663376"/>
                  <a:pt x="2291255" y="2764221"/>
                </a:cubicBezTo>
                <a:cubicBezTo>
                  <a:pt x="2320119" y="2791387"/>
                  <a:pt x="2375338" y="2848304"/>
                  <a:pt x="2375338" y="2848304"/>
                </a:cubicBezTo>
                <a:cubicBezTo>
                  <a:pt x="2378841" y="2858814"/>
                  <a:pt x="2382804" y="2869182"/>
                  <a:pt x="2385848" y="2879835"/>
                </a:cubicBezTo>
                <a:cubicBezTo>
                  <a:pt x="2389816" y="2893724"/>
                  <a:pt x="2391287" y="2908351"/>
                  <a:pt x="2396359" y="2921876"/>
                </a:cubicBezTo>
                <a:cubicBezTo>
                  <a:pt x="2401860" y="2936546"/>
                  <a:pt x="2410372" y="2949904"/>
                  <a:pt x="2417379" y="2963918"/>
                </a:cubicBezTo>
                <a:cubicBezTo>
                  <a:pt x="2355094" y="2984679"/>
                  <a:pt x="2418027" y="2971245"/>
                  <a:pt x="2333297" y="2953407"/>
                </a:cubicBezTo>
                <a:cubicBezTo>
                  <a:pt x="2276275" y="2941402"/>
                  <a:pt x="2157579" y="2929211"/>
                  <a:pt x="2091559" y="2921876"/>
                </a:cubicBezTo>
                <a:cubicBezTo>
                  <a:pt x="2060028" y="2914869"/>
                  <a:pt x="2028827" y="2906165"/>
                  <a:pt x="1996966" y="2900855"/>
                </a:cubicBezTo>
                <a:cubicBezTo>
                  <a:pt x="1965672" y="2895639"/>
                  <a:pt x="1933554" y="2896192"/>
                  <a:pt x="1902372" y="2890345"/>
                </a:cubicBezTo>
                <a:cubicBezTo>
                  <a:pt x="1877303" y="2885645"/>
                  <a:pt x="1853739" y="2874668"/>
                  <a:pt x="1828800" y="2869324"/>
                </a:cubicBezTo>
                <a:cubicBezTo>
                  <a:pt x="1804577" y="2864133"/>
                  <a:pt x="1779713" y="2862581"/>
                  <a:pt x="1755228" y="2858814"/>
                </a:cubicBezTo>
                <a:cubicBezTo>
                  <a:pt x="1734165" y="2855574"/>
                  <a:pt x="1713133" y="2852116"/>
                  <a:pt x="1692166" y="2848304"/>
                </a:cubicBezTo>
                <a:cubicBezTo>
                  <a:pt x="1637655" y="2838393"/>
                  <a:pt x="1634644" y="2835028"/>
                  <a:pt x="1576552" y="2827283"/>
                </a:cubicBezTo>
                <a:cubicBezTo>
                  <a:pt x="1545105" y="2823090"/>
                  <a:pt x="1513439" y="2820708"/>
                  <a:pt x="1481959" y="2816773"/>
                </a:cubicBezTo>
                <a:cubicBezTo>
                  <a:pt x="1457377" y="2813700"/>
                  <a:pt x="1433108" y="2807857"/>
                  <a:pt x="1408386" y="2806262"/>
                </a:cubicBezTo>
                <a:cubicBezTo>
                  <a:pt x="1324405" y="2800844"/>
                  <a:pt x="1240189" y="2799954"/>
                  <a:pt x="1156138" y="2795752"/>
                </a:cubicBezTo>
                <a:cubicBezTo>
                  <a:pt x="1100043" y="2792947"/>
                  <a:pt x="1043971" y="2789550"/>
                  <a:pt x="987972" y="2785242"/>
                </a:cubicBezTo>
                <a:cubicBezTo>
                  <a:pt x="952867" y="2782542"/>
                  <a:pt x="918017" y="2776799"/>
                  <a:pt x="882869" y="2774731"/>
                </a:cubicBezTo>
                <a:cubicBezTo>
                  <a:pt x="798859" y="2769789"/>
                  <a:pt x="714704" y="2767724"/>
                  <a:pt x="630621" y="2764221"/>
                </a:cubicBezTo>
                <a:cubicBezTo>
                  <a:pt x="599090" y="2760718"/>
                  <a:pt x="567270" y="2759224"/>
                  <a:pt x="536028" y="2753711"/>
                </a:cubicBezTo>
                <a:cubicBezTo>
                  <a:pt x="507577" y="2748690"/>
                  <a:pt x="480274" y="2738356"/>
                  <a:pt x="451945" y="2732690"/>
                </a:cubicBezTo>
                <a:lnTo>
                  <a:pt x="399393" y="2722180"/>
                </a:lnTo>
                <a:cubicBezTo>
                  <a:pt x="402896" y="2697656"/>
                  <a:pt x="403520" y="2672544"/>
                  <a:pt x="409903" y="2648607"/>
                </a:cubicBezTo>
                <a:cubicBezTo>
                  <a:pt x="435451" y="2552804"/>
                  <a:pt x="464880" y="2529356"/>
                  <a:pt x="525517" y="2438400"/>
                </a:cubicBezTo>
                <a:cubicBezTo>
                  <a:pt x="536678" y="2421658"/>
                  <a:pt x="609655" y="2310727"/>
                  <a:pt x="620110" y="2301766"/>
                </a:cubicBezTo>
                <a:cubicBezTo>
                  <a:pt x="644634" y="2280745"/>
                  <a:pt x="670843" y="2261544"/>
                  <a:pt x="693683" y="2238704"/>
                </a:cubicBezTo>
                <a:cubicBezTo>
                  <a:pt x="765179" y="2167208"/>
                  <a:pt x="727506" y="2174114"/>
                  <a:pt x="819807" y="2112580"/>
                </a:cubicBezTo>
                <a:cubicBezTo>
                  <a:pt x="845880" y="2095198"/>
                  <a:pt x="876196" y="2085200"/>
                  <a:pt x="903890" y="2070538"/>
                </a:cubicBezTo>
                <a:cubicBezTo>
                  <a:pt x="935768" y="2053661"/>
                  <a:pt x="968760" y="2038421"/>
                  <a:pt x="998483" y="2017986"/>
                </a:cubicBezTo>
                <a:cubicBezTo>
                  <a:pt x="1025100" y="1999687"/>
                  <a:pt x="1045771" y="1973698"/>
                  <a:pt x="1072055" y="1954924"/>
                </a:cubicBezTo>
                <a:cubicBezTo>
                  <a:pt x="1119503" y="1921033"/>
                  <a:pt x="1182276" y="1905460"/>
                  <a:pt x="1219200" y="1860331"/>
                </a:cubicBezTo>
                <a:cubicBezTo>
                  <a:pt x="1290284" y="1773451"/>
                  <a:pt x="1303859" y="1749036"/>
                  <a:pt x="1376855" y="1681655"/>
                </a:cubicBezTo>
                <a:cubicBezTo>
                  <a:pt x="1574084" y="1499597"/>
                  <a:pt x="1330118" y="1730096"/>
                  <a:pt x="1524000" y="1566042"/>
                </a:cubicBezTo>
                <a:cubicBezTo>
                  <a:pt x="1546694" y="1546840"/>
                  <a:pt x="1563499" y="1521105"/>
                  <a:pt x="1587062" y="1502980"/>
                </a:cubicBezTo>
                <a:cubicBezTo>
                  <a:pt x="1609450" y="1485758"/>
                  <a:pt x="1637895" y="1477693"/>
                  <a:pt x="1660635" y="1460938"/>
                </a:cubicBezTo>
                <a:cubicBezTo>
                  <a:pt x="1704692" y="1428475"/>
                  <a:pt x="1741225" y="1386192"/>
                  <a:pt x="1786759" y="1355835"/>
                </a:cubicBezTo>
                <a:cubicBezTo>
                  <a:pt x="1807780" y="1341821"/>
                  <a:pt x="1830268" y="1329791"/>
                  <a:pt x="1849821" y="1313793"/>
                </a:cubicBezTo>
                <a:cubicBezTo>
                  <a:pt x="1868994" y="1298106"/>
                  <a:pt x="1883341" y="1277101"/>
                  <a:pt x="1902372" y="1261242"/>
                </a:cubicBezTo>
                <a:cubicBezTo>
                  <a:pt x="1925525" y="1241948"/>
                  <a:pt x="1953799" y="1229132"/>
                  <a:pt x="1975945" y="1208690"/>
                </a:cubicBezTo>
                <a:cubicBezTo>
                  <a:pt x="1999679" y="1186782"/>
                  <a:pt x="2016167" y="1157958"/>
                  <a:pt x="2039007" y="1135118"/>
                </a:cubicBezTo>
                <a:cubicBezTo>
                  <a:pt x="2054870" y="1119255"/>
                  <a:pt x="2074885" y="1108083"/>
                  <a:pt x="2091559" y="1093076"/>
                </a:cubicBezTo>
                <a:cubicBezTo>
                  <a:pt x="2126236" y="1061866"/>
                  <a:pt x="2159183" y="1026178"/>
                  <a:pt x="2186152" y="987973"/>
                </a:cubicBezTo>
                <a:cubicBezTo>
                  <a:pt x="2215291" y="946694"/>
                  <a:pt x="2234507" y="897578"/>
                  <a:pt x="2270235" y="861849"/>
                </a:cubicBezTo>
                <a:cubicBezTo>
                  <a:pt x="2317357" y="814726"/>
                  <a:pt x="2334294" y="800960"/>
                  <a:pt x="2375338" y="746235"/>
                </a:cubicBezTo>
                <a:cubicBezTo>
                  <a:pt x="2390496" y="726024"/>
                  <a:pt x="2402520" y="703605"/>
                  <a:pt x="2417379" y="683173"/>
                </a:cubicBezTo>
                <a:cubicBezTo>
                  <a:pt x="2430574" y="665030"/>
                  <a:pt x="2446226" y="648764"/>
                  <a:pt x="2459421" y="630621"/>
                </a:cubicBezTo>
                <a:cubicBezTo>
                  <a:pt x="2485405" y="594893"/>
                  <a:pt x="2505511" y="565119"/>
                  <a:pt x="2522483" y="525518"/>
                </a:cubicBezTo>
                <a:cubicBezTo>
                  <a:pt x="2526847" y="515335"/>
                  <a:pt x="2526847" y="503204"/>
                  <a:pt x="2532993" y="493986"/>
                </a:cubicBezTo>
                <a:cubicBezTo>
                  <a:pt x="2541238" y="481618"/>
                  <a:pt x="2554014" y="472965"/>
                  <a:pt x="2564524" y="462455"/>
                </a:cubicBezTo>
                <a:cubicBezTo>
                  <a:pt x="2586399" y="374960"/>
                  <a:pt x="2559764" y="461465"/>
                  <a:pt x="2596055" y="388883"/>
                </a:cubicBezTo>
                <a:cubicBezTo>
                  <a:pt x="2601010" y="378974"/>
                  <a:pt x="2601611" y="367261"/>
                  <a:pt x="2606566" y="357352"/>
                </a:cubicBezTo>
                <a:cubicBezTo>
                  <a:pt x="2633235" y="304015"/>
                  <a:pt x="2638873" y="313370"/>
                  <a:pt x="2659117" y="262759"/>
                </a:cubicBezTo>
                <a:cubicBezTo>
                  <a:pt x="2667346" y="242186"/>
                  <a:pt x="2675793" y="221425"/>
                  <a:pt x="2680138" y="199697"/>
                </a:cubicBezTo>
                <a:cubicBezTo>
                  <a:pt x="2683641" y="182180"/>
                  <a:pt x="2684375" y="163872"/>
                  <a:pt x="2690648" y="147145"/>
                </a:cubicBezTo>
                <a:cubicBezTo>
                  <a:pt x="2695083" y="135317"/>
                  <a:pt x="2705170" y="126446"/>
                  <a:pt x="2711669" y="115614"/>
                </a:cubicBezTo>
                <a:cubicBezTo>
                  <a:pt x="2715700" y="108896"/>
                  <a:pt x="2718676" y="101600"/>
                  <a:pt x="2722179" y="9459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8" name="27 Forma libre"/>
          <p:cNvSpPr/>
          <p:nvPr/>
        </p:nvSpPr>
        <p:spPr>
          <a:xfrm>
            <a:off x="4729656" y="1765738"/>
            <a:ext cx="1209753" cy="231228"/>
          </a:xfrm>
          <a:custGeom>
            <a:avLst/>
            <a:gdLst>
              <a:gd name="connsiteX0" fmla="*/ 0 w 1209753"/>
              <a:gd name="connsiteY0" fmla="*/ 73572 h 231228"/>
              <a:gd name="connsiteX1" fmla="*/ 357352 w 1209753"/>
              <a:gd name="connsiteY1" fmla="*/ 73572 h 231228"/>
              <a:gd name="connsiteX2" fmla="*/ 546538 w 1209753"/>
              <a:gd name="connsiteY2" fmla="*/ 105103 h 231228"/>
              <a:gd name="connsiteX3" fmla="*/ 735724 w 1209753"/>
              <a:gd name="connsiteY3" fmla="*/ 126124 h 231228"/>
              <a:gd name="connsiteX4" fmla="*/ 798786 w 1209753"/>
              <a:gd name="connsiteY4" fmla="*/ 136634 h 231228"/>
              <a:gd name="connsiteX5" fmla="*/ 893379 w 1209753"/>
              <a:gd name="connsiteY5" fmla="*/ 147145 h 231228"/>
              <a:gd name="connsiteX6" fmla="*/ 315311 w 1209753"/>
              <a:gd name="connsiteY6" fmla="*/ 147145 h 231228"/>
              <a:gd name="connsiteX7" fmla="*/ 42042 w 1209753"/>
              <a:gd name="connsiteY7" fmla="*/ 136634 h 231228"/>
              <a:gd name="connsiteX8" fmla="*/ 147145 w 1209753"/>
              <a:gd name="connsiteY8" fmla="*/ 21021 h 231228"/>
              <a:gd name="connsiteX9" fmla="*/ 210207 w 1209753"/>
              <a:gd name="connsiteY9" fmla="*/ 0 h 231228"/>
              <a:gd name="connsiteX10" fmla="*/ 420414 w 1209753"/>
              <a:gd name="connsiteY10" fmla="*/ 10510 h 231228"/>
              <a:gd name="connsiteX11" fmla="*/ 451945 w 1209753"/>
              <a:gd name="connsiteY11" fmla="*/ 21021 h 231228"/>
              <a:gd name="connsiteX12" fmla="*/ 525517 w 1209753"/>
              <a:gd name="connsiteY12" fmla="*/ 31531 h 231228"/>
              <a:gd name="connsiteX13" fmla="*/ 567559 w 1209753"/>
              <a:gd name="connsiteY13" fmla="*/ 42041 h 231228"/>
              <a:gd name="connsiteX14" fmla="*/ 998483 w 1209753"/>
              <a:gd name="connsiteY14" fmla="*/ 52552 h 231228"/>
              <a:gd name="connsiteX15" fmla="*/ 1030014 w 1209753"/>
              <a:gd name="connsiteY15" fmla="*/ 73572 h 231228"/>
              <a:gd name="connsiteX16" fmla="*/ 1187669 w 1209753"/>
              <a:gd name="connsiteY16" fmla="*/ 84083 h 231228"/>
              <a:gd name="connsiteX17" fmla="*/ 1124607 w 1209753"/>
              <a:gd name="connsiteY17" fmla="*/ 126124 h 231228"/>
              <a:gd name="connsiteX18" fmla="*/ 1082566 w 1209753"/>
              <a:gd name="connsiteY18" fmla="*/ 136634 h 231228"/>
              <a:gd name="connsiteX19" fmla="*/ 1051035 w 1209753"/>
              <a:gd name="connsiteY19" fmla="*/ 147145 h 231228"/>
              <a:gd name="connsiteX20" fmla="*/ 966952 w 1209753"/>
              <a:gd name="connsiteY20" fmla="*/ 168165 h 231228"/>
              <a:gd name="connsiteX21" fmla="*/ 935421 w 1209753"/>
              <a:gd name="connsiteY21" fmla="*/ 178676 h 231228"/>
              <a:gd name="connsiteX22" fmla="*/ 819807 w 1209753"/>
              <a:gd name="connsiteY22" fmla="*/ 189186 h 231228"/>
              <a:gd name="connsiteX23" fmla="*/ 693683 w 1209753"/>
              <a:gd name="connsiteY23" fmla="*/ 210207 h 231228"/>
              <a:gd name="connsiteX24" fmla="*/ 651642 w 1209753"/>
              <a:gd name="connsiteY24" fmla="*/ 220717 h 231228"/>
              <a:gd name="connsiteX25" fmla="*/ 599090 w 1209753"/>
              <a:gd name="connsiteY25" fmla="*/ 231228 h 231228"/>
              <a:gd name="connsiteX26" fmla="*/ 357352 w 1209753"/>
              <a:gd name="connsiteY26" fmla="*/ 220717 h 231228"/>
              <a:gd name="connsiteX27" fmla="*/ 325821 w 1209753"/>
              <a:gd name="connsiteY27" fmla="*/ 210207 h 231228"/>
              <a:gd name="connsiteX28" fmla="*/ 283779 w 1209753"/>
              <a:gd name="connsiteY28" fmla="*/ 199696 h 231228"/>
              <a:gd name="connsiteX29" fmla="*/ 178676 w 1209753"/>
              <a:gd name="connsiteY29" fmla="*/ 136634 h 231228"/>
              <a:gd name="connsiteX30" fmla="*/ 136635 w 1209753"/>
              <a:gd name="connsiteY30" fmla="*/ 105103 h 23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09753" h="231228">
                <a:moveTo>
                  <a:pt x="0" y="73572"/>
                </a:moveTo>
                <a:cubicBezTo>
                  <a:pt x="155990" y="54074"/>
                  <a:pt x="115711" y="54495"/>
                  <a:pt x="357352" y="73572"/>
                </a:cubicBezTo>
                <a:cubicBezTo>
                  <a:pt x="380812" y="75424"/>
                  <a:pt x="503277" y="98923"/>
                  <a:pt x="546538" y="105103"/>
                </a:cubicBezTo>
                <a:cubicBezTo>
                  <a:pt x="753626" y="134689"/>
                  <a:pt x="446723" y="92125"/>
                  <a:pt x="735724" y="126124"/>
                </a:cubicBezTo>
                <a:cubicBezTo>
                  <a:pt x="756889" y="128614"/>
                  <a:pt x="777662" y="133817"/>
                  <a:pt x="798786" y="136634"/>
                </a:cubicBezTo>
                <a:cubicBezTo>
                  <a:pt x="830233" y="140827"/>
                  <a:pt x="861848" y="143641"/>
                  <a:pt x="893379" y="147145"/>
                </a:cubicBezTo>
                <a:cubicBezTo>
                  <a:pt x="1134694" y="207471"/>
                  <a:pt x="968305" y="162510"/>
                  <a:pt x="315311" y="147145"/>
                </a:cubicBezTo>
                <a:cubicBezTo>
                  <a:pt x="224179" y="145001"/>
                  <a:pt x="133132" y="140138"/>
                  <a:pt x="42042" y="136634"/>
                </a:cubicBezTo>
                <a:cubicBezTo>
                  <a:pt x="67092" y="48958"/>
                  <a:pt x="45875" y="54778"/>
                  <a:pt x="147145" y="21021"/>
                </a:cubicBezTo>
                <a:lnTo>
                  <a:pt x="210207" y="0"/>
                </a:lnTo>
                <a:cubicBezTo>
                  <a:pt x="280276" y="3503"/>
                  <a:pt x="350521" y="4432"/>
                  <a:pt x="420414" y="10510"/>
                </a:cubicBezTo>
                <a:cubicBezTo>
                  <a:pt x="431451" y="11470"/>
                  <a:pt x="441081" y="18848"/>
                  <a:pt x="451945" y="21021"/>
                </a:cubicBezTo>
                <a:cubicBezTo>
                  <a:pt x="476237" y="25879"/>
                  <a:pt x="501144" y="27100"/>
                  <a:pt x="525517" y="31531"/>
                </a:cubicBezTo>
                <a:cubicBezTo>
                  <a:pt x="539729" y="34115"/>
                  <a:pt x="553128" y="41400"/>
                  <a:pt x="567559" y="42041"/>
                </a:cubicBezTo>
                <a:cubicBezTo>
                  <a:pt x="711101" y="48421"/>
                  <a:pt x="854842" y="49048"/>
                  <a:pt x="998483" y="52552"/>
                </a:cubicBezTo>
                <a:cubicBezTo>
                  <a:pt x="1008993" y="59559"/>
                  <a:pt x="1017554" y="71495"/>
                  <a:pt x="1030014" y="73572"/>
                </a:cubicBezTo>
                <a:cubicBezTo>
                  <a:pt x="1081966" y="82231"/>
                  <a:pt x="1141629" y="58505"/>
                  <a:pt x="1187669" y="84083"/>
                </a:cubicBezTo>
                <a:cubicBezTo>
                  <a:pt x="1209753" y="96352"/>
                  <a:pt x="1149116" y="119997"/>
                  <a:pt x="1124607" y="126124"/>
                </a:cubicBezTo>
                <a:cubicBezTo>
                  <a:pt x="1110593" y="129627"/>
                  <a:pt x="1096455" y="132666"/>
                  <a:pt x="1082566" y="136634"/>
                </a:cubicBezTo>
                <a:cubicBezTo>
                  <a:pt x="1071913" y="139678"/>
                  <a:pt x="1061724" y="144230"/>
                  <a:pt x="1051035" y="147145"/>
                </a:cubicBezTo>
                <a:cubicBezTo>
                  <a:pt x="1023163" y="154746"/>
                  <a:pt x="994359" y="159029"/>
                  <a:pt x="966952" y="168165"/>
                </a:cubicBezTo>
                <a:cubicBezTo>
                  <a:pt x="956442" y="171669"/>
                  <a:pt x="946389" y="177109"/>
                  <a:pt x="935421" y="178676"/>
                </a:cubicBezTo>
                <a:cubicBezTo>
                  <a:pt x="897113" y="184149"/>
                  <a:pt x="858345" y="185683"/>
                  <a:pt x="819807" y="189186"/>
                </a:cubicBezTo>
                <a:cubicBezTo>
                  <a:pt x="749399" y="212655"/>
                  <a:pt x="824430" y="190092"/>
                  <a:pt x="693683" y="210207"/>
                </a:cubicBezTo>
                <a:cubicBezTo>
                  <a:pt x="679406" y="212403"/>
                  <a:pt x="665743" y="217583"/>
                  <a:pt x="651642" y="220717"/>
                </a:cubicBezTo>
                <a:cubicBezTo>
                  <a:pt x="634203" y="224592"/>
                  <a:pt x="616607" y="227724"/>
                  <a:pt x="599090" y="231228"/>
                </a:cubicBezTo>
                <a:cubicBezTo>
                  <a:pt x="518511" y="227724"/>
                  <a:pt x="437770" y="226903"/>
                  <a:pt x="357352" y="220717"/>
                </a:cubicBezTo>
                <a:cubicBezTo>
                  <a:pt x="346306" y="219867"/>
                  <a:pt x="336474" y="213251"/>
                  <a:pt x="325821" y="210207"/>
                </a:cubicBezTo>
                <a:cubicBezTo>
                  <a:pt x="311931" y="206239"/>
                  <a:pt x="297305" y="204768"/>
                  <a:pt x="283779" y="199696"/>
                </a:cubicBezTo>
                <a:cubicBezTo>
                  <a:pt x="246839" y="185844"/>
                  <a:pt x="210112" y="157591"/>
                  <a:pt x="178676" y="136634"/>
                </a:cubicBezTo>
                <a:cubicBezTo>
                  <a:pt x="143020" y="112863"/>
                  <a:pt x="156077" y="124547"/>
                  <a:pt x="136635" y="10510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9" name="28 Forma libre"/>
          <p:cNvSpPr/>
          <p:nvPr/>
        </p:nvSpPr>
        <p:spPr>
          <a:xfrm>
            <a:off x="4036669" y="6165305"/>
            <a:ext cx="2978687" cy="190315"/>
          </a:xfrm>
          <a:custGeom>
            <a:avLst/>
            <a:gdLst>
              <a:gd name="connsiteX0" fmla="*/ 209511 w 2978687"/>
              <a:gd name="connsiteY0" fmla="*/ 74701 h 190315"/>
              <a:gd name="connsiteX1" fmla="*/ 756049 w 2978687"/>
              <a:gd name="connsiteY1" fmla="*/ 106232 h 190315"/>
              <a:gd name="connsiteX2" fmla="*/ 1008298 w 2978687"/>
              <a:gd name="connsiteY2" fmla="*/ 148274 h 190315"/>
              <a:gd name="connsiteX3" fmla="*/ 1544325 w 2978687"/>
              <a:gd name="connsiteY3" fmla="*/ 169294 h 190315"/>
              <a:gd name="connsiteX4" fmla="*/ 1796573 w 2978687"/>
              <a:gd name="connsiteY4" fmla="*/ 190315 h 190315"/>
              <a:gd name="connsiteX5" fmla="*/ 2774035 w 2978687"/>
              <a:gd name="connsiteY5" fmla="*/ 179805 h 190315"/>
              <a:gd name="connsiteX6" fmla="*/ 2816077 w 2978687"/>
              <a:gd name="connsiteY6" fmla="*/ 169294 h 190315"/>
              <a:gd name="connsiteX7" fmla="*/ 2868629 w 2978687"/>
              <a:gd name="connsiteY7" fmla="*/ 158784 h 190315"/>
              <a:gd name="connsiteX8" fmla="*/ 2931691 w 2978687"/>
              <a:gd name="connsiteY8" fmla="*/ 137763 h 190315"/>
              <a:gd name="connsiteX9" fmla="*/ 2963222 w 2978687"/>
              <a:gd name="connsiteY9" fmla="*/ 116743 h 190315"/>
              <a:gd name="connsiteX10" fmla="*/ 2973732 w 2978687"/>
              <a:gd name="connsiteY10" fmla="*/ 85212 h 190315"/>
              <a:gd name="connsiteX11" fmla="*/ 2942201 w 2978687"/>
              <a:gd name="connsiteY11" fmla="*/ 74701 h 190315"/>
              <a:gd name="connsiteX12" fmla="*/ 2837098 w 2978687"/>
              <a:gd name="connsiteY12" fmla="*/ 64191 h 190315"/>
              <a:gd name="connsiteX13" fmla="*/ 2668932 w 2978687"/>
              <a:gd name="connsiteY13" fmla="*/ 43170 h 190315"/>
              <a:gd name="connsiteX14" fmla="*/ 2532298 w 2978687"/>
              <a:gd name="connsiteY14" fmla="*/ 22150 h 190315"/>
              <a:gd name="connsiteX15" fmla="*/ 2280049 w 2978687"/>
              <a:gd name="connsiteY15" fmla="*/ 11639 h 190315"/>
              <a:gd name="connsiteX16" fmla="*/ 1691470 w 2978687"/>
              <a:gd name="connsiteY16" fmla="*/ 43170 h 190315"/>
              <a:gd name="connsiteX17" fmla="*/ 1659939 w 2978687"/>
              <a:gd name="connsiteY17" fmla="*/ 53681 h 190315"/>
              <a:gd name="connsiteX18" fmla="*/ 1617898 w 2978687"/>
              <a:gd name="connsiteY18" fmla="*/ 74701 h 190315"/>
              <a:gd name="connsiteX19" fmla="*/ 1575856 w 2978687"/>
              <a:gd name="connsiteY19" fmla="*/ 85212 h 190315"/>
              <a:gd name="connsiteX20" fmla="*/ 1544325 w 2978687"/>
              <a:gd name="connsiteY20" fmla="*/ 95722 h 190315"/>
              <a:gd name="connsiteX21" fmla="*/ 1397180 w 2978687"/>
              <a:gd name="connsiteY21" fmla="*/ 106232 h 190315"/>
              <a:gd name="connsiteX22" fmla="*/ 945235 w 2978687"/>
              <a:gd name="connsiteY22" fmla="*/ 95722 h 190315"/>
              <a:gd name="connsiteX23" fmla="*/ 766560 w 2978687"/>
              <a:gd name="connsiteY23" fmla="*/ 85212 h 190315"/>
              <a:gd name="connsiteX24" fmla="*/ 671966 w 2978687"/>
              <a:gd name="connsiteY24" fmla="*/ 74701 h 190315"/>
              <a:gd name="connsiteX25" fmla="*/ 104408 w 2978687"/>
              <a:gd name="connsiteY25" fmla="*/ 64191 h 190315"/>
              <a:gd name="connsiteX26" fmla="*/ 30835 w 2978687"/>
              <a:gd name="connsiteY26" fmla="*/ 53681 h 190315"/>
              <a:gd name="connsiteX27" fmla="*/ 72877 w 2978687"/>
              <a:gd name="connsiteY27" fmla="*/ 43170 h 190315"/>
              <a:gd name="connsiteX28" fmla="*/ 735029 w 2978687"/>
              <a:gd name="connsiteY28" fmla="*/ 64191 h 190315"/>
              <a:gd name="connsiteX29" fmla="*/ 892684 w 2978687"/>
              <a:gd name="connsiteY29" fmla="*/ 74701 h 190315"/>
              <a:gd name="connsiteX30" fmla="*/ 1733511 w 2978687"/>
              <a:gd name="connsiteY30" fmla="*/ 95722 h 190315"/>
              <a:gd name="connsiteX31" fmla="*/ 1828104 w 2978687"/>
              <a:gd name="connsiteY31" fmla="*/ 106232 h 190315"/>
              <a:gd name="connsiteX32" fmla="*/ 1954229 w 2978687"/>
              <a:gd name="connsiteY32" fmla="*/ 116743 h 190315"/>
              <a:gd name="connsiteX33" fmla="*/ 2027801 w 2978687"/>
              <a:gd name="connsiteY33" fmla="*/ 137763 h 190315"/>
              <a:gd name="connsiteX34" fmla="*/ 2153925 w 2978687"/>
              <a:gd name="connsiteY34" fmla="*/ 158784 h 190315"/>
              <a:gd name="connsiteX35" fmla="*/ 2227498 w 2978687"/>
              <a:gd name="connsiteY35" fmla="*/ 179805 h 190315"/>
              <a:gd name="connsiteX36" fmla="*/ 2343111 w 2978687"/>
              <a:gd name="connsiteY36" fmla="*/ 190315 h 190315"/>
              <a:gd name="connsiteX37" fmla="*/ 2668932 w 2978687"/>
              <a:gd name="connsiteY37" fmla="*/ 179805 h 190315"/>
              <a:gd name="connsiteX38" fmla="*/ 2847608 w 2978687"/>
              <a:gd name="connsiteY38" fmla="*/ 158784 h 190315"/>
              <a:gd name="connsiteX39" fmla="*/ 2889649 w 2978687"/>
              <a:gd name="connsiteY39" fmla="*/ 148274 h 190315"/>
              <a:gd name="connsiteX40" fmla="*/ 2868629 w 2978687"/>
              <a:gd name="connsiteY40" fmla="*/ 85212 h 190315"/>
              <a:gd name="connsiteX41" fmla="*/ 2826587 w 2978687"/>
              <a:gd name="connsiteY41" fmla="*/ 74701 h 190315"/>
              <a:gd name="connsiteX42" fmla="*/ 2742504 w 2978687"/>
              <a:gd name="connsiteY42" fmla="*/ 64191 h 190315"/>
              <a:gd name="connsiteX43" fmla="*/ 2511277 w 2978687"/>
              <a:gd name="connsiteY43" fmla="*/ 43170 h 190315"/>
              <a:gd name="connsiteX44" fmla="*/ 2406173 w 2978687"/>
              <a:gd name="connsiteY44" fmla="*/ 32660 h 190315"/>
              <a:gd name="connsiteX45" fmla="*/ 1039829 w 2978687"/>
              <a:gd name="connsiteY45" fmla="*/ 32660 h 190315"/>
              <a:gd name="connsiteX46" fmla="*/ 913704 w 2978687"/>
              <a:gd name="connsiteY46" fmla="*/ 11639 h 190315"/>
              <a:gd name="connsiteX47" fmla="*/ 829622 w 2978687"/>
              <a:gd name="connsiteY47" fmla="*/ 1129 h 190315"/>
              <a:gd name="connsiteX48" fmla="*/ 398698 w 2978687"/>
              <a:gd name="connsiteY48" fmla="*/ 22150 h 190315"/>
              <a:gd name="connsiteX49" fmla="*/ 598394 w 2978687"/>
              <a:gd name="connsiteY49" fmla="*/ 32660 h 190315"/>
              <a:gd name="connsiteX50" fmla="*/ 924215 w 2978687"/>
              <a:gd name="connsiteY50" fmla="*/ 53681 h 190315"/>
              <a:gd name="connsiteX51" fmla="*/ 2490256 w 2978687"/>
              <a:gd name="connsiteY51" fmla="*/ 53681 h 190315"/>
              <a:gd name="connsiteX52" fmla="*/ 2542808 w 2978687"/>
              <a:gd name="connsiteY52" fmla="*/ 43170 h 190315"/>
              <a:gd name="connsiteX53" fmla="*/ 2637401 w 2978687"/>
              <a:gd name="connsiteY53" fmla="*/ 43170 h 19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78687" h="190315">
                <a:moveTo>
                  <a:pt x="209511" y="74701"/>
                </a:moveTo>
                <a:lnTo>
                  <a:pt x="756049" y="106232"/>
                </a:lnTo>
                <a:cubicBezTo>
                  <a:pt x="1197770" y="140211"/>
                  <a:pt x="620924" y="113058"/>
                  <a:pt x="1008298" y="148274"/>
                </a:cubicBezTo>
                <a:cubicBezTo>
                  <a:pt x="1073003" y="154156"/>
                  <a:pt x="1515637" y="168305"/>
                  <a:pt x="1544325" y="169294"/>
                </a:cubicBezTo>
                <a:cubicBezTo>
                  <a:pt x="1642184" y="183275"/>
                  <a:pt x="1676916" y="190315"/>
                  <a:pt x="1796573" y="190315"/>
                </a:cubicBezTo>
                <a:cubicBezTo>
                  <a:pt x="2122413" y="190315"/>
                  <a:pt x="2448214" y="183308"/>
                  <a:pt x="2774035" y="179805"/>
                </a:cubicBezTo>
                <a:cubicBezTo>
                  <a:pt x="2788049" y="176301"/>
                  <a:pt x="2801976" y="172428"/>
                  <a:pt x="2816077" y="169294"/>
                </a:cubicBezTo>
                <a:cubicBezTo>
                  <a:pt x="2833516" y="165419"/>
                  <a:pt x="2851394" y="163484"/>
                  <a:pt x="2868629" y="158784"/>
                </a:cubicBezTo>
                <a:cubicBezTo>
                  <a:pt x="2890006" y="152954"/>
                  <a:pt x="2913254" y="150054"/>
                  <a:pt x="2931691" y="137763"/>
                </a:cubicBezTo>
                <a:lnTo>
                  <a:pt x="2963222" y="116743"/>
                </a:lnTo>
                <a:cubicBezTo>
                  <a:pt x="2966725" y="106233"/>
                  <a:pt x="2978687" y="95121"/>
                  <a:pt x="2973732" y="85212"/>
                </a:cubicBezTo>
                <a:cubicBezTo>
                  <a:pt x="2968777" y="75303"/>
                  <a:pt x="2953151" y="76386"/>
                  <a:pt x="2942201" y="74701"/>
                </a:cubicBezTo>
                <a:cubicBezTo>
                  <a:pt x="2907401" y="69347"/>
                  <a:pt x="2872075" y="68227"/>
                  <a:pt x="2837098" y="64191"/>
                </a:cubicBezTo>
                <a:cubicBezTo>
                  <a:pt x="2780979" y="57716"/>
                  <a:pt x="2724655" y="52457"/>
                  <a:pt x="2668932" y="43170"/>
                </a:cubicBezTo>
                <a:cubicBezTo>
                  <a:pt x="2643890" y="38996"/>
                  <a:pt x="2554364" y="23574"/>
                  <a:pt x="2532298" y="22150"/>
                </a:cubicBezTo>
                <a:cubicBezTo>
                  <a:pt x="2448317" y="16732"/>
                  <a:pt x="2364132" y="15143"/>
                  <a:pt x="2280049" y="11639"/>
                </a:cubicBezTo>
                <a:cubicBezTo>
                  <a:pt x="1958500" y="47367"/>
                  <a:pt x="2154291" y="30991"/>
                  <a:pt x="1691470" y="43170"/>
                </a:cubicBezTo>
                <a:cubicBezTo>
                  <a:pt x="1680960" y="46674"/>
                  <a:pt x="1670122" y="49317"/>
                  <a:pt x="1659939" y="53681"/>
                </a:cubicBezTo>
                <a:cubicBezTo>
                  <a:pt x="1645538" y="59853"/>
                  <a:pt x="1632568" y="69200"/>
                  <a:pt x="1617898" y="74701"/>
                </a:cubicBezTo>
                <a:cubicBezTo>
                  <a:pt x="1604372" y="79773"/>
                  <a:pt x="1589746" y="81244"/>
                  <a:pt x="1575856" y="85212"/>
                </a:cubicBezTo>
                <a:cubicBezTo>
                  <a:pt x="1565203" y="88256"/>
                  <a:pt x="1555328" y="94428"/>
                  <a:pt x="1544325" y="95722"/>
                </a:cubicBezTo>
                <a:cubicBezTo>
                  <a:pt x="1495488" y="101467"/>
                  <a:pt x="1446228" y="102729"/>
                  <a:pt x="1397180" y="106232"/>
                </a:cubicBezTo>
                <a:lnTo>
                  <a:pt x="945235" y="95722"/>
                </a:lnTo>
                <a:cubicBezTo>
                  <a:pt x="885607" y="93734"/>
                  <a:pt x="826046" y="89788"/>
                  <a:pt x="766560" y="85212"/>
                </a:cubicBezTo>
                <a:cubicBezTo>
                  <a:pt x="734928" y="82779"/>
                  <a:pt x="703675" y="75708"/>
                  <a:pt x="671966" y="74701"/>
                </a:cubicBezTo>
                <a:cubicBezTo>
                  <a:pt x="482843" y="68697"/>
                  <a:pt x="293594" y="67694"/>
                  <a:pt x="104408" y="64191"/>
                </a:cubicBezTo>
                <a:cubicBezTo>
                  <a:pt x="79884" y="60688"/>
                  <a:pt x="51448" y="67423"/>
                  <a:pt x="30835" y="53681"/>
                </a:cubicBezTo>
                <a:cubicBezTo>
                  <a:pt x="18816" y="45668"/>
                  <a:pt x="58433" y="42954"/>
                  <a:pt x="72877" y="43170"/>
                </a:cubicBezTo>
                <a:cubicBezTo>
                  <a:pt x="293681" y="46465"/>
                  <a:pt x="514312" y="57184"/>
                  <a:pt x="735029" y="64191"/>
                </a:cubicBezTo>
                <a:lnTo>
                  <a:pt x="892684" y="74701"/>
                </a:lnTo>
                <a:cubicBezTo>
                  <a:pt x="1197409" y="89566"/>
                  <a:pt x="1401995" y="89583"/>
                  <a:pt x="1733511" y="95722"/>
                </a:cubicBezTo>
                <a:lnTo>
                  <a:pt x="1828104" y="106232"/>
                </a:lnTo>
                <a:cubicBezTo>
                  <a:pt x="1870101" y="110232"/>
                  <a:pt x="1912558" y="110163"/>
                  <a:pt x="1954229" y="116743"/>
                </a:cubicBezTo>
                <a:cubicBezTo>
                  <a:pt x="1979422" y="120721"/>
                  <a:pt x="2002843" y="132509"/>
                  <a:pt x="2027801" y="137763"/>
                </a:cubicBezTo>
                <a:cubicBezTo>
                  <a:pt x="2069508" y="146543"/>
                  <a:pt x="2113491" y="145306"/>
                  <a:pt x="2153925" y="158784"/>
                </a:cubicBezTo>
                <a:cubicBezTo>
                  <a:pt x="2175539" y="165988"/>
                  <a:pt x="2205507" y="176873"/>
                  <a:pt x="2227498" y="179805"/>
                </a:cubicBezTo>
                <a:cubicBezTo>
                  <a:pt x="2265855" y="184919"/>
                  <a:pt x="2304573" y="186812"/>
                  <a:pt x="2343111" y="190315"/>
                </a:cubicBezTo>
                <a:lnTo>
                  <a:pt x="2668932" y="179805"/>
                </a:lnTo>
                <a:cubicBezTo>
                  <a:pt x="2726676" y="177055"/>
                  <a:pt x="2789932" y="170319"/>
                  <a:pt x="2847608" y="158784"/>
                </a:cubicBezTo>
                <a:cubicBezTo>
                  <a:pt x="2861772" y="155951"/>
                  <a:pt x="2875635" y="151777"/>
                  <a:pt x="2889649" y="148274"/>
                </a:cubicBezTo>
                <a:cubicBezTo>
                  <a:pt x="2882642" y="127253"/>
                  <a:pt x="2883049" y="102035"/>
                  <a:pt x="2868629" y="85212"/>
                </a:cubicBezTo>
                <a:cubicBezTo>
                  <a:pt x="2859228" y="74244"/>
                  <a:pt x="2840836" y="77076"/>
                  <a:pt x="2826587" y="74701"/>
                </a:cubicBezTo>
                <a:cubicBezTo>
                  <a:pt x="2798726" y="70057"/>
                  <a:pt x="2770610" y="67002"/>
                  <a:pt x="2742504" y="64191"/>
                </a:cubicBezTo>
                <a:lnTo>
                  <a:pt x="2511277" y="43170"/>
                </a:lnTo>
                <a:lnTo>
                  <a:pt x="2406173" y="32660"/>
                </a:lnTo>
                <a:cubicBezTo>
                  <a:pt x="1853421" y="38871"/>
                  <a:pt x="1539957" y="53498"/>
                  <a:pt x="1039829" y="32660"/>
                </a:cubicBezTo>
                <a:cubicBezTo>
                  <a:pt x="987033" y="30460"/>
                  <a:pt x="962813" y="19194"/>
                  <a:pt x="913704" y="11639"/>
                </a:cubicBezTo>
                <a:cubicBezTo>
                  <a:pt x="885787" y="7344"/>
                  <a:pt x="857649" y="4632"/>
                  <a:pt x="829622" y="1129"/>
                </a:cubicBezTo>
                <a:cubicBezTo>
                  <a:pt x="218765" y="11661"/>
                  <a:pt x="0" y="0"/>
                  <a:pt x="398698" y="22150"/>
                </a:cubicBezTo>
                <a:lnTo>
                  <a:pt x="598394" y="32660"/>
                </a:lnTo>
                <a:cubicBezTo>
                  <a:pt x="1053742" y="63016"/>
                  <a:pt x="186100" y="16773"/>
                  <a:pt x="924215" y="53681"/>
                </a:cubicBezTo>
                <a:cubicBezTo>
                  <a:pt x="1494369" y="124948"/>
                  <a:pt x="1051993" y="73384"/>
                  <a:pt x="2490256" y="53681"/>
                </a:cubicBezTo>
                <a:cubicBezTo>
                  <a:pt x="2508119" y="53436"/>
                  <a:pt x="2524989" y="44443"/>
                  <a:pt x="2542808" y="43170"/>
                </a:cubicBezTo>
                <a:cubicBezTo>
                  <a:pt x="2574259" y="40923"/>
                  <a:pt x="2605870" y="43170"/>
                  <a:pt x="2637401" y="4317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30" name="29 CuadroTexto"/>
          <p:cNvSpPr txBox="1"/>
          <p:nvPr/>
        </p:nvSpPr>
        <p:spPr>
          <a:xfrm rot="969016">
            <a:off x="8781365" y="154527"/>
            <a:ext cx="1930516" cy="738664"/>
          </a:xfrm>
          <a:prstGeom prst="rect">
            <a:avLst/>
          </a:prstGeom>
          <a:noFill/>
          <a:ln w="22225" cap="rnd">
            <a:solidFill>
              <a:schemeClr val="bg1">
                <a:lumMod val="75000"/>
              </a:schemeClr>
            </a:solidFill>
          </a:ln>
        </p:spPr>
        <p:txBody>
          <a:bodyPr wrap="square" rtlCol="0">
            <a:spAutoFit/>
          </a:bodyPr>
          <a:lstStyle/>
          <a:p>
            <a:pPr algn="ctr"/>
            <a:r>
              <a:rPr lang="es-ES" sz="1400" dirty="0">
                <a:solidFill>
                  <a:srgbClr val="FF0000"/>
                </a:solidFill>
                <a:latin typeface="Franklin Gothic Heavy" pitchFamily="34" charset="0"/>
              </a:rPr>
              <a:t>Eminentemente </a:t>
            </a:r>
            <a:r>
              <a:rPr lang="es-ES" sz="1400" b="1" u="sng" dirty="0">
                <a:solidFill>
                  <a:srgbClr val="FF0000"/>
                </a:solidFill>
                <a:latin typeface="Franklin Gothic Heavy" pitchFamily="34" charset="0"/>
              </a:rPr>
              <a:t>políticas</a:t>
            </a:r>
            <a:r>
              <a:rPr lang="es-ES" sz="1400" dirty="0">
                <a:solidFill>
                  <a:srgbClr val="FF0000"/>
                </a:solidFill>
                <a:latin typeface="Franklin Gothic Heavy" pitchFamily="34" charset="0"/>
              </a:rPr>
              <a:t>, subjetivas y caprichosas</a:t>
            </a:r>
            <a:endParaRPr lang="es-MX" sz="1400" dirty="0">
              <a:solidFill>
                <a:srgbClr val="FF0000"/>
              </a:solidFill>
              <a:latin typeface="Franklin Gothic Heavy" pitchFamily="34" charset="0"/>
            </a:endParaRPr>
          </a:p>
        </p:txBody>
      </p:sp>
      <p:sp>
        <p:nvSpPr>
          <p:cNvPr id="32" name="31 Forma libre"/>
          <p:cNvSpPr/>
          <p:nvPr/>
        </p:nvSpPr>
        <p:spPr>
          <a:xfrm>
            <a:off x="9122980" y="735725"/>
            <a:ext cx="1103587" cy="325821"/>
          </a:xfrm>
          <a:custGeom>
            <a:avLst/>
            <a:gdLst>
              <a:gd name="connsiteX0" fmla="*/ 0 w 1103587"/>
              <a:gd name="connsiteY0" fmla="*/ 0 h 325821"/>
              <a:gd name="connsiteX1" fmla="*/ 63062 w 1103587"/>
              <a:gd name="connsiteY1" fmla="*/ 10510 h 325821"/>
              <a:gd name="connsiteX2" fmla="*/ 94593 w 1103587"/>
              <a:gd name="connsiteY2" fmla="*/ 31531 h 325821"/>
              <a:gd name="connsiteX3" fmla="*/ 157655 w 1103587"/>
              <a:gd name="connsiteY3" fmla="*/ 52552 h 325821"/>
              <a:gd name="connsiteX4" fmla="*/ 189187 w 1103587"/>
              <a:gd name="connsiteY4" fmla="*/ 63062 h 325821"/>
              <a:gd name="connsiteX5" fmla="*/ 336331 w 1103587"/>
              <a:gd name="connsiteY5" fmla="*/ 84083 h 325821"/>
              <a:gd name="connsiteX6" fmla="*/ 367862 w 1103587"/>
              <a:gd name="connsiteY6" fmla="*/ 94593 h 325821"/>
              <a:gd name="connsiteX7" fmla="*/ 399393 w 1103587"/>
              <a:gd name="connsiteY7" fmla="*/ 115614 h 325821"/>
              <a:gd name="connsiteX8" fmla="*/ 420414 w 1103587"/>
              <a:gd name="connsiteY8" fmla="*/ 147145 h 325821"/>
              <a:gd name="connsiteX9" fmla="*/ 462455 w 1103587"/>
              <a:gd name="connsiteY9" fmla="*/ 168166 h 325821"/>
              <a:gd name="connsiteX10" fmla="*/ 515007 w 1103587"/>
              <a:gd name="connsiteY10" fmla="*/ 294290 h 325821"/>
              <a:gd name="connsiteX11" fmla="*/ 525518 w 1103587"/>
              <a:gd name="connsiteY11" fmla="*/ 262759 h 325821"/>
              <a:gd name="connsiteX12" fmla="*/ 620111 w 1103587"/>
              <a:gd name="connsiteY12" fmla="*/ 231228 h 325821"/>
              <a:gd name="connsiteX13" fmla="*/ 651642 w 1103587"/>
              <a:gd name="connsiteY13" fmla="*/ 220717 h 325821"/>
              <a:gd name="connsiteX14" fmla="*/ 683173 w 1103587"/>
              <a:gd name="connsiteY14" fmla="*/ 210207 h 325821"/>
              <a:gd name="connsiteX15" fmla="*/ 840828 w 1103587"/>
              <a:gd name="connsiteY15" fmla="*/ 220717 h 325821"/>
              <a:gd name="connsiteX16" fmla="*/ 903890 w 1103587"/>
              <a:gd name="connsiteY16" fmla="*/ 241738 h 325821"/>
              <a:gd name="connsiteX17" fmla="*/ 966952 w 1103587"/>
              <a:gd name="connsiteY17" fmla="*/ 283779 h 325821"/>
              <a:gd name="connsiteX18" fmla="*/ 1051035 w 1103587"/>
              <a:gd name="connsiteY18" fmla="*/ 304800 h 325821"/>
              <a:gd name="connsiteX19" fmla="*/ 1103587 w 1103587"/>
              <a:gd name="connsiteY19" fmla="*/ 325821 h 32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3587" h="325821">
                <a:moveTo>
                  <a:pt x="0" y="0"/>
                </a:moveTo>
                <a:cubicBezTo>
                  <a:pt x="21021" y="3503"/>
                  <a:pt x="42845" y="3771"/>
                  <a:pt x="63062" y="10510"/>
                </a:cubicBezTo>
                <a:cubicBezTo>
                  <a:pt x="75046" y="14505"/>
                  <a:pt x="83050" y="26401"/>
                  <a:pt x="94593" y="31531"/>
                </a:cubicBezTo>
                <a:cubicBezTo>
                  <a:pt x="114841" y="40530"/>
                  <a:pt x="136634" y="45545"/>
                  <a:pt x="157655" y="52552"/>
                </a:cubicBezTo>
                <a:cubicBezTo>
                  <a:pt x="168166" y="56056"/>
                  <a:pt x="178176" y="61838"/>
                  <a:pt x="189187" y="63062"/>
                </a:cubicBezTo>
                <a:cubicBezTo>
                  <a:pt x="248045" y="69602"/>
                  <a:pt x="282790" y="70698"/>
                  <a:pt x="336331" y="84083"/>
                </a:cubicBezTo>
                <a:cubicBezTo>
                  <a:pt x="347079" y="86770"/>
                  <a:pt x="357352" y="91090"/>
                  <a:pt x="367862" y="94593"/>
                </a:cubicBezTo>
                <a:cubicBezTo>
                  <a:pt x="378372" y="101600"/>
                  <a:pt x="390461" y="106682"/>
                  <a:pt x="399393" y="115614"/>
                </a:cubicBezTo>
                <a:cubicBezTo>
                  <a:pt x="408325" y="124546"/>
                  <a:pt x="410710" y="139058"/>
                  <a:pt x="420414" y="147145"/>
                </a:cubicBezTo>
                <a:cubicBezTo>
                  <a:pt x="432450" y="157175"/>
                  <a:pt x="448441" y="161159"/>
                  <a:pt x="462455" y="168166"/>
                </a:cubicBezTo>
                <a:cubicBezTo>
                  <a:pt x="516318" y="248959"/>
                  <a:pt x="500344" y="206308"/>
                  <a:pt x="515007" y="294290"/>
                </a:cubicBezTo>
                <a:cubicBezTo>
                  <a:pt x="518511" y="283780"/>
                  <a:pt x="516503" y="269198"/>
                  <a:pt x="525518" y="262759"/>
                </a:cubicBezTo>
                <a:cubicBezTo>
                  <a:pt x="525522" y="262756"/>
                  <a:pt x="604343" y="236484"/>
                  <a:pt x="620111" y="231228"/>
                </a:cubicBezTo>
                <a:lnTo>
                  <a:pt x="651642" y="220717"/>
                </a:lnTo>
                <a:lnTo>
                  <a:pt x="683173" y="210207"/>
                </a:lnTo>
                <a:cubicBezTo>
                  <a:pt x="735725" y="213710"/>
                  <a:pt x="788689" y="213269"/>
                  <a:pt x="840828" y="220717"/>
                </a:cubicBezTo>
                <a:cubicBezTo>
                  <a:pt x="862763" y="223851"/>
                  <a:pt x="903890" y="241738"/>
                  <a:pt x="903890" y="241738"/>
                </a:cubicBezTo>
                <a:cubicBezTo>
                  <a:pt x="924911" y="255752"/>
                  <a:pt x="942985" y="275789"/>
                  <a:pt x="966952" y="283779"/>
                </a:cubicBezTo>
                <a:cubicBezTo>
                  <a:pt x="1039019" y="307803"/>
                  <a:pt x="949584" y="279438"/>
                  <a:pt x="1051035" y="304800"/>
                </a:cubicBezTo>
                <a:cubicBezTo>
                  <a:pt x="1077012" y="311294"/>
                  <a:pt x="1081839" y="314947"/>
                  <a:pt x="1103587" y="32582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34" name="33 Forma libre"/>
          <p:cNvSpPr/>
          <p:nvPr/>
        </p:nvSpPr>
        <p:spPr>
          <a:xfrm>
            <a:off x="6547945" y="471707"/>
            <a:ext cx="1639614" cy="264809"/>
          </a:xfrm>
          <a:custGeom>
            <a:avLst/>
            <a:gdLst>
              <a:gd name="connsiteX0" fmla="*/ 94593 w 1639614"/>
              <a:gd name="connsiteY0" fmla="*/ 127384 h 264809"/>
              <a:gd name="connsiteX1" fmla="*/ 641131 w 1639614"/>
              <a:gd name="connsiteY1" fmla="*/ 137894 h 264809"/>
              <a:gd name="connsiteX2" fmla="*/ 756745 w 1639614"/>
              <a:gd name="connsiteY2" fmla="*/ 158915 h 264809"/>
              <a:gd name="connsiteX3" fmla="*/ 851338 w 1639614"/>
              <a:gd name="connsiteY3" fmla="*/ 190446 h 264809"/>
              <a:gd name="connsiteX4" fmla="*/ 882869 w 1639614"/>
              <a:gd name="connsiteY4" fmla="*/ 211466 h 264809"/>
              <a:gd name="connsiteX5" fmla="*/ 1040524 w 1639614"/>
              <a:gd name="connsiteY5" fmla="*/ 232487 h 264809"/>
              <a:gd name="connsiteX6" fmla="*/ 1313793 w 1639614"/>
              <a:gd name="connsiteY6" fmla="*/ 242997 h 264809"/>
              <a:gd name="connsiteX7" fmla="*/ 1429407 w 1639614"/>
              <a:gd name="connsiteY7" fmla="*/ 264018 h 264809"/>
              <a:gd name="connsiteX8" fmla="*/ 1492469 w 1639614"/>
              <a:gd name="connsiteY8" fmla="*/ 242997 h 264809"/>
              <a:gd name="connsiteX9" fmla="*/ 1502979 w 1639614"/>
              <a:gd name="connsiteY9" fmla="*/ 211466 h 264809"/>
              <a:gd name="connsiteX10" fmla="*/ 1576552 w 1639614"/>
              <a:gd name="connsiteY10" fmla="*/ 179935 h 264809"/>
              <a:gd name="connsiteX11" fmla="*/ 1008993 w 1639614"/>
              <a:gd name="connsiteY11" fmla="*/ 158915 h 264809"/>
              <a:gd name="connsiteX12" fmla="*/ 966952 w 1639614"/>
              <a:gd name="connsiteY12" fmla="*/ 137894 h 264809"/>
              <a:gd name="connsiteX13" fmla="*/ 914400 w 1639614"/>
              <a:gd name="connsiteY13" fmla="*/ 127384 h 264809"/>
              <a:gd name="connsiteX14" fmla="*/ 704193 w 1639614"/>
              <a:gd name="connsiteY14" fmla="*/ 95853 h 264809"/>
              <a:gd name="connsiteX15" fmla="*/ 578069 w 1639614"/>
              <a:gd name="connsiteY15" fmla="*/ 85342 h 264809"/>
              <a:gd name="connsiteX16" fmla="*/ 420414 w 1639614"/>
              <a:gd name="connsiteY16" fmla="*/ 95853 h 264809"/>
              <a:gd name="connsiteX17" fmla="*/ 388883 w 1639614"/>
              <a:gd name="connsiteY17" fmla="*/ 106363 h 264809"/>
              <a:gd name="connsiteX18" fmla="*/ 325821 w 1639614"/>
              <a:gd name="connsiteY18" fmla="*/ 116873 h 264809"/>
              <a:gd name="connsiteX19" fmla="*/ 136634 w 1639614"/>
              <a:gd name="connsiteY19" fmla="*/ 127384 h 264809"/>
              <a:gd name="connsiteX20" fmla="*/ 0 w 1639614"/>
              <a:gd name="connsiteY20" fmla="*/ 158915 h 264809"/>
              <a:gd name="connsiteX21" fmla="*/ 346841 w 1639614"/>
              <a:gd name="connsiteY21" fmla="*/ 190446 h 264809"/>
              <a:gd name="connsiteX22" fmla="*/ 472965 w 1639614"/>
              <a:gd name="connsiteY22" fmla="*/ 232487 h 264809"/>
              <a:gd name="connsiteX23" fmla="*/ 504496 w 1639614"/>
              <a:gd name="connsiteY23" fmla="*/ 242997 h 264809"/>
              <a:gd name="connsiteX24" fmla="*/ 536027 w 1639614"/>
              <a:gd name="connsiteY24" fmla="*/ 253508 h 264809"/>
              <a:gd name="connsiteX25" fmla="*/ 409903 w 1639614"/>
              <a:gd name="connsiteY25" fmla="*/ 221977 h 264809"/>
              <a:gd name="connsiteX26" fmla="*/ 441434 w 1639614"/>
              <a:gd name="connsiteY26" fmla="*/ 169425 h 264809"/>
              <a:gd name="connsiteX27" fmla="*/ 536027 w 1639614"/>
              <a:gd name="connsiteY27" fmla="*/ 158915 h 264809"/>
              <a:gd name="connsiteX28" fmla="*/ 599089 w 1639614"/>
              <a:gd name="connsiteY28" fmla="*/ 148404 h 264809"/>
              <a:gd name="connsiteX29" fmla="*/ 777765 w 1639614"/>
              <a:gd name="connsiteY29" fmla="*/ 158915 h 264809"/>
              <a:gd name="connsiteX30" fmla="*/ 945931 w 1639614"/>
              <a:gd name="connsiteY30" fmla="*/ 179935 h 264809"/>
              <a:gd name="connsiteX31" fmla="*/ 1492469 w 1639614"/>
              <a:gd name="connsiteY31" fmla="*/ 200956 h 264809"/>
              <a:gd name="connsiteX32" fmla="*/ 1208689 w 1639614"/>
              <a:gd name="connsiteY32" fmla="*/ 190446 h 264809"/>
              <a:gd name="connsiteX33" fmla="*/ 1019503 w 1639614"/>
              <a:gd name="connsiteY33" fmla="*/ 137894 h 264809"/>
              <a:gd name="connsiteX34" fmla="*/ 945931 w 1639614"/>
              <a:gd name="connsiteY34" fmla="*/ 116873 h 264809"/>
              <a:gd name="connsiteX35" fmla="*/ 872358 w 1639614"/>
              <a:gd name="connsiteY35" fmla="*/ 106363 h 264809"/>
              <a:gd name="connsiteX36" fmla="*/ 756745 w 1639614"/>
              <a:gd name="connsiteY36" fmla="*/ 74832 h 264809"/>
              <a:gd name="connsiteX37" fmla="*/ 630621 w 1639614"/>
              <a:gd name="connsiteY37" fmla="*/ 53811 h 264809"/>
              <a:gd name="connsiteX38" fmla="*/ 399393 w 1639614"/>
              <a:gd name="connsiteY38" fmla="*/ 43301 h 264809"/>
              <a:gd name="connsiteX39" fmla="*/ 346841 w 1639614"/>
              <a:gd name="connsiteY39" fmla="*/ 22280 h 264809"/>
              <a:gd name="connsiteX40" fmla="*/ 294289 w 1639614"/>
              <a:gd name="connsiteY40" fmla="*/ 11770 h 264809"/>
              <a:gd name="connsiteX41" fmla="*/ 252248 w 1639614"/>
              <a:gd name="connsiteY41" fmla="*/ 1260 h 264809"/>
              <a:gd name="connsiteX42" fmla="*/ 115614 w 1639614"/>
              <a:gd name="connsiteY42" fmla="*/ 11770 h 264809"/>
              <a:gd name="connsiteX43" fmla="*/ 94593 w 1639614"/>
              <a:gd name="connsiteY43" fmla="*/ 43301 h 264809"/>
              <a:gd name="connsiteX44" fmla="*/ 52552 w 1639614"/>
              <a:gd name="connsiteY44" fmla="*/ 64322 h 264809"/>
              <a:gd name="connsiteX45" fmla="*/ 42041 w 1639614"/>
              <a:gd name="connsiteY45" fmla="*/ 116873 h 264809"/>
              <a:gd name="connsiteX46" fmla="*/ 73572 w 1639614"/>
              <a:gd name="connsiteY46" fmla="*/ 85342 h 264809"/>
              <a:gd name="connsiteX47" fmla="*/ 851338 w 1639614"/>
              <a:gd name="connsiteY47" fmla="*/ 95853 h 264809"/>
              <a:gd name="connsiteX48" fmla="*/ 1135117 w 1639614"/>
              <a:gd name="connsiteY48" fmla="*/ 95853 h 264809"/>
              <a:gd name="connsiteX49" fmla="*/ 1608083 w 1639614"/>
              <a:gd name="connsiteY49" fmla="*/ 116873 h 264809"/>
              <a:gd name="connsiteX50" fmla="*/ 1639614 w 1639614"/>
              <a:gd name="connsiteY50" fmla="*/ 137894 h 264809"/>
              <a:gd name="connsiteX51" fmla="*/ 1576552 w 1639614"/>
              <a:gd name="connsiteY51" fmla="*/ 179935 h 264809"/>
              <a:gd name="connsiteX52" fmla="*/ 987972 w 1639614"/>
              <a:gd name="connsiteY52" fmla="*/ 169425 h 264809"/>
              <a:gd name="connsiteX53" fmla="*/ 1019503 w 1639614"/>
              <a:gd name="connsiteY53" fmla="*/ 158915 h 264809"/>
              <a:gd name="connsiteX54" fmla="*/ 1303283 w 1639614"/>
              <a:gd name="connsiteY54" fmla="*/ 179935 h 264809"/>
              <a:gd name="connsiteX55" fmla="*/ 1345324 w 1639614"/>
              <a:gd name="connsiteY55" fmla="*/ 190446 h 264809"/>
              <a:gd name="connsiteX56" fmla="*/ 1502979 w 1639614"/>
              <a:gd name="connsiteY56" fmla="*/ 211466 h 264809"/>
              <a:gd name="connsiteX57" fmla="*/ 1534510 w 1639614"/>
              <a:gd name="connsiteY57" fmla="*/ 221977 h 264809"/>
              <a:gd name="connsiteX58" fmla="*/ 1408386 w 1639614"/>
              <a:gd name="connsiteY58" fmla="*/ 200956 h 264809"/>
              <a:gd name="connsiteX59" fmla="*/ 1145627 w 1639614"/>
              <a:gd name="connsiteY59" fmla="*/ 158915 h 264809"/>
              <a:gd name="connsiteX60" fmla="*/ 1030014 w 1639614"/>
              <a:gd name="connsiteY60" fmla="*/ 137894 h 264809"/>
              <a:gd name="connsiteX61" fmla="*/ 987972 w 1639614"/>
              <a:gd name="connsiteY61" fmla="*/ 127384 h 264809"/>
              <a:gd name="connsiteX62" fmla="*/ 767255 w 1639614"/>
              <a:gd name="connsiteY62" fmla="*/ 116873 h 264809"/>
              <a:gd name="connsiteX63" fmla="*/ 725214 w 1639614"/>
              <a:gd name="connsiteY63" fmla="*/ 106363 h 26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39614" h="264809">
                <a:moveTo>
                  <a:pt x="94593" y="127384"/>
                </a:moveTo>
                <a:lnTo>
                  <a:pt x="641131" y="137894"/>
                </a:lnTo>
                <a:cubicBezTo>
                  <a:pt x="648653" y="138153"/>
                  <a:pt x="744626" y="155279"/>
                  <a:pt x="756745" y="158915"/>
                </a:cubicBezTo>
                <a:cubicBezTo>
                  <a:pt x="954652" y="218287"/>
                  <a:pt x="689968" y="150102"/>
                  <a:pt x="851338" y="190446"/>
                </a:cubicBezTo>
                <a:cubicBezTo>
                  <a:pt x="861848" y="197453"/>
                  <a:pt x="871259" y="206490"/>
                  <a:pt x="882869" y="211466"/>
                </a:cubicBezTo>
                <a:cubicBezTo>
                  <a:pt x="919735" y="227266"/>
                  <a:pt x="1024958" y="231646"/>
                  <a:pt x="1040524" y="232487"/>
                </a:cubicBezTo>
                <a:cubicBezTo>
                  <a:pt x="1131548" y="237407"/>
                  <a:pt x="1222703" y="239494"/>
                  <a:pt x="1313793" y="242997"/>
                </a:cubicBezTo>
                <a:cubicBezTo>
                  <a:pt x="1327567" y="245752"/>
                  <a:pt x="1419911" y="264809"/>
                  <a:pt x="1429407" y="264018"/>
                </a:cubicBezTo>
                <a:cubicBezTo>
                  <a:pt x="1451488" y="262178"/>
                  <a:pt x="1492469" y="242997"/>
                  <a:pt x="1492469" y="242997"/>
                </a:cubicBezTo>
                <a:cubicBezTo>
                  <a:pt x="1495972" y="232487"/>
                  <a:pt x="1496058" y="220117"/>
                  <a:pt x="1502979" y="211466"/>
                </a:cubicBezTo>
                <a:cubicBezTo>
                  <a:pt x="1521124" y="188785"/>
                  <a:pt x="1551309" y="186246"/>
                  <a:pt x="1576552" y="179935"/>
                </a:cubicBezTo>
                <a:cubicBezTo>
                  <a:pt x="1387366" y="172928"/>
                  <a:pt x="1197860" y="171940"/>
                  <a:pt x="1008993" y="158915"/>
                </a:cubicBezTo>
                <a:cubicBezTo>
                  <a:pt x="993362" y="157837"/>
                  <a:pt x="981816" y="142849"/>
                  <a:pt x="966952" y="137894"/>
                </a:cubicBezTo>
                <a:cubicBezTo>
                  <a:pt x="950005" y="132245"/>
                  <a:pt x="931917" y="130887"/>
                  <a:pt x="914400" y="127384"/>
                </a:cubicBezTo>
                <a:cubicBezTo>
                  <a:pt x="821054" y="80711"/>
                  <a:pt x="891826" y="109256"/>
                  <a:pt x="704193" y="95853"/>
                </a:cubicBezTo>
                <a:cubicBezTo>
                  <a:pt x="662113" y="92847"/>
                  <a:pt x="620110" y="88846"/>
                  <a:pt x="578069" y="85342"/>
                </a:cubicBezTo>
                <a:cubicBezTo>
                  <a:pt x="525517" y="88846"/>
                  <a:pt x="472760" y="90037"/>
                  <a:pt x="420414" y="95853"/>
                </a:cubicBezTo>
                <a:cubicBezTo>
                  <a:pt x="409403" y="97076"/>
                  <a:pt x="399698" y="103960"/>
                  <a:pt x="388883" y="106363"/>
                </a:cubicBezTo>
                <a:cubicBezTo>
                  <a:pt x="368080" y="110986"/>
                  <a:pt x="347058" y="115103"/>
                  <a:pt x="325821" y="116873"/>
                </a:cubicBezTo>
                <a:cubicBezTo>
                  <a:pt x="262880" y="122118"/>
                  <a:pt x="199696" y="123880"/>
                  <a:pt x="136634" y="127384"/>
                </a:cubicBezTo>
                <a:cubicBezTo>
                  <a:pt x="50070" y="156238"/>
                  <a:pt x="95507" y="145270"/>
                  <a:pt x="0" y="158915"/>
                </a:cubicBezTo>
                <a:cubicBezTo>
                  <a:pt x="297969" y="181835"/>
                  <a:pt x="182829" y="167014"/>
                  <a:pt x="346841" y="190446"/>
                </a:cubicBezTo>
                <a:lnTo>
                  <a:pt x="472965" y="232487"/>
                </a:lnTo>
                <a:lnTo>
                  <a:pt x="504496" y="242997"/>
                </a:lnTo>
                <a:lnTo>
                  <a:pt x="536027" y="253508"/>
                </a:lnTo>
                <a:cubicBezTo>
                  <a:pt x="452740" y="225747"/>
                  <a:pt x="494829" y="236131"/>
                  <a:pt x="409903" y="221977"/>
                </a:cubicBezTo>
                <a:cubicBezTo>
                  <a:pt x="368809" y="194581"/>
                  <a:pt x="348484" y="194212"/>
                  <a:pt x="441434" y="169425"/>
                </a:cubicBezTo>
                <a:cubicBezTo>
                  <a:pt x="472088" y="161251"/>
                  <a:pt x="504580" y="163108"/>
                  <a:pt x="536027" y="158915"/>
                </a:cubicBezTo>
                <a:cubicBezTo>
                  <a:pt x="557151" y="156098"/>
                  <a:pt x="578068" y="151908"/>
                  <a:pt x="599089" y="148404"/>
                </a:cubicBezTo>
                <a:cubicBezTo>
                  <a:pt x="658648" y="151908"/>
                  <a:pt x="718328" y="153746"/>
                  <a:pt x="777765" y="158915"/>
                </a:cubicBezTo>
                <a:cubicBezTo>
                  <a:pt x="975346" y="176096"/>
                  <a:pt x="654751" y="165846"/>
                  <a:pt x="945931" y="179935"/>
                </a:cubicBezTo>
                <a:lnTo>
                  <a:pt x="1492469" y="200956"/>
                </a:lnTo>
                <a:lnTo>
                  <a:pt x="1208689" y="190446"/>
                </a:lnTo>
                <a:cubicBezTo>
                  <a:pt x="1000211" y="127902"/>
                  <a:pt x="1198865" y="185725"/>
                  <a:pt x="1019503" y="137894"/>
                </a:cubicBezTo>
                <a:cubicBezTo>
                  <a:pt x="994859" y="131322"/>
                  <a:pt x="970870" y="122217"/>
                  <a:pt x="945931" y="116873"/>
                </a:cubicBezTo>
                <a:cubicBezTo>
                  <a:pt x="921708" y="111682"/>
                  <a:pt x="896882" y="109866"/>
                  <a:pt x="872358" y="106363"/>
                </a:cubicBezTo>
                <a:cubicBezTo>
                  <a:pt x="806166" y="84299"/>
                  <a:pt x="819884" y="85974"/>
                  <a:pt x="756745" y="74832"/>
                </a:cubicBezTo>
                <a:cubicBezTo>
                  <a:pt x="714772" y="67425"/>
                  <a:pt x="673198" y="55746"/>
                  <a:pt x="630621" y="53811"/>
                </a:cubicBezTo>
                <a:lnTo>
                  <a:pt x="399393" y="43301"/>
                </a:lnTo>
                <a:cubicBezTo>
                  <a:pt x="381876" y="36294"/>
                  <a:pt x="364912" y="27701"/>
                  <a:pt x="346841" y="22280"/>
                </a:cubicBezTo>
                <a:cubicBezTo>
                  <a:pt x="329730" y="17147"/>
                  <a:pt x="311728" y="15645"/>
                  <a:pt x="294289" y="11770"/>
                </a:cubicBezTo>
                <a:cubicBezTo>
                  <a:pt x="280188" y="8637"/>
                  <a:pt x="266262" y="4763"/>
                  <a:pt x="252248" y="1260"/>
                </a:cubicBezTo>
                <a:cubicBezTo>
                  <a:pt x="206703" y="4763"/>
                  <a:pt x="159751" y="0"/>
                  <a:pt x="115614" y="11770"/>
                </a:cubicBezTo>
                <a:cubicBezTo>
                  <a:pt x="103409" y="15025"/>
                  <a:pt x="104297" y="35214"/>
                  <a:pt x="94593" y="43301"/>
                </a:cubicBezTo>
                <a:cubicBezTo>
                  <a:pt x="82557" y="53331"/>
                  <a:pt x="66566" y="57315"/>
                  <a:pt x="52552" y="64322"/>
                </a:cubicBezTo>
                <a:cubicBezTo>
                  <a:pt x="49048" y="81839"/>
                  <a:pt x="29409" y="104241"/>
                  <a:pt x="42041" y="116873"/>
                </a:cubicBezTo>
                <a:cubicBezTo>
                  <a:pt x="52551" y="127383"/>
                  <a:pt x="58713" y="85728"/>
                  <a:pt x="73572" y="85342"/>
                </a:cubicBezTo>
                <a:cubicBezTo>
                  <a:pt x="332764" y="78610"/>
                  <a:pt x="592083" y="92349"/>
                  <a:pt x="851338" y="95853"/>
                </a:cubicBezTo>
                <a:cubicBezTo>
                  <a:pt x="992653" y="124115"/>
                  <a:pt x="829437" y="95853"/>
                  <a:pt x="1135117" y="95853"/>
                </a:cubicBezTo>
                <a:cubicBezTo>
                  <a:pt x="1296913" y="95853"/>
                  <a:pt x="1448472" y="106898"/>
                  <a:pt x="1608083" y="116873"/>
                </a:cubicBezTo>
                <a:cubicBezTo>
                  <a:pt x="1618593" y="123880"/>
                  <a:pt x="1639614" y="125262"/>
                  <a:pt x="1639614" y="137894"/>
                </a:cubicBezTo>
                <a:cubicBezTo>
                  <a:pt x="1639614" y="164138"/>
                  <a:pt x="1592843" y="174505"/>
                  <a:pt x="1576552" y="179935"/>
                </a:cubicBezTo>
                <a:lnTo>
                  <a:pt x="987972" y="169425"/>
                </a:lnTo>
                <a:cubicBezTo>
                  <a:pt x="976901" y="169007"/>
                  <a:pt x="1008424" y="158915"/>
                  <a:pt x="1019503" y="158915"/>
                </a:cubicBezTo>
                <a:cubicBezTo>
                  <a:pt x="1059452" y="158915"/>
                  <a:pt x="1252672" y="175718"/>
                  <a:pt x="1303283" y="179935"/>
                </a:cubicBezTo>
                <a:cubicBezTo>
                  <a:pt x="1317297" y="183439"/>
                  <a:pt x="1331160" y="187613"/>
                  <a:pt x="1345324" y="190446"/>
                </a:cubicBezTo>
                <a:cubicBezTo>
                  <a:pt x="1404289" y="202239"/>
                  <a:pt x="1439891" y="204456"/>
                  <a:pt x="1502979" y="211466"/>
                </a:cubicBezTo>
                <a:cubicBezTo>
                  <a:pt x="1513489" y="214970"/>
                  <a:pt x="1545589" y="221977"/>
                  <a:pt x="1534510" y="221977"/>
                </a:cubicBezTo>
                <a:cubicBezTo>
                  <a:pt x="1500170" y="221977"/>
                  <a:pt x="1444186" y="206923"/>
                  <a:pt x="1408386" y="200956"/>
                </a:cubicBezTo>
                <a:lnTo>
                  <a:pt x="1145627" y="158915"/>
                </a:lnTo>
                <a:cubicBezTo>
                  <a:pt x="1104032" y="152206"/>
                  <a:pt x="1070696" y="146934"/>
                  <a:pt x="1030014" y="137894"/>
                </a:cubicBezTo>
                <a:cubicBezTo>
                  <a:pt x="1015913" y="134760"/>
                  <a:pt x="1002371" y="128536"/>
                  <a:pt x="987972" y="127384"/>
                </a:cubicBezTo>
                <a:cubicBezTo>
                  <a:pt x="914551" y="121510"/>
                  <a:pt x="840827" y="120377"/>
                  <a:pt x="767255" y="116873"/>
                </a:cubicBezTo>
                <a:cubicBezTo>
                  <a:pt x="732400" y="105255"/>
                  <a:pt x="746803" y="106363"/>
                  <a:pt x="725214" y="10636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35" name="34 Forma libre"/>
          <p:cNvSpPr/>
          <p:nvPr/>
        </p:nvSpPr>
        <p:spPr>
          <a:xfrm>
            <a:off x="4666979" y="1163637"/>
            <a:ext cx="1976128" cy="465466"/>
          </a:xfrm>
          <a:custGeom>
            <a:avLst/>
            <a:gdLst>
              <a:gd name="connsiteX0" fmla="*/ 1103200 w 1976128"/>
              <a:gd name="connsiteY0" fmla="*/ 55563 h 465466"/>
              <a:gd name="connsiteX1" fmla="*/ 1176773 w 1976128"/>
              <a:gd name="connsiteY1" fmla="*/ 34542 h 465466"/>
              <a:gd name="connsiteX2" fmla="*/ 1229324 w 1976128"/>
              <a:gd name="connsiteY2" fmla="*/ 24032 h 465466"/>
              <a:gd name="connsiteX3" fmla="*/ 1344938 w 1976128"/>
              <a:gd name="connsiteY3" fmla="*/ 13522 h 465466"/>
              <a:gd name="connsiteX4" fmla="*/ 1618207 w 1976128"/>
              <a:gd name="connsiteY4" fmla="*/ 3011 h 465466"/>
              <a:gd name="connsiteX5" fmla="*/ 1891476 w 1976128"/>
              <a:gd name="connsiteY5" fmla="*/ 13522 h 465466"/>
              <a:gd name="connsiteX6" fmla="*/ 1828414 w 1976128"/>
              <a:gd name="connsiteY6" fmla="*/ 34542 h 465466"/>
              <a:gd name="connsiteX7" fmla="*/ 1723311 w 1976128"/>
              <a:gd name="connsiteY7" fmla="*/ 55563 h 465466"/>
              <a:gd name="connsiteX8" fmla="*/ 1323918 w 1976128"/>
              <a:gd name="connsiteY8" fmla="*/ 76584 h 465466"/>
              <a:gd name="connsiteX9" fmla="*/ 1292387 w 1976128"/>
              <a:gd name="connsiteY9" fmla="*/ 87094 h 465466"/>
              <a:gd name="connsiteX10" fmla="*/ 1933518 w 1976128"/>
              <a:gd name="connsiteY10" fmla="*/ 97604 h 465466"/>
              <a:gd name="connsiteX11" fmla="*/ 1965049 w 1976128"/>
              <a:gd name="connsiteY11" fmla="*/ 108115 h 465466"/>
              <a:gd name="connsiteX12" fmla="*/ 1607697 w 1976128"/>
              <a:gd name="connsiteY12" fmla="*/ 97604 h 465466"/>
              <a:gd name="connsiteX13" fmla="*/ 1565655 w 1976128"/>
              <a:gd name="connsiteY13" fmla="*/ 87094 h 465466"/>
              <a:gd name="connsiteX14" fmla="*/ 1313407 w 1976128"/>
              <a:gd name="connsiteY14" fmla="*/ 66073 h 465466"/>
              <a:gd name="connsiteX15" fmla="*/ 1281876 w 1976128"/>
              <a:gd name="connsiteY15" fmla="*/ 55563 h 465466"/>
              <a:gd name="connsiteX16" fmla="*/ 1302897 w 1976128"/>
              <a:gd name="connsiteY16" fmla="*/ 223729 h 465466"/>
              <a:gd name="connsiteX17" fmla="*/ 1292387 w 1976128"/>
              <a:gd name="connsiteY17" fmla="*/ 349853 h 465466"/>
              <a:gd name="connsiteX18" fmla="*/ 1229324 w 1976128"/>
              <a:gd name="connsiteY18" fmla="*/ 370873 h 465466"/>
              <a:gd name="connsiteX19" fmla="*/ 987587 w 1976128"/>
              <a:gd name="connsiteY19" fmla="*/ 360363 h 465466"/>
              <a:gd name="connsiteX20" fmla="*/ 935035 w 1976128"/>
              <a:gd name="connsiteY20" fmla="*/ 349853 h 465466"/>
              <a:gd name="connsiteX21" fmla="*/ 808911 w 1976128"/>
              <a:gd name="connsiteY21" fmla="*/ 339342 h 465466"/>
              <a:gd name="connsiteX22" fmla="*/ 714318 w 1976128"/>
              <a:gd name="connsiteY22" fmla="*/ 328832 h 465466"/>
              <a:gd name="connsiteX23" fmla="*/ 272883 w 1976128"/>
              <a:gd name="connsiteY23" fmla="*/ 318322 h 465466"/>
              <a:gd name="connsiteX24" fmla="*/ 356966 w 1976128"/>
              <a:gd name="connsiteY24" fmla="*/ 307811 h 465466"/>
              <a:gd name="connsiteX25" fmla="*/ 430538 w 1976128"/>
              <a:gd name="connsiteY25" fmla="*/ 297301 h 465466"/>
              <a:gd name="connsiteX26" fmla="*/ 1229324 w 1976128"/>
              <a:gd name="connsiteY26" fmla="*/ 307811 h 465466"/>
              <a:gd name="connsiteX27" fmla="*/ 1271366 w 1976128"/>
              <a:gd name="connsiteY27" fmla="*/ 318322 h 465466"/>
              <a:gd name="connsiteX28" fmla="*/ 1250345 w 1976128"/>
              <a:gd name="connsiteY28" fmla="*/ 360363 h 465466"/>
              <a:gd name="connsiteX29" fmla="*/ 1145242 w 1976128"/>
              <a:gd name="connsiteY29" fmla="*/ 381384 h 465466"/>
              <a:gd name="connsiteX30" fmla="*/ 745849 w 1976128"/>
              <a:gd name="connsiteY30" fmla="*/ 402404 h 465466"/>
              <a:gd name="connsiteX31" fmla="*/ 672276 w 1976128"/>
              <a:gd name="connsiteY31" fmla="*/ 423425 h 465466"/>
              <a:gd name="connsiteX32" fmla="*/ 619724 w 1976128"/>
              <a:gd name="connsiteY32" fmla="*/ 433935 h 465466"/>
              <a:gd name="connsiteX33" fmla="*/ 577683 w 1976128"/>
              <a:gd name="connsiteY33" fmla="*/ 444446 h 465466"/>
              <a:gd name="connsiteX34" fmla="*/ 483090 w 1976128"/>
              <a:gd name="connsiteY34" fmla="*/ 465466 h 465466"/>
              <a:gd name="connsiteX35" fmla="*/ 577683 w 1976128"/>
              <a:gd name="connsiteY35" fmla="*/ 412915 h 465466"/>
              <a:gd name="connsiteX36" fmla="*/ 640745 w 1976128"/>
              <a:gd name="connsiteY36" fmla="*/ 391894 h 465466"/>
              <a:gd name="connsiteX37" fmla="*/ 735338 w 1976128"/>
              <a:gd name="connsiteY37" fmla="*/ 370873 h 465466"/>
              <a:gd name="connsiteX38" fmla="*/ 766869 w 1976128"/>
              <a:gd name="connsiteY38" fmla="*/ 360363 h 465466"/>
              <a:gd name="connsiteX39" fmla="*/ 504111 w 1976128"/>
              <a:gd name="connsiteY39" fmla="*/ 360363 h 465466"/>
              <a:gd name="connsiteX40" fmla="*/ 115228 w 1976128"/>
              <a:gd name="connsiteY40" fmla="*/ 349853 h 465466"/>
              <a:gd name="connsiteX41" fmla="*/ 10124 w 1976128"/>
              <a:gd name="connsiteY41" fmla="*/ 339342 h 465466"/>
              <a:gd name="connsiteX42" fmla="*/ 20635 w 1976128"/>
              <a:gd name="connsiteY42" fmla="*/ 307811 h 465466"/>
              <a:gd name="connsiteX43" fmla="*/ 83697 w 1976128"/>
              <a:gd name="connsiteY43" fmla="*/ 318322 h 465466"/>
              <a:gd name="connsiteX44" fmla="*/ 178290 w 1976128"/>
              <a:gd name="connsiteY44" fmla="*/ 349853 h 465466"/>
              <a:gd name="connsiteX45" fmla="*/ 230842 w 1976128"/>
              <a:gd name="connsiteY45" fmla="*/ 360363 h 46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76128" h="465466">
                <a:moveTo>
                  <a:pt x="1103200" y="55563"/>
                </a:moveTo>
                <a:cubicBezTo>
                  <a:pt x="1138309" y="43860"/>
                  <a:pt x="1137186" y="43339"/>
                  <a:pt x="1176773" y="34542"/>
                </a:cubicBezTo>
                <a:cubicBezTo>
                  <a:pt x="1194211" y="30667"/>
                  <a:pt x="1211598" y="26248"/>
                  <a:pt x="1229324" y="24032"/>
                </a:cubicBezTo>
                <a:cubicBezTo>
                  <a:pt x="1267722" y="19232"/>
                  <a:pt x="1306298" y="15611"/>
                  <a:pt x="1344938" y="13522"/>
                </a:cubicBezTo>
                <a:cubicBezTo>
                  <a:pt x="1435962" y="8602"/>
                  <a:pt x="1527117" y="6515"/>
                  <a:pt x="1618207" y="3011"/>
                </a:cubicBezTo>
                <a:cubicBezTo>
                  <a:pt x="1709297" y="6515"/>
                  <a:pt x="1801328" y="0"/>
                  <a:pt x="1891476" y="13522"/>
                </a:cubicBezTo>
                <a:cubicBezTo>
                  <a:pt x="1913389" y="16809"/>
                  <a:pt x="1850141" y="30196"/>
                  <a:pt x="1828414" y="34542"/>
                </a:cubicBezTo>
                <a:cubicBezTo>
                  <a:pt x="1793380" y="41549"/>
                  <a:pt x="1759008" y="54076"/>
                  <a:pt x="1723311" y="55563"/>
                </a:cubicBezTo>
                <a:cubicBezTo>
                  <a:pt x="1421932" y="68120"/>
                  <a:pt x="1555004" y="60077"/>
                  <a:pt x="1323918" y="76584"/>
                </a:cubicBezTo>
                <a:cubicBezTo>
                  <a:pt x="1313408" y="80087"/>
                  <a:pt x="1281315" y="86712"/>
                  <a:pt x="1292387" y="87094"/>
                </a:cubicBezTo>
                <a:cubicBezTo>
                  <a:pt x="1505999" y="94460"/>
                  <a:pt x="1719883" y="90928"/>
                  <a:pt x="1933518" y="97604"/>
                </a:cubicBezTo>
                <a:cubicBezTo>
                  <a:pt x="1944592" y="97950"/>
                  <a:pt x="1976128" y="108115"/>
                  <a:pt x="1965049" y="108115"/>
                </a:cubicBezTo>
                <a:cubicBezTo>
                  <a:pt x="1845880" y="108115"/>
                  <a:pt x="1726814" y="101108"/>
                  <a:pt x="1607697" y="97604"/>
                </a:cubicBezTo>
                <a:cubicBezTo>
                  <a:pt x="1593683" y="94101"/>
                  <a:pt x="1579932" y="89290"/>
                  <a:pt x="1565655" y="87094"/>
                </a:cubicBezTo>
                <a:cubicBezTo>
                  <a:pt x="1490749" y="75570"/>
                  <a:pt x="1383130" y="70721"/>
                  <a:pt x="1313407" y="66073"/>
                </a:cubicBezTo>
                <a:cubicBezTo>
                  <a:pt x="1302897" y="62570"/>
                  <a:pt x="1284049" y="44699"/>
                  <a:pt x="1281876" y="55563"/>
                </a:cubicBezTo>
                <a:cubicBezTo>
                  <a:pt x="1274600" y="91943"/>
                  <a:pt x="1293756" y="178022"/>
                  <a:pt x="1302897" y="223729"/>
                </a:cubicBezTo>
                <a:cubicBezTo>
                  <a:pt x="1299394" y="265770"/>
                  <a:pt x="1311254" y="312120"/>
                  <a:pt x="1292387" y="349853"/>
                </a:cubicBezTo>
                <a:cubicBezTo>
                  <a:pt x="1282478" y="369672"/>
                  <a:pt x="1229324" y="370873"/>
                  <a:pt x="1229324" y="370873"/>
                </a:cubicBezTo>
                <a:cubicBezTo>
                  <a:pt x="1148745" y="367370"/>
                  <a:pt x="1068037" y="366109"/>
                  <a:pt x="987587" y="360363"/>
                </a:cubicBezTo>
                <a:cubicBezTo>
                  <a:pt x="969768" y="359090"/>
                  <a:pt x="952777" y="351940"/>
                  <a:pt x="935035" y="349853"/>
                </a:cubicBezTo>
                <a:cubicBezTo>
                  <a:pt x="893137" y="344924"/>
                  <a:pt x="850908" y="343342"/>
                  <a:pt x="808911" y="339342"/>
                </a:cubicBezTo>
                <a:cubicBezTo>
                  <a:pt x="777329" y="336334"/>
                  <a:pt x="746019" y="330075"/>
                  <a:pt x="714318" y="328832"/>
                </a:cubicBezTo>
                <a:cubicBezTo>
                  <a:pt x="567244" y="323065"/>
                  <a:pt x="420028" y="321825"/>
                  <a:pt x="272883" y="318322"/>
                </a:cubicBezTo>
                <a:lnTo>
                  <a:pt x="356966" y="307811"/>
                </a:lnTo>
                <a:cubicBezTo>
                  <a:pt x="381522" y="304537"/>
                  <a:pt x="405765" y="297301"/>
                  <a:pt x="430538" y="297301"/>
                </a:cubicBezTo>
                <a:cubicBezTo>
                  <a:pt x="696823" y="297301"/>
                  <a:pt x="963062" y="304308"/>
                  <a:pt x="1229324" y="307811"/>
                </a:cubicBezTo>
                <a:cubicBezTo>
                  <a:pt x="1243338" y="311315"/>
                  <a:pt x="1266001" y="304910"/>
                  <a:pt x="1271366" y="318322"/>
                </a:cubicBezTo>
                <a:cubicBezTo>
                  <a:pt x="1277185" y="332869"/>
                  <a:pt x="1264359" y="353356"/>
                  <a:pt x="1250345" y="360363"/>
                </a:cubicBezTo>
                <a:cubicBezTo>
                  <a:pt x="1218389" y="376341"/>
                  <a:pt x="1180752" y="377439"/>
                  <a:pt x="1145242" y="381384"/>
                </a:cubicBezTo>
                <a:cubicBezTo>
                  <a:pt x="949610" y="403120"/>
                  <a:pt x="1082355" y="390801"/>
                  <a:pt x="745849" y="402404"/>
                </a:cubicBezTo>
                <a:cubicBezTo>
                  <a:pt x="710732" y="414110"/>
                  <a:pt x="711873" y="414626"/>
                  <a:pt x="672276" y="423425"/>
                </a:cubicBezTo>
                <a:cubicBezTo>
                  <a:pt x="654837" y="427300"/>
                  <a:pt x="637163" y="430060"/>
                  <a:pt x="619724" y="433935"/>
                </a:cubicBezTo>
                <a:cubicBezTo>
                  <a:pt x="605623" y="437069"/>
                  <a:pt x="591847" y="441613"/>
                  <a:pt x="577683" y="444446"/>
                </a:cubicBezTo>
                <a:cubicBezTo>
                  <a:pt x="485188" y="462945"/>
                  <a:pt x="544458" y="445011"/>
                  <a:pt x="483090" y="465466"/>
                </a:cubicBezTo>
                <a:cubicBezTo>
                  <a:pt x="519042" y="411539"/>
                  <a:pt x="490385" y="439776"/>
                  <a:pt x="577683" y="412915"/>
                </a:cubicBezTo>
                <a:cubicBezTo>
                  <a:pt x="598861" y="406399"/>
                  <a:pt x="619017" y="396239"/>
                  <a:pt x="640745" y="391894"/>
                </a:cubicBezTo>
                <a:cubicBezTo>
                  <a:pt x="676883" y="384667"/>
                  <a:pt x="700692" y="380772"/>
                  <a:pt x="735338" y="370873"/>
                </a:cubicBezTo>
                <a:cubicBezTo>
                  <a:pt x="745991" y="367829"/>
                  <a:pt x="756359" y="363866"/>
                  <a:pt x="766869" y="360363"/>
                </a:cubicBezTo>
                <a:cubicBezTo>
                  <a:pt x="644588" y="329793"/>
                  <a:pt x="784046" y="360363"/>
                  <a:pt x="504111" y="360363"/>
                </a:cubicBezTo>
                <a:cubicBezTo>
                  <a:pt x="374436" y="360363"/>
                  <a:pt x="244856" y="353356"/>
                  <a:pt x="115228" y="349853"/>
                </a:cubicBezTo>
                <a:cubicBezTo>
                  <a:pt x="80193" y="346349"/>
                  <a:pt x="42299" y="353642"/>
                  <a:pt x="10124" y="339342"/>
                </a:cubicBezTo>
                <a:cubicBezTo>
                  <a:pt x="0" y="334842"/>
                  <a:pt x="9982" y="310855"/>
                  <a:pt x="20635" y="307811"/>
                </a:cubicBezTo>
                <a:cubicBezTo>
                  <a:pt x="41126" y="301957"/>
                  <a:pt x="62676" y="314818"/>
                  <a:pt x="83697" y="318322"/>
                </a:cubicBezTo>
                <a:cubicBezTo>
                  <a:pt x="138555" y="354893"/>
                  <a:pt x="93329" y="330972"/>
                  <a:pt x="178290" y="349853"/>
                </a:cubicBezTo>
                <a:cubicBezTo>
                  <a:pt x="235555" y="362579"/>
                  <a:pt x="186671" y="360363"/>
                  <a:pt x="230842" y="36036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38" name="37 Forma libre"/>
          <p:cNvSpPr/>
          <p:nvPr/>
        </p:nvSpPr>
        <p:spPr>
          <a:xfrm>
            <a:off x="7231118" y="3584029"/>
            <a:ext cx="557049" cy="346841"/>
          </a:xfrm>
          <a:custGeom>
            <a:avLst/>
            <a:gdLst>
              <a:gd name="connsiteX0" fmla="*/ 0 w 557049"/>
              <a:gd name="connsiteY0" fmla="*/ 168165 h 346841"/>
              <a:gd name="connsiteX1" fmla="*/ 10511 w 557049"/>
              <a:gd name="connsiteY1" fmla="*/ 136634 h 346841"/>
              <a:gd name="connsiteX2" fmla="*/ 73573 w 557049"/>
              <a:gd name="connsiteY2" fmla="*/ 84082 h 346841"/>
              <a:gd name="connsiteX3" fmla="*/ 94593 w 557049"/>
              <a:gd name="connsiteY3" fmla="*/ 52551 h 346841"/>
              <a:gd name="connsiteX4" fmla="*/ 157655 w 557049"/>
              <a:gd name="connsiteY4" fmla="*/ 21020 h 346841"/>
              <a:gd name="connsiteX5" fmla="*/ 189186 w 557049"/>
              <a:gd name="connsiteY5" fmla="*/ 0 h 346841"/>
              <a:gd name="connsiteX6" fmla="*/ 168166 w 557049"/>
              <a:gd name="connsiteY6" fmla="*/ 42041 h 346841"/>
              <a:gd name="connsiteX7" fmla="*/ 157655 w 557049"/>
              <a:gd name="connsiteY7" fmla="*/ 73572 h 346841"/>
              <a:gd name="connsiteX8" fmla="*/ 115614 w 557049"/>
              <a:gd name="connsiteY8" fmla="*/ 136634 h 346841"/>
              <a:gd name="connsiteX9" fmla="*/ 94593 w 557049"/>
              <a:gd name="connsiteY9" fmla="*/ 199696 h 346841"/>
              <a:gd name="connsiteX10" fmla="*/ 84083 w 557049"/>
              <a:gd name="connsiteY10" fmla="*/ 231227 h 346841"/>
              <a:gd name="connsiteX11" fmla="*/ 63062 w 557049"/>
              <a:gd name="connsiteY11" fmla="*/ 262758 h 346841"/>
              <a:gd name="connsiteX12" fmla="*/ 94593 w 557049"/>
              <a:gd name="connsiteY12" fmla="*/ 241738 h 346841"/>
              <a:gd name="connsiteX13" fmla="*/ 136635 w 557049"/>
              <a:gd name="connsiteY13" fmla="*/ 199696 h 346841"/>
              <a:gd name="connsiteX14" fmla="*/ 231228 w 557049"/>
              <a:gd name="connsiteY14" fmla="*/ 126124 h 346841"/>
              <a:gd name="connsiteX15" fmla="*/ 273269 w 557049"/>
              <a:gd name="connsiteY15" fmla="*/ 115613 h 346841"/>
              <a:gd name="connsiteX16" fmla="*/ 336331 w 557049"/>
              <a:gd name="connsiteY16" fmla="*/ 94593 h 346841"/>
              <a:gd name="connsiteX17" fmla="*/ 462455 w 557049"/>
              <a:gd name="connsiteY17" fmla="*/ 73572 h 346841"/>
              <a:gd name="connsiteX18" fmla="*/ 430924 w 557049"/>
              <a:gd name="connsiteY18" fmla="*/ 105103 h 346841"/>
              <a:gd name="connsiteX19" fmla="*/ 388883 w 557049"/>
              <a:gd name="connsiteY19" fmla="*/ 168165 h 346841"/>
              <a:gd name="connsiteX20" fmla="*/ 367862 w 557049"/>
              <a:gd name="connsiteY20" fmla="*/ 199696 h 346841"/>
              <a:gd name="connsiteX21" fmla="*/ 346842 w 557049"/>
              <a:gd name="connsiteY21" fmla="*/ 231227 h 346841"/>
              <a:gd name="connsiteX22" fmla="*/ 336331 w 557049"/>
              <a:gd name="connsiteY22" fmla="*/ 262758 h 346841"/>
              <a:gd name="connsiteX23" fmla="*/ 430924 w 557049"/>
              <a:gd name="connsiteY23" fmla="*/ 189186 h 346841"/>
              <a:gd name="connsiteX24" fmla="*/ 493986 w 557049"/>
              <a:gd name="connsiteY24" fmla="*/ 168165 h 346841"/>
              <a:gd name="connsiteX25" fmla="*/ 525517 w 557049"/>
              <a:gd name="connsiteY25" fmla="*/ 157655 h 346841"/>
              <a:gd name="connsiteX26" fmla="*/ 557049 w 557049"/>
              <a:gd name="connsiteY26" fmla="*/ 147144 h 346841"/>
              <a:gd name="connsiteX27" fmla="*/ 546538 w 557049"/>
              <a:gd name="connsiteY27" fmla="*/ 189186 h 346841"/>
              <a:gd name="connsiteX28" fmla="*/ 472966 w 557049"/>
              <a:gd name="connsiteY28" fmla="*/ 283779 h 346841"/>
              <a:gd name="connsiteX29" fmla="*/ 441435 w 557049"/>
              <a:gd name="connsiteY29" fmla="*/ 346841 h 346841"/>
              <a:gd name="connsiteX30" fmla="*/ 430924 w 557049"/>
              <a:gd name="connsiteY30" fmla="*/ 315310 h 346841"/>
              <a:gd name="connsiteX31" fmla="*/ 420414 w 557049"/>
              <a:gd name="connsiteY31" fmla="*/ 241738 h 346841"/>
              <a:gd name="connsiteX32" fmla="*/ 409904 w 557049"/>
              <a:gd name="connsiteY32" fmla="*/ 210206 h 346841"/>
              <a:gd name="connsiteX33" fmla="*/ 399393 w 557049"/>
              <a:gd name="connsiteY33" fmla="*/ 105103 h 346841"/>
              <a:gd name="connsiteX34" fmla="*/ 493986 w 557049"/>
              <a:gd name="connsiteY34" fmla="*/ 63062 h 346841"/>
              <a:gd name="connsiteX35" fmla="*/ 462455 w 557049"/>
              <a:gd name="connsiteY35" fmla="*/ 73572 h 346841"/>
              <a:gd name="connsiteX36" fmla="*/ 430924 w 557049"/>
              <a:gd name="connsiteY36" fmla="*/ 94593 h 346841"/>
              <a:gd name="connsiteX37" fmla="*/ 325821 w 557049"/>
              <a:gd name="connsiteY37" fmla="*/ 136634 h 346841"/>
              <a:gd name="connsiteX38" fmla="*/ 273269 w 557049"/>
              <a:gd name="connsiteY38" fmla="*/ 199696 h 346841"/>
              <a:gd name="connsiteX39" fmla="*/ 241738 w 557049"/>
              <a:gd name="connsiteY39" fmla="*/ 220717 h 346841"/>
              <a:gd name="connsiteX40" fmla="*/ 157655 w 557049"/>
              <a:gd name="connsiteY40" fmla="*/ 283779 h 346841"/>
              <a:gd name="connsiteX41" fmla="*/ 126124 w 557049"/>
              <a:gd name="connsiteY41" fmla="*/ 304800 h 34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7049" h="346841">
                <a:moveTo>
                  <a:pt x="0" y="168165"/>
                </a:moveTo>
                <a:cubicBezTo>
                  <a:pt x="3504" y="157655"/>
                  <a:pt x="4365" y="145852"/>
                  <a:pt x="10511" y="136634"/>
                </a:cubicBezTo>
                <a:cubicBezTo>
                  <a:pt x="26696" y="112356"/>
                  <a:pt x="50307" y="99593"/>
                  <a:pt x="73573" y="84082"/>
                </a:cubicBezTo>
                <a:cubicBezTo>
                  <a:pt x="80580" y="73572"/>
                  <a:pt x="85661" y="61483"/>
                  <a:pt x="94593" y="52551"/>
                </a:cubicBezTo>
                <a:cubicBezTo>
                  <a:pt x="124710" y="22434"/>
                  <a:pt x="123466" y="38115"/>
                  <a:pt x="157655" y="21020"/>
                </a:cubicBezTo>
                <a:cubicBezTo>
                  <a:pt x="168953" y="15371"/>
                  <a:pt x="178676" y="7007"/>
                  <a:pt x="189186" y="0"/>
                </a:cubicBezTo>
                <a:cubicBezTo>
                  <a:pt x="182179" y="14014"/>
                  <a:pt x="174338" y="27640"/>
                  <a:pt x="168166" y="42041"/>
                </a:cubicBezTo>
                <a:cubicBezTo>
                  <a:pt x="163802" y="52224"/>
                  <a:pt x="163035" y="63887"/>
                  <a:pt x="157655" y="73572"/>
                </a:cubicBezTo>
                <a:cubicBezTo>
                  <a:pt x="145386" y="95656"/>
                  <a:pt x="115614" y="136634"/>
                  <a:pt x="115614" y="136634"/>
                </a:cubicBezTo>
                <a:lnTo>
                  <a:pt x="94593" y="199696"/>
                </a:lnTo>
                <a:cubicBezTo>
                  <a:pt x="91090" y="210206"/>
                  <a:pt x="90228" y="222009"/>
                  <a:pt x="84083" y="231227"/>
                </a:cubicBezTo>
                <a:cubicBezTo>
                  <a:pt x="77076" y="241737"/>
                  <a:pt x="54130" y="253825"/>
                  <a:pt x="63062" y="262758"/>
                </a:cubicBezTo>
                <a:cubicBezTo>
                  <a:pt x="71994" y="271690"/>
                  <a:pt x="84083" y="248745"/>
                  <a:pt x="94593" y="241738"/>
                </a:cubicBezTo>
                <a:cubicBezTo>
                  <a:pt x="114614" y="181677"/>
                  <a:pt x="88587" y="231728"/>
                  <a:pt x="136635" y="199696"/>
                </a:cubicBezTo>
                <a:cubicBezTo>
                  <a:pt x="181170" y="170006"/>
                  <a:pt x="164059" y="142917"/>
                  <a:pt x="231228" y="126124"/>
                </a:cubicBezTo>
                <a:cubicBezTo>
                  <a:pt x="245242" y="122620"/>
                  <a:pt x="259433" y="119764"/>
                  <a:pt x="273269" y="115613"/>
                </a:cubicBezTo>
                <a:cubicBezTo>
                  <a:pt x="294492" y="109246"/>
                  <a:pt x="314396" y="97727"/>
                  <a:pt x="336331" y="94593"/>
                </a:cubicBezTo>
                <a:cubicBezTo>
                  <a:pt x="427588" y="81556"/>
                  <a:pt x="385612" y="88940"/>
                  <a:pt x="462455" y="73572"/>
                </a:cubicBezTo>
                <a:cubicBezTo>
                  <a:pt x="451945" y="84082"/>
                  <a:pt x="440049" y="93370"/>
                  <a:pt x="430924" y="105103"/>
                </a:cubicBezTo>
                <a:cubicBezTo>
                  <a:pt x="415414" y="125045"/>
                  <a:pt x="402897" y="147144"/>
                  <a:pt x="388883" y="168165"/>
                </a:cubicBezTo>
                <a:lnTo>
                  <a:pt x="367862" y="199696"/>
                </a:lnTo>
                <a:cubicBezTo>
                  <a:pt x="360855" y="210206"/>
                  <a:pt x="350837" y="219244"/>
                  <a:pt x="346842" y="231227"/>
                </a:cubicBezTo>
                <a:cubicBezTo>
                  <a:pt x="343338" y="241737"/>
                  <a:pt x="328497" y="270592"/>
                  <a:pt x="336331" y="262758"/>
                </a:cubicBezTo>
                <a:cubicBezTo>
                  <a:pt x="363537" y="235552"/>
                  <a:pt x="393208" y="201758"/>
                  <a:pt x="430924" y="189186"/>
                </a:cubicBezTo>
                <a:lnTo>
                  <a:pt x="493986" y="168165"/>
                </a:lnTo>
                <a:lnTo>
                  <a:pt x="525517" y="157655"/>
                </a:lnTo>
                <a:lnTo>
                  <a:pt x="557049" y="147144"/>
                </a:lnTo>
                <a:cubicBezTo>
                  <a:pt x="553545" y="161158"/>
                  <a:pt x="552998" y="176266"/>
                  <a:pt x="546538" y="189186"/>
                </a:cubicBezTo>
                <a:cubicBezTo>
                  <a:pt x="521394" y="239473"/>
                  <a:pt x="507569" y="249176"/>
                  <a:pt x="472966" y="283779"/>
                </a:cubicBezTo>
                <a:cubicBezTo>
                  <a:pt x="470374" y="291553"/>
                  <a:pt x="455016" y="346841"/>
                  <a:pt x="441435" y="346841"/>
                </a:cubicBezTo>
                <a:cubicBezTo>
                  <a:pt x="430356" y="346841"/>
                  <a:pt x="434428" y="325820"/>
                  <a:pt x="430924" y="315310"/>
                </a:cubicBezTo>
                <a:cubicBezTo>
                  <a:pt x="427421" y="290786"/>
                  <a:pt x="425272" y="266030"/>
                  <a:pt x="420414" y="241738"/>
                </a:cubicBezTo>
                <a:cubicBezTo>
                  <a:pt x="418241" y="230874"/>
                  <a:pt x="411589" y="221156"/>
                  <a:pt x="409904" y="210206"/>
                </a:cubicBezTo>
                <a:cubicBezTo>
                  <a:pt x="404550" y="175406"/>
                  <a:pt x="402897" y="140137"/>
                  <a:pt x="399393" y="105103"/>
                </a:cubicBezTo>
                <a:cubicBezTo>
                  <a:pt x="449360" y="71791"/>
                  <a:pt x="418940" y="88076"/>
                  <a:pt x="493986" y="63062"/>
                </a:cubicBezTo>
                <a:lnTo>
                  <a:pt x="462455" y="73572"/>
                </a:lnTo>
                <a:cubicBezTo>
                  <a:pt x="451945" y="80579"/>
                  <a:pt x="442467" y="89463"/>
                  <a:pt x="430924" y="94593"/>
                </a:cubicBezTo>
                <a:cubicBezTo>
                  <a:pt x="390377" y="112614"/>
                  <a:pt x="361249" y="111328"/>
                  <a:pt x="325821" y="136634"/>
                </a:cubicBezTo>
                <a:cubicBezTo>
                  <a:pt x="265557" y="179680"/>
                  <a:pt x="319362" y="153603"/>
                  <a:pt x="273269" y="199696"/>
                </a:cubicBezTo>
                <a:cubicBezTo>
                  <a:pt x="264337" y="208628"/>
                  <a:pt x="251954" y="213287"/>
                  <a:pt x="241738" y="220717"/>
                </a:cubicBezTo>
                <a:cubicBezTo>
                  <a:pt x="213404" y="241323"/>
                  <a:pt x="186805" y="264345"/>
                  <a:pt x="157655" y="283779"/>
                </a:cubicBezTo>
                <a:lnTo>
                  <a:pt x="126124" y="3048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Tree>
    <p:extLst>
      <p:ext uri="{BB962C8B-B14F-4D97-AF65-F5344CB8AC3E}">
        <p14:creationId xmlns:p14="http://schemas.microsoft.com/office/powerpoint/2010/main" val="289786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1847528" y="908721"/>
            <a:ext cx="8388424" cy="5581015"/>
          </a:xfrm>
          <a:prstGeom prst="rect">
            <a:avLst/>
          </a:prstGeom>
        </p:spPr>
        <p:txBody>
          <a:bodyPr wrap="square">
            <a:spAutoFit/>
          </a:bodyPr>
          <a:lstStyle/>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Mejor </a:t>
            </a:r>
            <a:r>
              <a:rPr lang="es-MX" sz="1700" b="1" dirty="0">
                <a:solidFill>
                  <a:srgbClr val="000000"/>
                </a:solidFill>
                <a:latin typeface="Calibri" pitchFamily="34" charset="0"/>
                <a:cs typeface="Arial" charset="0"/>
              </a:rPr>
              <a:t>coordinación</a:t>
            </a:r>
            <a:r>
              <a:rPr lang="es-MX" sz="1700" dirty="0">
                <a:solidFill>
                  <a:srgbClr val="000000"/>
                </a:solidFill>
                <a:latin typeface="Calibri" pitchFamily="34" charset="0"/>
                <a:cs typeface="Arial" charset="0"/>
              </a:rPr>
              <a:t> entre las instituciones de evaluación y el </a:t>
            </a:r>
            <a:r>
              <a:rPr lang="es-MX" sz="1700" dirty="0" err="1">
                <a:solidFill>
                  <a:srgbClr val="000000"/>
                </a:solidFill>
                <a:latin typeface="Calibri" pitchFamily="34" charset="0"/>
                <a:cs typeface="Arial" charset="0"/>
              </a:rPr>
              <a:t>PbR</a:t>
            </a:r>
            <a:r>
              <a:rPr lang="es-MX" sz="1700" dirty="0">
                <a:solidFill>
                  <a:srgbClr val="000000"/>
                </a:solidFill>
                <a:latin typeface="Calibri" pitchFamily="34" charset="0"/>
                <a:cs typeface="Arial" charset="0"/>
              </a:rPr>
              <a:t>: Planeación vs </a:t>
            </a:r>
            <a:r>
              <a:rPr lang="es-MX" sz="1700" dirty="0" err="1">
                <a:solidFill>
                  <a:srgbClr val="000000"/>
                </a:solidFill>
                <a:latin typeface="Calibri" pitchFamily="34" charset="0"/>
                <a:cs typeface="Arial" charset="0"/>
              </a:rPr>
              <a:t>Ppsto</a:t>
            </a:r>
            <a:r>
              <a:rPr lang="es-MX" sz="1700" dirty="0">
                <a:solidFill>
                  <a:srgbClr val="000000"/>
                </a:solidFill>
                <a:latin typeface="Calibri" pitchFamily="34" charset="0"/>
                <a:cs typeface="Arial" charset="0"/>
              </a:rPr>
              <a:t>;  Coneval, SHCP y SFP</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Reto inminente de </a:t>
            </a:r>
            <a:r>
              <a:rPr lang="es-MX" sz="1700" b="1" dirty="0">
                <a:solidFill>
                  <a:srgbClr val="000000"/>
                </a:solidFill>
                <a:latin typeface="Calibri" pitchFamily="34" charset="0"/>
                <a:cs typeface="Arial" charset="0"/>
              </a:rPr>
              <a:t>cambio de gobierno</a:t>
            </a:r>
            <a:r>
              <a:rPr lang="es-MX" sz="1700" dirty="0">
                <a:solidFill>
                  <a:srgbClr val="000000"/>
                </a:solidFill>
                <a:latin typeface="Calibri" pitchFamily="34" charset="0"/>
                <a:cs typeface="Arial" charset="0"/>
              </a:rPr>
              <a:t>, partidos políticos y congreso</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Mayores </a:t>
            </a:r>
            <a:r>
              <a:rPr lang="es-MX" sz="1700" b="1" dirty="0">
                <a:solidFill>
                  <a:srgbClr val="000000"/>
                </a:solidFill>
                <a:latin typeface="Calibri" pitchFamily="34" charset="0"/>
                <a:cs typeface="Arial" charset="0"/>
              </a:rPr>
              <a:t>capacidades</a:t>
            </a:r>
            <a:r>
              <a:rPr lang="es-MX" sz="1700" dirty="0">
                <a:solidFill>
                  <a:srgbClr val="000000"/>
                </a:solidFill>
                <a:latin typeface="Calibri" pitchFamily="34" charset="0"/>
                <a:cs typeface="Arial" charset="0"/>
              </a:rPr>
              <a:t> en evaluación y técnicas de medición</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Mejorar </a:t>
            </a:r>
            <a:r>
              <a:rPr lang="es-MX" sz="1700" b="1" dirty="0">
                <a:solidFill>
                  <a:srgbClr val="000000"/>
                </a:solidFill>
                <a:latin typeface="Calibri" pitchFamily="34" charset="0"/>
                <a:cs typeface="Arial" charset="0"/>
              </a:rPr>
              <a:t>indicadores</a:t>
            </a:r>
            <a:r>
              <a:rPr lang="es-MX" sz="1700" dirty="0">
                <a:solidFill>
                  <a:srgbClr val="000000"/>
                </a:solidFill>
                <a:latin typeface="Calibri" pitchFamily="34" charset="0"/>
                <a:cs typeface="Arial" charset="0"/>
              </a:rPr>
              <a:t> de diversos programas </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I</a:t>
            </a:r>
            <a:r>
              <a:rPr lang="es-MX" sz="1700" dirty="0">
                <a:solidFill>
                  <a:srgbClr val="000000"/>
                </a:solidFill>
                <a:latin typeface="Calibri" pitchFamily="34" charset="0"/>
                <a:cs typeface="Arial" charset="0"/>
              </a:rPr>
              <a:t>ndicadores </a:t>
            </a:r>
            <a:r>
              <a:rPr lang="es-MX" sz="1700" dirty="0">
                <a:solidFill>
                  <a:srgbClr val="000000"/>
                </a:solidFill>
                <a:latin typeface="Calibri" pitchFamily="34" charset="0"/>
                <a:cs typeface="Arial" charset="0"/>
              </a:rPr>
              <a:t>de </a:t>
            </a:r>
            <a:r>
              <a:rPr lang="es-MX" sz="1700" b="1" dirty="0">
                <a:solidFill>
                  <a:srgbClr val="000000"/>
                </a:solidFill>
                <a:latin typeface="Calibri" pitchFamily="34" charset="0"/>
                <a:cs typeface="Arial" charset="0"/>
              </a:rPr>
              <a:t>calidad de los servicios </a:t>
            </a:r>
            <a:r>
              <a:rPr lang="es-MX" sz="1700" dirty="0">
                <a:solidFill>
                  <a:srgbClr val="000000"/>
                </a:solidFill>
                <a:latin typeface="Calibri" pitchFamily="34" charset="0"/>
                <a:cs typeface="Arial" charset="0"/>
              </a:rPr>
              <a:t>educativos y de salud</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R</a:t>
            </a:r>
            <a:r>
              <a:rPr lang="es-MX" sz="1700" dirty="0">
                <a:solidFill>
                  <a:srgbClr val="000000"/>
                </a:solidFill>
                <a:latin typeface="Calibri" pitchFamily="34" charset="0"/>
                <a:cs typeface="Arial" charset="0"/>
              </a:rPr>
              <a:t>egistros administrativos</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b="1" dirty="0">
                <a:solidFill>
                  <a:srgbClr val="000000"/>
                </a:solidFill>
                <a:latin typeface="Calibri" pitchFamily="34" charset="0"/>
                <a:cs typeface="Arial" charset="0"/>
              </a:rPr>
              <a:t>Padrones de beneficiarios</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Evaluación de cambios en las legislaciones y las normas</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dirty="0">
                <a:solidFill>
                  <a:srgbClr val="000000"/>
                </a:solidFill>
                <a:latin typeface="Calibri" pitchFamily="34" charset="0"/>
                <a:cs typeface="Arial" charset="0"/>
              </a:rPr>
              <a:t>Evaluar y monitorear </a:t>
            </a:r>
            <a:r>
              <a:rPr lang="es-MX" sz="1700" b="1" dirty="0">
                <a:solidFill>
                  <a:srgbClr val="000000"/>
                </a:solidFill>
                <a:latin typeface="Calibri" pitchFamily="34" charset="0"/>
                <a:cs typeface="Arial" charset="0"/>
              </a:rPr>
              <a:t>Sectores/dependencias</a:t>
            </a:r>
            <a:r>
              <a:rPr lang="es-MX" sz="1700" dirty="0">
                <a:solidFill>
                  <a:srgbClr val="000000"/>
                </a:solidFill>
                <a:latin typeface="Calibri" pitchFamily="34" charset="0"/>
                <a:cs typeface="Arial" charset="0"/>
              </a:rPr>
              <a:t>. Objetivos estratégicos.</a:t>
            </a: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b="1" dirty="0">
                <a:solidFill>
                  <a:srgbClr val="000000"/>
                </a:solidFill>
                <a:latin typeface="Calibri" pitchFamily="34" charset="0"/>
                <a:cs typeface="Arial" charset="0"/>
              </a:rPr>
              <a:t>Evaluación rigurosa </a:t>
            </a:r>
            <a:r>
              <a:rPr lang="es-MX" sz="1700" dirty="0">
                <a:solidFill>
                  <a:srgbClr val="000000"/>
                </a:solidFill>
                <a:latin typeface="Calibri" pitchFamily="34" charset="0"/>
                <a:cs typeface="Arial" charset="0"/>
              </a:rPr>
              <a:t>en Estados y Municipios. Balance de poder entre Gob. y Congreso local.</a:t>
            </a:r>
            <a:endParaRPr lang="es-MX" sz="1700" dirty="0">
              <a:solidFill>
                <a:srgbClr val="000000"/>
              </a:solidFill>
              <a:latin typeface="Calibri" pitchFamily="34" charset="0"/>
              <a:cs typeface="Arial" charset="0"/>
            </a:endParaRPr>
          </a:p>
          <a:p>
            <a:pPr marL="179388" lvl="2" indent="-179388" fontAlgn="base">
              <a:spcBef>
                <a:spcPct val="0"/>
              </a:spcBef>
              <a:spcAft>
                <a:spcPts val="400"/>
              </a:spcAft>
              <a:buClr>
                <a:srgbClr val="00A94F"/>
              </a:buClr>
              <a:buSzPct val="100000"/>
              <a:buFont typeface="Wingdings" pitchFamily="2" charset="2"/>
              <a:buChar char="§"/>
              <a:tabLst>
                <a:tab pos="447675" algn="l"/>
              </a:tabLst>
            </a:pPr>
            <a:r>
              <a:rPr lang="es-MX" sz="1700" b="1" dirty="0">
                <a:solidFill>
                  <a:srgbClr val="000000"/>
                </a:solidFill>
                <a:latin typeface="Calibri" pitchFamily="34" charset="0"/>
                <a:cs typeface="Arial" charset="0"/>
              </a:rPr>
              <a:t>Tomar más </a:t>
            </a:r>
            <a:r>
              <a:rPr lang="es-MX" sz="1700" dirty="0">
                <a:solidFill>
                  <a:srgbClr val="000000"/>
                </a:solidFill>
                <a:latin typeface="Calibri" pitchFamily="34" charset="0"/>
                <a:cs typeface="Arial" charset="0"/>
              </a:rPr>
              <a:t>en cuenta la información de evaluaciones en las decisiones presupuestales, operativas, estratégicas.</a:t>
            </a:r>
          </a:p>
          <a:p>
            <a:pPr marL="1200150" lvl="2" indent="-285750" algn="just" fontAlgn="base">
              <a:spcBef>
                <a:spcPct val="0"/>
              </a:spcBef>
              <a:spcAft>
                <a:spcPts val="1800"/>
              </a:spcAft>
              <a:buFont typeface="Wingdings" pitchFamily="2" charset="2"/>
              <a:buChar char="q"/>
            </a:pPr>
            <a:r>
              <a:rPr lang="es-ES" sz="1400" dirty="0">
                <a:solidFill>
                  <a:prstClr val="black"/>
                </a:solidFill>
                <a:latin typeface="Futura Lt"/>
              </a:rPr>
              <a:t>Cada </a:t>
            </a:r>
            <a:r>
              <a:rPr lang="es-ES" sz="1400" dirty="0">
                <a:solidFill>
                  <a:prstClr val="black"/>
                </a:solidFill>
                <a:latin typeface="Futura Lt"/>
              </a:rPr>
              <a:t>año </a:t>
            </a:r>
            <a:r>
              <a:rPr lang="es-ES" sz="1400" b="1" dirty="0">
                <a:solidFill>
                  <a:prstClr val="black"/>
                </a:solidFill>
                <a:latin typeface="Futura Lt"/>
              </a:rPr>
              <a:t>crece el número de programas, </a:t>
            </a:r>
            <a:r>
              <a:rPr lang="es-ES" sz="1400" b="1" dirty="0">
                <a:solidFill>
                  <a:prstClr val="black"/>
                </a:solidFill>
                <a:latin typeface="Futura Lt"/>
              </a:rPr>
              <a:t>aprovechando los recursos petroleros</a:t>
            </a:r>
            <a:r>
              <a:rPr lang="es-ES" sz="1400" dirty="0">
                <a:solidFill>
                  <a:prstClr val="black"/>
                </a:solidFill>
                <a:latin typeface="Futura Lt"/>
              </a:rPr>
              <a:t>, con una lógica más política que de resultados: Entre secretarías, entre órdenes de gobierno, entre ejecutivo y </a:t>
            </a:r>
            <a:r>
              <a:rPr lang="es-ES" sz="1400" dirty="0">
                <a:solidFill>
                  <a:prstClr val="black"/>
                </a:solidFill>
                <a:latin typeface="Futura Lt"/>
              </a:rPr>
              <a:t>legislativo. </a:t>
            </a:r>
            <a:r>
              <a:rPr lang="es-ES" sz="1400" b="1" dirty="0">
                <a:solidFill>
                  <a:prstClr val="black"/>
                </a:solidFill>
                <a:latin typeface="Futura Lt"/>
              </a:rPr>
              <a:t>La </a:t>
            </a:r>
            <a:r>
              <a:rPr lang="es-ES" sz="1400" b="1" dirty="0">
                <a:solidFill>
                  <a:prstClr val="black"/>
                </a:solidFill>
                <a:latin typeface="Futura Lt"/>
              </a:rPr>
              <a:t>conformación del presupuesto es cada vez más un ejercicio atomizado.</a:t>
            </a:r>
            <a:r>
              <a:rPr lang="es-MX" sz="1400" b="1" dirty="0">
                <a:solidFill>
                  <a:prstClr val="black"/>
                </a:solidFill>
                <a:latin typeface="Futura Lt" pitchFamily="34" charset="0"/>
              </a:rPr>
              <a:t> </a:t>
            </a:r>
            <a:endParaRPr lang="es-MX" sz="1400" b="1" dirty="0">
              <a:solidFill>
                <a:prstClr val="black"/>
              </a:solidFill>
              <a:latin typeface="Futura Lt" pitchFamily="34" charset="0"/>
            </a:endParaRPr>
          </a:p>
          <a:p>
            <a:pPr marL="1200150" lvl="2" indent="-285750" algn="just" fontAlgn="base">
              <a:spcBef>
                <a:spcPct val="0"/>
              </a:spcBef>
              <a:spcAft>
                <a:spcPts val="1800"/>
              </a:spcAft>
              <a:buFont typeface="Wingdings" pitchFamily="2" charset="2"/>
              <a:buChar char="q"/>
            </a:pPr>
            <a:r>
              <a:rPr lang="es-ES" sz="1400" dirty="0">
                <a:solidFill>
                  <a:prstClr val="black"/>
                </a:solidFill>
                <a:latin typeface="Futura Lt"/>
              </a:rPr>
              <a:t>El </a:t>
            </a:r>
            <a:r>
              <a:rPr lang="es-ES" sz="1400" b="1" dirty="0" err="1">
                <a:solidFill>
                  <a:prstClr val="black"/>
                </a:solidFill>
                <a:latin typeface="Futura Lt"/>
              </a:rPr>
              <a:t>PbR</a:t>
            </a:r>
            <a:r>
              <a:rPr lang="es-ES" sz="1400" b="1" dirty="0">
                <a:solidFill>
                  <a:prstClr val="black"/>
                </a:solidFill>
                <a:latin typeface="Futura Lt"/>
              </a:rPr>
              <a:t> debería ser algo más amplio </a:t>
            </a:r>
            <a:r>
              <a:rPr lang="es-ES" sz="1400" dirty="0">
                <a:solidFill>
                  <a:prstClr val="black"/>
                </a:solidFill>
                <a:latin typeface="Futura Lt"/>
              </a:rPr>
              <a:t>que sólo cambios presupuestarios entre programas. </a:t>
            </a:r>
            <a:endParaRPr lang="es-MX" sz="1400" dirty="0">
              <a:solidFill>
                <a:prstClr val="black"/>
              </a:solidFill>
              <a:latin typeface="Futura Lt" pitchFamily="34" charset="0"/>
            </a:endParaRPr>
          </a:p>
        </p:txBody>
      </p:sp>
      <p:sp>
        <p:nvSpPr>
          <p:cNvPr id="23" name="3 Título"/>
          <p:cNvSpPr txBox="1">
            <a:spLocks/>
          </p:cNvSpPr>
          <p:nvPr/>
        </p:nvSpPr>
        <p:spPr bwMode="auto">
          <a:xfrm>
            <a:off x="3647728" y="476474"/>
            <a:ext cx="6426200" cy="576262"/>
          </a:xfrm>
          <a:prstGeom prst="rect">
            <a:avLst/>
          </a:prstGeom>
          <a:noFill/>
          <a:ln w="9525">
            <a:noFill/>
            <a:miter lim="800000"/>
            <a:headEnd/>
            <a:tailEnd/>
          </a:ln>
        </p:spPr>
        <p:txBody>
          <a:bodyPr/>
          <a:lstStyle/>
          <a:p>
            <a:pPr eaLnBrk="0" fontAlgn="base" hangingPunct="0">
              <a:spcBef>
                <a:spcPct val="0"/>
              </a:spcBef>
              <a:spcAft>
                <a:spcPct val="0"/>
              </a:spcAft>
            </a:pPr>
            <a:r>
              <a:rPr lang="es-ES_tradnl" sz="2400" b="1" dirty="0">
                <a:solidFill>
                  <a:srgbClr val="333399"/>
                </a:solidFill>
                <a:latin typeface="Arial" charset="0"/>
                <a:cs typeface="Arial" charset="0"/>
              </a:rPr>
              <a:t>Retos </a:t>
            </a:r>
            <a:endParaRPr lang="es-ES" sz="2400" b="1" dirty="0">
              <a:solidFill>
                <a:srgbClr val="333399"/>
              </a:solidFill>
              <a:latin typeface="Arial" charset="0"/>
              <a:cs typeface="Arial" charset="0"/>
            </a:endParaRPr>
          </a:p>
          <a:p>
            <a:pPr eaLnBrk="0" fontAlgn="base" hangingPunct="0">
              <a:spcBef>
                <a:spcPct val="0"/>
              </a:spcBef>
              <a:spcAft>
                <a:spcPct val="0"/>
              </a:spcAft>
            </a:pPr>
            <a:endParaRPr lang="es-ES" sz="2400" b="1" dirty="0">
              <a:solidFill>
                <a:srgbClr val="333399"/>
              </a:solidFill>
              <a:latin typeface="Arial" charset="0"/>
              <a:cs typeface="Arial" charset="0"/>
            </a:endParaRPr>
          </a:p>
        </p:txBody>
      </p:sp>
    </p:spTree>
    <p:extLst>
      <p:ext uri="{BB962C8B-B14F-4D97-AF65-F5344CB8AC3E}">
        <p14:creationId xmlns:p14="http://schemas.microsoft.com/office/powerpoint/2010/main" val="12444501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Examples of Obama Administration High Priority Goals</a:t>
            </a:r>
            <a:r>
              <a:rPr lang="es-CO" dirty="0"/>
              <a:t/>
            </a:r>
            <a:br>
              <a:rPr lang="es-CO" dirty="0"/>
            </a:b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19294025"/>
              </p:ext>
            </p:extLst>
          </p:nvPr>
        </p:nvGraphicFramePr>
        <p:xfrm>
          <a:off x="215901" y="719453"/>
          <a:ext cx="11540670" cy="5814696"/>
        </p:xfrm>
        <a:graphic>
          <a:graphicData uri="http://schemas.openxmlformats.org/drawingml/2006/table">
            <a:tbl>
              <a:tblPr firstRow="1" firstCol="1" bandRow="1"/>
              <a:tblGrid>
                <a:gridCol w="3870932"/>
                <a:gridCol w="7669738"/>
              </a:tblGrid>
              <a:tr h="182178">
                <a:tc>
                  <a:txBody>
                    <a:bodyPr/>
                    <a:lstStyle/>
                    <a:p>
                      <a:pPr algn="just">
                        <a:lnSpc>
                          <a:spcPct val="115000"/>
                        </a:lnSpc>
                        <a:spcAft>
                          <a:spcPts val="0"/>
                        </a:spcAft>
                      </a:pPr>
                      <a:r>
                        <a:rPr lang="en-US" sz="1000" b="1">
                          <a:effectLst/>
                          <a:latin typeface="Cambria" panose="02040503050406030204" pitchFamily="18" charset="0"/>
                          <a:ea typeface="Times New Roman" panose="02020603050405020304" pitchFamily="18" charset="0"/>
                          <a:cs typeface="Times New Roman" panose="02020603050405020304" pitchFamily="18" charset="0"/>
                        </a:rPr>
                        <a:t>Goal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b="1">
                          <a:effectLst/>
                          <a:latin typeface="Cambria" panose="02040503050406030204" pitchFamily="18" charset="0"/>
                          <a:ea typeface="Times New Roman" panose="02020603050405020304" pitchFamily="18" charset="0"/>
                          <a:cs typeface="Times New Roman" panose="02020603050405020304" pitchFamily="18" charset="0"/>
                        </a:rPr>
                        <a:t>Statement</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78">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Exports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Double U.S. exports by the end of 2014.</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52">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Entrepreneurship/Small Business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Increase federal services to entrepreneurs and small businesses with an emphasis on 1) startups and growing firms and 2) underserved markets.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270">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Strategic Sourcing</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Reduce the costs of acquiring common products and services by agencies’ strategic sourcing of at least two new commodities or services in both 2013 and 2014, that yield at least a 10 percent savings.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52">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Broadband</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As part of expanding all broadband capabilities, ensure 4G wireless broadband coverage for 98 percent of Americans by 2016.</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35">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Energy Efficiency</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Reduce Energy Intensity (energy demand/$ real GDP) 50 percent by 2035 (2010 as base year).</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270">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Veteran Career Readiness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By September 30, 2013, increase the percent of eligible servicemembers who will be served by career readiness and preparedness programs from 50 percent to 90 percent in order to improve their competitiveness in the job market.</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270">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Job Training</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Ensure our country has one of the most skilled workforces in the world by preparing 2 million workers with skills training by 2015 and improving the coordination and delivery of job training services.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35">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Improper Payments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The Federal Government will achieve a payment accuracy rate of 97 percent by the end of 2016.</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4904">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Closing Skill Gaps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Close critical skills gaps in the Federal workforce to improve mission performance.  By September 30, 2013, close the skills gaps by 50 percent for 3 to 5 critical Federal Government occupations or competencies, and close additional agency-specific high risk occupation and competency gaps.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52">
                <a:tc>
                  <a:txBody>
                    <a:bodyPr/>
                    <a:lstStyle/>
                    <a:p>
                      <a:pPr algn="just">
                        <a:lnSpc>
                          <a:spcPct val="115000"/>
                        </a:lnSpc>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Cybersecurity</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dirty="0">
                          <a:effectLst/>
                          <a:latin typeface="Cambria" panose="02040503050406030204" pitchFamily="18" charset="0"/>
                          <a:ea typeface="Times New Roman" panose="02020603050405020304" pitchFamily="18" charset="0"/>
                          <a:cs typeface="Times New Roman" panose="02020603050405020304" pitchFamily="18" charset="0"/>
                        </a:rPr>
                        <a:t>Executive branch departments and agencies will achieve 95% implementation of the Administration’s priority cybersecurity capabilities by the end of FY 2014.</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55" marR="55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Marcador de número de diapositiva 3"/>
          <p:cNvSpPr>
            <a:spLocks noGrp="1"/>
          </p:cNvSpPr>
          <p:nvPr>
            <p:ph type="sldNum" sz="quarter" idx="11"/>
          </p:nvPr>
        </p:nvSpPr>
        <p:spPr/>
        <p:txBody>
          <a:bodyPr/>
          <a:lstStyle/>
          <a:p>
            <a:pPr>
              <a:defRPr/>
            </a:pPr>
            <a:fld id="{C40F443C-ECBF-4AEC-AF55-80DD137A3549}" type="slidenum">
              <a:rPr lang="es-ES" altLang="en-US" smtClean="0"/>
              <a:pPr>
                <a:defRPr/>
              </a:pPr>
              <a:t>18</a:t>
            </a:fld>
            <a:r>
              <a:rPr lang="es-ES" altLang="en-US" smtClean="0">
                <a:solidFill>
                  <a:srgbClr val="000000"/>
                </a:solidFill>
              </a:rPr>
              <a:t> </a:t>
            </a:r>
            <a:endParaRPr lang="es-ES" altLang="en-US">
              <a:solidFill>
                <a:srgbClr val="000000"/>
              </a:solidFill>
            </a:endParaRPr>
          </a:p>
        </p:txBody>
      </p:sp>
      <p:sp>
        <p:nvSpPr>
          <p:cNvPr id="6" name="Rectangle 1"/>
          <p:cNvSpPr>
            <a:spLocks noChangeArrowheads="1"/>
          </p:cNvSpPr>
          <p:nvPr/>
        </p:nvSpPr>
        <p:spPr bwMode="auto">
          <a:xfrm>
            <a:off x="-8378741" y="-48399"/>
            <a:ext cx="286996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200" b="1" i="0" u="none" strike="noStrike" cap="none" normalizeH="0" baseline="0" smtClean="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  Cross-Agency Goals</a:t>
            </a:r>
            <a:endParaRPr kumimoji="0" lang="es-CO" altLang="es-CO"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6565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00" y="231774"/>
            <a:ext cx="11700933" cy="871311"/>
          </a:xfrm>
        </p:spPr>
        <p:txBody>
          <a:bodyPr/>
          <a:lstStyle/>
          <a:p>
            <a:r>
              <a:rPr lang="es-CO" b="1" dirty="0" smtClean="0"/>
              <a:t>EJEMPLOS DE PRIORIDAD DE ALGUNOS MINISTERIOS</a:t>
            </a:r>
            <a:br>
              <a:rPr lang="es-CO" b="1" dirty="0" smtClean="0"/>
            </a:br>
            <a:r>
              <a:rPr lang="es-CO" b="1" dirty="0"/>
              <a:t>	</a:t>
            </a:r>
            <a:r>
              <a:rPr lang="es-CO" b="1" dirty="0" smtClean="0">
                <a:solidFill>
                  <a:srgbClr val="FF0000"/>
                </a:solidFill>
              </a:rPr>
              <a:t>QUÉ ES LO VINCULANTE? CON QUÉ INCENTIVO?</a:t>
            </a:r>
            <a:br>
              <a:rPr lang="es-CO" b="1" dirty="0" smtClean="0">
                <a:solidFill>
                  <a:srgbClr val="FF0000"/>
                </a:solidFill>
              </a:rPr>
            </a:br>
            <a:endParaRPr lang="es-CO" b="1" dirty="0">
              <a:solidFill>
                <a:srgbClr val="FF00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78916278"/>
              </p:ext>
            </p:extLst>
          </p:nvPr>
        </p:nvGraphicFramePr>
        <p:xfrm>
          <a:off x="769257" y="1103087"/>
          <a:ext cx="11147576" cy="5225139"/>
        </p:xfrm>
        <a:graphic>
          <a:graphicData uri="http://schemas.openxmlformats.org/drawingml/2006/table">
            <a:tbl>
              <a:tblPr firstRow="1" firstCol="1" bandRow="1"/>
              <a:tblGrid>
                <a:gridCol w="4203184"/>
                <a:gridCol w="6944392"/>
              </a:tblGrid>
              <a:tr h="366769">
                <a:tc>
                  <a:txBody>
                    <a:bodyPr/>
                    <a:lstStyle/>
                    <a:p>
                      <a:pPr algn="just">
                        <a:lnSpc>
                          <a:spcPct val="115000"/>
                        </a:lnSpc>
                        <a:spcAft>
                          <a:spcPts val="0"/>
                        </a:spcAft>
                      </a:pPr>
                      <a:r>
                        <a:rPr lang="en-US" sz="1200" b="1" dirty="0">
                          <a:effectLst/>
                          <a:latin typeface="Cambria" panose="02040503050406030204" pitchFamily="18" charset="0"/>
                          <a:ea typeface="Times New Roman" panose="02020603050405020304" pitchFamily="18" charset="0"/>
                          <a:cs typeface="Times New Roman" panose="02020603050405020304" pitchFamily="18" charset="0"/>
                        </a:rPr>
                        <a:t>Department</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b="1">
                          <a:effectLst/>
                          <a:latin typeface="Cambria" panose="02040503050406030204" pitchFamily="18" charset="0"/>
                          <a:ea typeface="Times New Roman" panose="02020603050405020304" pitchFamily="18" charset="0"/>
                          <a:cs typeface="Times New Roman" panose="02020603050405020304" pitchFamily="18" charset="0"/>
                        </a:rPr>
                        <a:t>Priority Goal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439">
                <a:tc>
                  <a:txBody>
                    <a:bodyPr/>
                    <a:lstStyle/>
                    <a:p>
                      <a:pPr algn="just">
                        <a:lnSpc>
                          <a:spcPct val="115000"/>
                        </a:lnSpc>
                        <a:spcAft>
                          <a:spcPts val="0"/>
                        </a:spcAft>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Defense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Improve the care and transition of wounded, ill, and injured warriors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43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Education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Improve students' ability to afford and complete college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6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Health and Human Services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Reduce cigarette smoking</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43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Homeland Security</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Improve the efficiency of the process to detain and remove criminal aliens from the United States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6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Housing and Urban Development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Prevent foreclosures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6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Interior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Reduce violent crimes in Indian communities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6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Justice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Reduce gang violence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6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Labor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Reduce worker fatalities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6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Transportation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Reduce the rate of roadway fatalities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439">
                <a:tc>
                  <a:txBody>
                    <a:bodyPr/>
                    <a:lstStyle/>
                    <a:p>
                      <a:pPr algn="just">
                        <a:lnSpc>
                          <a:spcPct val="115000"/>
                        </a:lnSpc>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Veterans Affairs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Improve accuracy and reduce the amount of time it takes to process Veterans' disability benefit claims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Marcador de número de diapositiva 3"/>
          <p:cNvSpPr>
            <a:spLocks noGrp="1"/>
          </p:cNvSpPr>
          <p:nvPr>
            <p:ph type="sldNum" sz="quarter" idx="11"/>
          </p:nvPr>
        </p:nvSpPr>
        <p:spPr/>
        <p:txBody>
          <a:bodyPr/>
          <a:lstStyle/>
          <a:p>
            <a:pPr>
              <a:defRPr/>
            </a:pPr>
            <a:fld id="{C40F443C-ECBF-4AEC-AF55-80DD137A3549}" type="slidenum">
              <a:rPr lang="es-ES" altLang="en-US" smtClean="0"/>
              <a:pPr>
                <a:defRPr/>
              </a:pPr>
              <a:t>19</a:t>
            </a:fld>
            <a:r>
              <a:rPr lang="es-ES" altLang="en-US" smtClean="0">
                <a:solidFill>
                  <a:srgbClr val="000000"/>
                </a:solidFill>
              </a:rPr>
              <a:t> </a:t>
            </a:r>
            <a:endParaRPr lang="es-ES" altLang="en-US">
              <a:solidFill>
                <a:srgbClr val="000000"/>
              </a:solidFill>
            </a:endParaRPr>
          </a:p>
        </p:txBody>
      </p:sp>
      <p:sp>
        <p:nvSpPr>
          <p:cNvPr id="6" name="Rectangle 1"/>
          <p:cNvSpPr>
            <a:spLocks noChangeArrowheads="1"/>
          </p:cNvSpPr>
          <p:nvPr/>
        </p:nvSpPr>
        <p:spPr bwMode="auto">
          <a:xfrm>
            <a:off x="-5745975" y="-48399"/>
            <a:ext cx="250624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200" b="1" i="0" u="none" strike="noStrike" cap="none" normalizeH="0" baseline="0" smtClean="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Agency-Specific Priority Goals</a:t>
            </a:r>
            <a:endParaRPr kumimoji="0" lang="es-CO" altLang="es-CO"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56979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pPr algn="ctr"/>
            <a:endParaRPr lang="es-CO" dirty="0" smtClean="0"/>
          </a:p>
          <a:p>
            <a:pPr marL="0" indent="0" algn="ctr">
              <a:buNone/>
            </a:pPr>
            <a:r>
              <a:rPr lang="es-CO" sz="5400" b="1" dirty="0" smtClean="0"/>
              <a:t>ALGUNAS EXPERIENCIAS DE CHILE</a:t>
            </a:r>
            <a:endParaRPr lang="es-CO" sz="5400" b="1" dirty="0"/>
          </a:p>
        </p:txBody>
      </p:sp>
    </p:spTree>
    <p:extLst>
      <p:ext uri="{BB962C8B-B14F-4D97-AF65-F5344CB8AC3E}">
        <p14:creationId xmlns:p14="http://schemas.microsoft.com/office/powerpoint/2010/main" val="349072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CGR – lista de políticas y programas de alto riesgo (2013)</a:t>
            </a:r>
            <a:endParaRPr lang="es-CO" dirty="0"/>
          </a:p>
        </p:txBody>
      </p:sp>
      <p:sp>
        <p:nvSpPr>
          <p:cNvPr id="3" name="Marcador de contenido 2"/>
          <p:cNvSpPr>
            <a:spLocks noGrp="1"/>
          </p:cNvSpPr>
          <p:nvPr>
            <p:ph idx="1"/>
          </p:nvPr>
        </p:nvSpPr>
        <p:spPr/>
        <p:txBody>
          <a:bodyPr/>
          <a:lstStyle/>
          <a:p>
            <a:pPr>
              <a:lnSpc>
                <a:spcPct val="115000"/>
              </a:lnSpc>
              <a:spcAft>
                <a:spcPts val="0"/>
              </a:spcAft>
            </a:pPr>
            <a:r>
              <a:rPr lang="en-US" sz="2600" b="1" kern="50" dirty="0" smtClean="0">
                <a:latin typeface="Cambria" panose="02040503050406030204" pitchFamily="18" charset="0"/>
                <a:ea typeface="Droid Sans Fallback"/>
                <a:cs typeface="Times New Roman" panose="02020603050405020304" pitchFamily="18" charset="0"/>
              </a:rPr>
              <a:t>Strengthening </a:t>
            </a:r>
            <a:r>
              <a:rPr lang="en-US" sz="2600" b="1" kern="50" dirty="0">
                <a:latin typeface="Cambria" panose="02040503050406030204" pitchFamily="18" charset="0"/>
                <a:ea typeface="Droid Sans Fallback"/>
                <a:cs typeface="Times New Roman" panose="02020603050405020304" pitchFamily="18" charset="0"/>
              </a:rPr>
              <a:t>the Foundation for Efficiency and Effectiveness</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Limiting the Federal Government’s Fiscal Exposure by Better Managing Climate Change Risks (new) </a:t>
            </a:r>
            <a:endParaRPr lang="es-CO" sz="2600" dirty="0">
              <a:latin typeface="Symbol" panose="05050102010706020507" pitchFamily="18" charset="2"/>
              <a:ea typeface="Calibri" panose="020F0502020204030204" pitchFamily="34" charset="0"/>
              <a:cs typeface="OpenSymbol"/>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Management of Federal Oil and Gas Resources </a:t>
            </a:r>
            <a:endParaRPr lang="es-CO" sz="2600" dirty="0">
              <a:latin typeface="Symbol" panose="05050102010706020507" pitchFamily="18" charset="2"/>
              <a:ea typeface="Calibri" panose="020F0502020204030204" pitchFamily="34" charset="0"/>
              <a:cs typeface="OpenSymbol"/>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Modernizing the U.S. Financial Regulatory System and Federal Role in Housing Finance</a:t>
            </a:r>
            <a:endParaRPr lang="es-CO" sz="2600" dirty="0">
              <a:latin typeface="Symbol" panose="05050102010706020507" pitchFamily="18" charset="2"/>
              <a:ea typeface="Calibri" panose="020F0502020204030204" pitchFamily="34" charset="0"/>
              <a:cs typeface="OpenSymbol"/>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Restructuring the U.S. Postal Service to Achieve Sustainable Financial Viability</a:t>
            </a:r>
            <a:endParaRPr lang="es-CO" sz="2600" dirty="0">
              <a:latin typeface="Symbol" panose="05050102010706020507" pitchFamily="18" charset="2"/>
              <a:ea typeface="Calibri" panose="020F0502020204030204" pitchFamily="34" charset="0"/>
              <a:cs typeface="OpenSymbol"/>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Funding the Nation’s Surface Transportation System </a:t>
            </a:r>
            <a:endParaRPr lang="es-CO" sz="2600" dirty="0">
              <a:latin typeface="Symbol" panose="05050102010706020507" pitchFamily="18" charset="2"/>
              <a:ea typeface="Calibri" panose="020F0502020204030204" pitchFamily="34" charset="0"/>
              <a:cs typeface="OpenSymbol"/>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Strategic Human Capital Management </a:t>
            </a:r>
            <a:endParaRPr lang="es-CO" sz="2600" dirty="0">
              <a:latin typeface="Symbol" panose="05050102010706020507" pitchFamily="18" charset="2"/>
              <a:ea typeface="Calibri" panose="020F0502020204030204" pitchFamily="34" charset="0"/>
              <a:cs typeface="OpenSymbol"/>
            </a:endParaRPr>
          </a:p>
          <a:p>
            <a:pPr lvl="0">
              <a:lnSpc>
                <a:spcPct val="115000"/>
              </a:lnSpc>
              <a:spcAft>
                <a:spcPts val="0"/>
              </a:spcAft>
              <a:buFont typeface="Wingdings" panose="05000000000000000000" pitchFamily="2" charset="2"/>
              <a:buChar char=""/>
              <a:tabLst>
                <a:tab pos="457200" algn="l"/>
              </a:tabLst>
            </a:pPr>
            <a:r>
              <a:rPr lang="en-US" sz="2600" kern="50" dirty="0">
                <a:latin typeface="Cambria" panose="02040503050406030204" pitchFamily="18" charset="0"/>
                <a:ea typeface="Droid Sans Fallback"/>
                <a:cs typeface="Times New Roman" panose="02020603050405020304" pitchFamily="18" charset="0"/>
              </a:rPr>
              <a:t>Managing Federal Real Property </a:t>
            </a:r>
            <a:endParaRPr lang="es-CO" sz="2600" dirty="0">
              <a:latin typeface="Symbol" panose="05050102010706020507" pitchFamily="18" charset="2"/>
              <a:ea typeface="Calibri" panose="020F0502020204030204" pitchFamily="34" charset="0"/>
              <a:cs typeface="OpenSymbol"/>
            </a:endParaRPr>
          </a:p>
        </p:txBody>
      </p:sp>
      <p:sp>
        <p:nvSpPr>
          <p:cNvPr id="4" name="Marcador de número de diapositiva 3"/>
          <p:cNvSpPr>
            <a:spLocks noGrp="1"/>
          </p:cNvSpPr>
          <p:nvPr>
            <p:ph type="sldNum" sz="quarter" idx="11"/>
          </p:nvPr>
        </p:nvSpPr>
        <p:spPr/>
        <p:txBody>
          <a:bodyPr/>
          <a:lstStyle/>
          <a:p>
            <a:pPr>
              <a:defRPr/>
            </a:pPr>
            <a:fld id="{C40F443C-ECBF-4AEC-AF55-80DD137A3549}" type="slidenum">
              <a:rPr lang="es-ES" altLang="en-US" smtClean="0"/>
              <a:pPr>
                <a:defRPr/>
              </a:pPr>
              <a:t>20</a:t>
            </a:fld>
            <a:r>
              <a:rPr lang="es-ES" altLang="en-US" smtClean="0">
                <a:solidFill>
                  <a:srgbClr val="000000"/>
                </a:solidFill>
              </a:rPr>
              <a:t> </a:t>
            </a:r>
            <a:endParaRPr lang="es-ES" altLang="en-US">
              <a:solidFill>
                <a:srgbClr val="000000"/>
              </a:solidFill>
            </a:endParaRPr>
          </a:p>
        </p:txBody>
      </p:sp>
    </p:spTree>
    <p:extLst>
      <p:ext uri="{BB962C8B-B14F-4D97-AF65-F5344CB8AC3E}">
        <p14:creationId xmlns:p14="http://schemas.microsoft.com/office/powerpoint/2010/main" val="17894483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POLÍTICAS Y PROGRAMAS DE ESPECIAL ATENCIÓN PARA GAO</a:t>
            </a:r>
            <a:endParaRPr lang="es-CO" dirty="0"/>
          </a:p>
        </p:txBody>
      </p:sp>
      <p:sp>
        <p:nvSpPr>
          <p:cNvPr id="3" name="Marcador de contenido 2"/>
          <p:cNvSpPr>
            <a:spLocks noGrp="1"/>
          </p:cNvSpPr>
          <p:nvPr>
            <p:ph idx="1"/>
          </p:nvPr>
        </p:nvSpPr>
        <p:spPr/>
        <p:txBody>
          <a:bodyPr/>
          <a:lstStyle/>
          <a:p>
            <a:pPr>
              <a:lnSpc>
                <a:spcPct val="115000"/>
              </a:lnSpc>
              <a:spcAft>
                <a:spcPts val="0"/>
              </a:spcAft>
            </a:pPr>
            <a:r>
              <a:rPr lang="en-US" b="1" kern="50" dirty="0">
                <a:latin typeface="Cambria" panose="02040503050406030204" pitchFamily="18" charset="0"/>
                <a:ea typeface="Droid Sans Fallback"/>
                <a:cs typeface="Times New Roman" panose="02020603050405020304" pitchFamily="18" charset="0"/>
              </a:rPr>
              <a:t>Transforming DOD Program Management</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Approach to Business Transformation</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Business Systems Modernization</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Support Infrastructure Management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Financial Management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Supply Chain Management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Weapon Systems Acquisition </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1"/>
          </p:nvPr>
        </p:nvSpPr>
        <p:spPr/>
        <p:txBody>
          <a:bodyPr/>
          <a:lstStyle/>
          <a:p>
            <a:pPr>
              <a:defRPr/>
            </a:pPr>
            <a:fld id="{C40F443C-ECBF-4AEC-AF55-80DD137A3549}" type="slidenum">
              <a:rPr lang="es-ES" altLang="en-US" smtClean="0"/>
              <a:pPr>
                <a:defRPr/>
              </a:pPr>
              <a:t>21</a:t>
            </a:fld>
            <a:r>
              <a:rPr lang="es-ES" altLang="en-US" smtClean="0">
                <a:solidFill>
                  <a:srgbClr val="000000"/>
                </a:solidFill>
              </a:rPr>
              <a:t> </a:t>
            </a:r>
            <a:endParaRPr lang="es-ES" altLang="en-US">
              <a:solidFill>
                <a:srgbClr val="000000"/>
              </a:solidFill>
            </a:endParaRPr>
          </a:p>
        </p:txBody>
      </p:sp>
    </p:spTree>
    <p:extLst>
      <p:ext uri="{BB962C8B-B14F-4D97-AF65-F5344CB8AC3E}">
        <p14:creationId xmlns:p14="http://schemas.microsoft.com/office/powerpoint/2010/main" val="42790551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CGR (</a:t>
            </a:r>
            <a:r>
              <a:rPr lang="es-CO" dirty="0" err="1" smtClean="0"/>
              <a:t>cont</a:t>
            </a:r>
            <a:r>
              <a:rPr lang="es-CO" dirty="0" smtClean="0"/>
              <a:t>)</a:t>
            </a:r>
            <a:endParaRPr lang="es-CO" dirty="0"/>
          </a:p>
        </p:txBody>
      </p:sp>
      <p:sp>
        <p:nvSpPr>
          <p:cNvPr id="3" name="Marcador de contenido 2"/>
          <p:cNvSpPr>
            <a:spLocks noGrp="1"/>
          </p:cNvSpPr>
          <p:nvPr>
            <p:ph idx="1"/>
          </p:nvPr>
        </p:nvSpPr>
        <p:spPr>
          <a:xfrm>
            <a:off x="215900" y="580571"/>
            <a:ext cx="11641667" cy="5909129"/>
          </a:xfrm>
        </p:spPr>
        <p:txBody>
          <a:bodyPr/>
          <a:lstStyle/>
          <a:p>
            <a:pPr>
              <a:lnSpc>
                <a:spcPct val="115000"/>
              </a:lnSpc>
              <a:spcAft>
                <a:spcPts val="0"/>
              </a:spcAft>
            </a:pPr>
            <a:r>
              <a:rPr lang="en-US" sz="2600" b="1" kern="50" dirty="0">
                <a:latin typeface="Cambria" panose="02040503050406030204" pitchFamily="18" charset="0"/>
                <a:ea typeface="Droid Sans Fallback"/>
                <a:cs typeface="Times New Roman" panose="02020603050405020304" pitchFamily="18" charset="0"/>
              </a:rPr>
              <a:t>Ensuring Public Safety and Security</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Mitigating Gaps in Weather Satellite Data (new)</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Strengthening Department of Homeland Security Management Functions</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Establishing Effective Mechanisms for Sharing and Managing Terrorism-Related Information to Protect the Homeland</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Protecting the Federal Government’s Information Systems and the Nation’s Cyber Critical Infrastructures</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Ensuring the Effective Protection of Technologies Critical to U.S. National Security Interests</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Revamping Federal Oversight of Food Safety</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Protecting Public Health through Enhanced Oversight of Medical Products</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sz="2600" kern="50" dirty="0">
                <a:latin typeface="Cambria" panose="02040503050406030204" pitchFamily="18" charset="0"/>
                <a:ea typeface="Droid Sans Fallback"/>
                <a:cs typeface="Times New Roman" panose="02020603050405020304" pitchFamily="18" charset="0"/>
              </a:rPr>
              <a:t>Transforming EPA’s Processes for Assessing and Controlling Toxic Chemicals </a:t>
            </a:r>
            <a:endParaRPr lang="es-CO" sz="2600"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1"/>
          </p:nvPr>
        </p:nvSpPr>
        <p:spPr/>
        <p:txBody>
          <a:bodyPr/>
          <a:lstStyle/>
          <a:p>
            <a:pPr>
              <a:defRPr/>
            </a:pPr>
            <a:fld id="{C40F443C-ECBF-4AEC-AF55-80DD137A3549}" type="slidenum">
              <a:rPr lang="es-ES" altLang="en-US" smtClean="0"/>
              <a:pPr>
                <a:defRPr/>
              </a:pPr>
              <a:t>22</a:t>
            </a:fld>
            <a:r>
              <a:rPr lang="es-ES" altLang="en-US" smtClean="0">
                <a:solidFill>
                  <a:srgbClr val="000000"/>
                </a:solidFill>
              </a:rPr>
              <a:t> </a:t>
            </a:r>
            <a:endParaRPr lang="es-ES" altLang="en-US">
              <a:solidFill>
                <a:srgbClr val="000000"/>
              </a:solidFill>
            </a:endParaRPr>
          </a:p>
        </p:txBody>
      </p:sp>
    </p:spTree>
    <p:extLst>
      <p:ext uri="{BB962C8B-B14F-4D97-AF65-F5344CB8AC3E}">
        <p14:creationId xmlns:p14="http://schemas.microsoft.com/office/powerpoint/2010/main" val="22853971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POLÍTICAS Y PROGRAMAS MONITOREADOS POR CGR</a:t>
            </a:r>
            <a:endParaRPr lang="es-CO" dirty="0"/>
          </a:p>
        </p:txBody>
      </p:sp>
      <p:sp>
        <p:nvSpPr>
          <p:cNvPr id="3" name="Marcador de contenido 2"/>
          <p:cNvSpPr>
            <a:spLocks noGrp="1"/>
          </p:cNvSpPr>
          <p:nvPr>
            <p:ph idx="1"/>
          </p:nvPr>
        </p:nvSpPr>
        <p:spPr/>
        <p:txBody>
          <a:bodyPr/>
          <a:lstStyle/>
          <a:p>
            <a:pPr marL="0" indent="0">
              <a:buNone/>
            </a:pPr>
            <a:endParaRPr lang="es-CO" dirty="0" smtClean="0"/>
          </a:p>
          <a:p>
            <a:pPr>
              <a:lnSpc>
                <a:spcPct val="115000"/>
              </a:lnSpc>
              <a:spcAft>
                <a:spcPts val="0"/>
              </a:spcAft>
            </a:pPr>
            <a:r>
              <a:rPr lang="en-US" b="1" kern="50" dirty="0">
                <a:latin typeface="Cambria" panose="02040503050406030204" pitchFamily="18" charset="0"/>
                <a:ea typeface="Droid Sans Fallback"/>
                <a:cs typeface="Times New Roman" panose="02020603050405020304" pitchFamily="18" charset="0"/>
              </a:rPr>
              <a:t>Managing Federal Contracting More Effectively</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DOD Contract Management</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DOE’s Contract Management for the National Nuclear Security Administration and Office of Environmental Management</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Symbol" panose="05050102010706020507" pitchFamily="18" charset="2"/>
              <a:buChar char=""/>
            </a:pPr>
            <a:r>
              <a:rPr lang="en-US" kern="50" dirty="0">
                <a:latin typeface="Cambria" panose="02040503050406030204" pitchFamily="18" charset="0"/>
                <a:ea typeface="Droid Sans Fallback"/>
                <a:cs typeface="Times New Roman" panose="02020603050405020304" pitchFamily="18" charset="0"/>
              </a:rPr>
              <a:t>NASA Acquisition Management</a:t>
            </a:r>
            <a:endParaRPr lang="es-CO" dirty="0"/>
          </a:p>
          <a:p>
            <a:endParaRPr lang="es-CO" dirty="0"/>
          </a:p>
        </p:txBody>
      </p:sp>
      <p:sp>
        <p:nvSpPr>
          <p:cNvPr id="4" name="Marcador de número de diapositiva 3"/>
          <p:cNvSpPr>
            <a:spLocks noGrp="1"/>
          </p:cNvSpPr>
          <p:nvPr>
            <p:ph type="sldNum" sz="quarter" idx="11"/>
          </p:nvPr>
        </p:nvSpPr>
        <p:spPr/>
        <p:txBody>
          <a:bodyPr/>
          <a:lstStyle/>
          <a:p>
            <a:pPr>
              <a:defRPr/>
            </a:pPr>
            <a:fld id="{C40F443C-ECBF-4AEC-AF55-80DD137A3549}" type="slidenum">
              <a:rPr lang="es-ES" altLang="en-US" smtClean="0"/>
              <a:pPr>
                <a:defRPr/>
              </a:pPr>
              <a:t>23</a:t>
            </a:fld>
            <a:r>
              <a:rPr lang="es-ES" altLang="en-US" smtClean="0">
                <a:solidFill>
                  <a:srgbClr val="000000"/>
                </a:solidFill>
              </a:rPr>
              <a:t> </a:t>
            </a:r>
            <a:endParaRPr lang="es-ES" altLang="en-US">
              <a:solidFill>
                <a:srgbClr val="000000"/>
              </a:solidFill>
            </a:endParaRPr>
          </a:p>
        </p:txBody>
      </p:sp>
    </p:spTree>
    <p:extLst>
      <p:ext uri="{BB962C8B-B14F-4D97-AF65-F5344CB8AC3E}">
        <p14:creationId xmlns:p14="http://schemas.microsoft.com/office/powerpoint/2010/main" val="35742418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437882" y="145143"/>
          <a:ext cx="11159032"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791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882" y="115911"/>
            <a:ext cx="10915918" cy="772731"/>
          </a:xfrm>
        </p:spPr>
        <p:txBody>
          <a:bodyPr>
            <a:normAutofit fontScale="90000"/>
          </a:bodyPr>
          <a:lstStyle/>
          <a:p>
            <a:r>
              <a:rPr lang="es-CO" b="1" dirty="0" smtClean="0">
                <a:solidFill>
                  <a:srgbClr val="C00000"/>
                </a:solidFill>
              </a:rPr>
              <a:t>Factores de Cambio = nuevas líneas de servicios UED</a:t>
            </a:r>
            <a:endParaRPr lang="es-CO" b="1" dirty="0">
              <a:solidFill>
                <a:srgbClr val="C00000"/>
              </a:solidFill>
            </a:endParaRPr>
          </a:p>
        </p:txBody>
      </p:sp>
      <p:graphicFrame>
        <p:nvGraphicFramePr>
          <p:cNvPr id="4" name="Marcador de contenido 3"/>
          <p:cNvGraphicFramePr>
            <a:graphicFrameLocks noGrp="1"/>
          </p:cNvGraphicFramePr>
          <p:nvPr>
            <p:ph idx="1"/>
            <p:extLst/>
          </p:nvPr>
        </p:nvGraphicFramePr>
        <p:xfrm>
          <a:off x="838199" y="554813"/>
          <a:ext cx="10816771" cy="6121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angular 5"/>
          <p:cNvCxnSpPr/>
          <p:nvPr/>
        </p:nvCxnSpPr>
        <p:spPr>
          <a:xfrm>
            <a:off x="4481848" y="3232598"/>
            <a:ext cx="721217" cy="3992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curvado 9"/>
          <p:cNvCxnSpPr/>
          <p:nvPr/>
        </p:nvCxnSpPr>
        <p:spPr>
          <a:xfrm rot="5400000">
            <a:off x="4456091" y="2485624"/>
            <a:ext cx="965916" cy="5280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970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309093" y="128789"/>
          <a:ext cx="11476507" cy="65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414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429" y="365125"/>
            <a:ext cx="11205028" cy="955675"/>
          </a:xfrm>
        </p:spPr>
        <p:txBody>
          <a:bodyPr>
            <a:normAutofit fontScale="90000"/>
          </a:bodyPr>
          <a:lstStyle/>
          <a:p>
            <a:r>
              <a:rPr lang="es-CO" b="1" dirty="0" smtClean="0">
                <a:solidFill>
                  <a:srgbClr val="C00000"/>
                </a:solidFill>
              </a:rPr>
              <a:t/>
            </a:r>
            <a:br>
              <a:rPr lang="es-CO" b="1" dirty="0" smtClean="0">
                <a:solidFill>
                  <a:srgbClr val="C00000"/>
                </a:solidFill>
              </a:rPr>
            </a:br>
            <a:r>
              <a:rPr lang="es-CO" b="1" dirty="0" smtClean="0">
                <a:solidFill>
                  <a:srgbClr val="C00000"/>
                </a:solidFill>
              </a:rPr>
              <a:t>Construir sobre logros pasados e iniciativas actuales, </a:t>
            </a:r>
            <a:r>
              <a:rPr lang="es-CO" b="1" dirty="0" smtClean="0">
                <a:solidFill>
                  <a:srgbClr val="7030A0"/>
                </a:solidFill>
              </a:rPr>
              <a:t>ROBUSTECIENDO LA UED COMO PALANCA DE GESTIÓN PRESUPUESTO-RESULTADO </a:t>
            </a:r>
            <a:br>
              <a:rPr lang="es-CO" b="1" dirty="0" smtClean="0">
                <a:solidFill>
                  <a:srgbClr val="7030A0"/>
                </a:solidFill>
              </a:rPr>
            </a:br>
            <a:endParaRPr lang="es-CO" b="1" dirty="0">
              <a:solidFill>
                <a:srgbClr val="7030A0"/>
              </a:solidFill>
            </a:endParaRPr>
          </a:p>
        </p:txBody>
      </p:sp>
      <p:graphicFrame>
        <p:nvGraphicFramePr>
          <p:cNvPr id="4" name="Marcador de contenido 3"/>
          <p:cNvGraphicFramePr>
            <a:graphicFrameLocks noGrp="1"/>
          </p:cNvGraphicFramePr>
          <p:nvPr>
            <p:ph idx="1"/>
            <p:extLst/>
          </p:nvPr>
        </p:nvGraphicFramePr>
        <p:xfrm>
          <a:off x="435429" y="1684338"/>
          <a:ext cx="10918371" cy="494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007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399" y="145144"/>
            <a:ext cx="11408229" cy="740228"/>
          </a:xfrm>
        </p:spPr>
        <p:txBody>
          <a:bodyPr>
            <a:noAutofit/>
          </a:bodyPr>
          <a:lstStyle/>
          <a:p>
            <a:r>
              <a:rPr lang="es-CO" sz="3600" b="1" dirty="0" smtClean="0">
                <a:solidFill>
                  <a:srgbClr val="C00000"/>
                </a:solidFill>
                <a:latin typeface="+mn-lt"/>
              </a:rPr>
              <a:t>ACTUALIZAR TIPO Y FINES DE INTERVENCIÓN UED PARA ELEVAR IMPACTO EN RESULTADOS</a:t>
            </a:r>
            <a:endParaRPr lang="es-CO" sz="3600" b="1" dirty="0">
              <a:solidFill>
                <a:srgbClr val="C00000"/>
              </a:solidFill>
              <a:latin typeface="+mn-lt"/>
            </a:endParaRPr>
          </a:p>
        </p:txBody>
      </p:sp>
      <p:graphicFrame>
        <p:nvGraphicFramePr>
          <p:cNvPr id="4" name="Marcador de contenido 3"/>
          <p:cNvGraphicFramePr>
            <a:graphicFrameLocks noGrp="1"/>
          </p:cNvGraphicFramePr>
          <p:nvPr>
            <p:ph idx="1"/>
            <p:extLst/>
          </p:nvPr>
        </p:nvGraphicFramePr>
        <p:xfrm>
          <a:off x="406399" y="1045029"/>
          <a:ext cx="11408229"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676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7961"/>
          </a:xfrm>
        </p:spPr>
        <p:txBody>
          <a:bodyPr>
            <a:normAutofit/>
          </a:bodyPr>
          <a:lstStyle/>
          <a:p>
            <a:r>
              <a:rPr lang="es-CO" sz="4000" b="1" dirty="0" smtClean="0">
                <a:solidFill>
                  <a:srgbClr val="FF0000"/>
                </a:solidFill>
              </a:rPr>
              <a:t>RECOGIENDO DE TERESA (US, UK)</a:t>
            </a:r>
            <a:endParaRPr lang="es-CO" sz="4000" b="1" dirty="0">
              <a:solidFill>
                <a:srgbClr val="FF0000"/>
              </a:solidFill>
            </a:endParaRPr>
          </a:p>
        </p:txBody>
      </p:sp>
      <p:sp>
        <p:nvSpPr>
          <p:cNvPr id="3" name="Marcador de contenido 2"/>
          <p:cNvSpPr>
            <a:spLocks noGrp="1"/>
          </p:cNvSpPr>
          <p:nvPr>
            <p:ph idx="1"/>
          </p:nvPr>
        </p:nvSpPr>
        <p:spPr>
          <a:xfrm>
            <a:off x="711200" y="1103086"/>
            <a:ext cx="10642600" cy="5073877"/>
          </a:xfrm>
        </p:spPr>
        <p:txBody>
          <a:bodyPr/>
          <a:lstStyle/>
          <a:p>
            <a:pPr marL="0" indent="0">
              <a:buNone/>
            </a:pPr>
            <a:endParaRPr lang="es-CO" dirty="0" smtClean="0"/>
          </a:p>
          <a:p>
            <a:r>
              <a:rPr lang="es-CO" dirty="0" smtClean="0"/>
              <a:t>El cambio de PART a grandes metas prioritarias</a:t>
            </a:r>
          </a:p>
          <a:p>
            <a:r>
              <a:rPr lang="es-CO" dirty="0" smtClean="0"/>
              <a:t>Ejemplos de reportes sectoriales de resultados</a:t>
            </a:r>
          </a:p>
          <a:p>
            <a:r>
              <a:rPr lang="es-CO" dirty="0" smtClean="0"/>
              <a:t>USA tiene sólo 9 grandes metas prioritarias; UK tuvo 4</a:t>
            </a:r>
          </a:p>
          <a:p>
            <a:r>
              <a:rPr lang="es-CO" dirty="0" smtClean="0"/>
              <a:t>Evolución Blair/Brown – Cameron</a:t>
            </a:r>
          </a:p>
          <a:p>
            <a:pPr lvl="1"/>
            <a:r>
              <a:rPr lang="es-CO" dirty="0" smtClean="0"/>
              <a:t>El énfasis en el ciudadano</a:t>
            </a:r>
          </a:p>
          <a:p>
            <a:pPr lvl="1"/>
            <a:endParaRPr lang="es-CO" dirty="0" smtClean="0"/>
          </a:p>
          <a:p>
            <a:r>
              <a:rPr lang="es-CO" dirty="0" smtClean="0"/>
              <a:t>Australia, mayor / menor peso de Presupuesto</a:t>
            </a:r>
          </a:p>
          <a:p>
            <a:endParaRPr lang="es-CO" dirty="0"/>
          </a:p>
        </p:txBody>
      </p:sp>
    </p:spTree>
    <p:extLst>
      <p:ext uri="{BB962C8B-B14F-4D97-AF65-F5344CB8AC3E}">
        <p14:creationId xmlns:p14="http://schemas.microsoft.com/office/powerpoint/2010/main" val="18202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b="1">
                <a:solidFill>
                  <a:srgbClr val="000000"/>
                </a:solidFill>
                <a:latin typeface="Verdana" panose="020B0604030504040204" pitchFamily="34" charset="0"/>
                <a:cs typeface="Arial" panose="020B0604020202020204" pitchFamily="34" charset="0"/>
              </a:defRPr>
            </a:lvl1pPr>
            <a:lvl2pPr marL="742950" indent="-285750" eaLnBrk="0" hangingPunct="0">
              <a:defRPr b="1">
                <a:solidFill>
                  <a:srgbClr val="000000"/>
                </a:solidFill>
                <a:latin typeface="Verdana" panose="020B0604030504040204" pitchFamily="34" charset="0"/>
                <a:cs typeface="Arial" panose="020B0604020202020204" pitchFamily="34" charset="0"/>
              </a:defRPr>
            </a:lvl2pPr>
            <a:lvl3pPr marL="1143000" indent="-228600" eaLnBrk="0" hangingPunct="0">
              <a:defRPr b="1">
                <a:solidFill>
                  <a:srgbClr val="000000"/>
                </a:solidFill>
                <a:latin typeface="Verdana" panose="020B0604030504040204" pitchFamily="34" charset="0"/>
                <a:cs typeface="Arial" panose="020B0604020202020204" pitchFamily="34" charset="0"/>
              </a:defRPr>
            </a:lvl3pPr>
            <a:lvl4pPr marL="1600200" indent="-228600" eaLnBrk="0" hangingPunct="0">
              <a:defRPr b="1">
                <a:solidFill>
                  <a:srgbClr val="000000"/>
                </a:solidFill>
                <a:latin typeface="Verdana" panose="020B0604030504040204" pitchFamily="34" charset="0"/>
                <a:cs typeface="Arial" panose="020B0604020202020204" pitchFamily="34" charset="0"/>
              </a:defRPr>
            </a:lvl4pPr>
            <a:lvl5pPr marL="2057400" indent="-228600" eaLnBrk="0" hangingPunct="0">
              <a:defRPr b="1">
                <a:solidFill>
                  <a:srgbClr val="000000"/>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9pPr>
          </a:lstStyle>
          <a:p>
            <a:pPr eaLnBrk="1" hangingPunct="1"/>
            <a:fld id="{669687F8-0B61-4D85-A408-E2FA5044B770}" type="slidenum">
              <a:rPr lang="en-US" altLang="es-CO" b="0">
                <a:solidFill>
                  <a:srgbClr val="FFFFFF"/>
                </a:solidFill>
              </a:rPr>
              <a:pPr eaLnBrk="1" hangingPunct="1"/>
              <a:t>3</a:t>
            </a:fld>
            <a:endParaRPr lang="en-US" altLang="es-CO" b="0">
              <a:solidFill>
                <a:srgbClr val="FFFFFF"/>
              </a:solidFill>
            </a:endParaRPr>
          </a:p>
        </p:txBody>
      </p:sp>
      <p:sp>
        <p:nvSpPr>
          <p:cNvPr id="21506" name="Rectangle 2"/>
          <p:cNvSpPr>
            <a:spLocks noGrp="1" noChangeArrowheads="1"/>
          </p:cNvSpPr>
          <p:nvPr>
            <p:ph type="title"/>
          </p:nvPr>
        </p:nvSpPr>
        <p:spPr>
          <a:xfrm>
            <a:off x="1828800" y="228600"/>
            <a:ext cx="8458200" cy="990600"/>
          </a:xfrm>
          <a:solidFill>
            <a:schemeClr val="bg2"/>
          </a:solidFill>
          <a:ln>
            <a:solidFill>
              <a:schemeClr val="tx1"/>
            </a:solidFill>
            <a:miter lim="800000"/>
            <a:headEnd/>
            <a:tailEnd/>
          </a:ln>
        </p:spPr>
        <p:txBody>
          <a:bodyPr/>
          <a:lstStyle/>
          <a:p>
            <a:pPr eaLnBrk="1" hangingPunct="1">
              <a:spcBef>
                <a:spcPct val="20000"/>
              </a:spcBef>
              <a:defRPr/>
            </a:pPr>
            <a:r>
              <a:rPr lang="en-US" sz="2800" b="1" dirty="0">
                <a:solidFill>
                  <a:schemeClr val="tx1"/>
                </a:solidFill>
                <a:latin typeface="Verdana" pitchFamily="34" charset="0"/>
              </a:rPr>
              <a:t>2. </a:t>
            </a:r>
            <a:r>
              <a:rPr lang="en-US" sz="2800" b="1" dirty="0" smtClean="0">
                <a:solidFill>
                  <a:schemeClr val="tx1"/>
                </a:solidFill>
                <a:latin typeface="Verdana" pitchFamily="34" charset="0"/>
              </a:rPr>
              <a:t>EL SISTEMA DE M&amp;E </a:t>
            </a:r>
            <a:r>
              <a:rPr lang="en-US" sz="2800" b="1" dirty="0">
                <a:solidFill>
                  <a:schemeClr val="tx1"/>
                </a:solidFill>
                <a:latin typeface="Verdana" pitchFamily="34" charset="0"/>
              </a:rPr>
              <a:t/>
            </a:r>
            <a:br>
              <a:rPr lang="en-US" sz="2800" b="1" dirty="0">
                <a:solidFill>
                  <a:schemeClr val="tx1"/>
                </a:solidFill>
                <a:latin typeface="Verdana" pitchFamily="34" charset="0"/>
              </a:rPr>
            </a:br>
            <a:r>
              <a:rPr lang="en-US" sz="2800" b="1" dirty="0">
                <a:solidFill>
                  <a:schemeClr val="tx1"/>
                </a:solidFill>
                <a:latin typeface="Verdana" pitchFamily="34" charset="0"/>
              </a:rPr>
              <a:t> ― </a:t>
            </a:r>
            <a:r>
              <a:rPr lang="en-US" sz="2800" b="1" dirty="0" err="1" smtClean="0">
                <a:solidFill>
                  <a:schemeClr val="tx1"/>
                </a:solidFill>
                <a:latin typeface="Verdana" pitchFamily="34" charset="0"/>
              </a:rPr>
              <a:t>Arquitectura</a:t>
            </a:r>
            <a:r>
              <a:rPr lang="en-US" sz="2800" b="1" dirty="0">
                <a:solidFill>
                  <a:schemeClr val="tx1"/>
                </a:solidFill>
                <a:latin typeface="Verdana" pitchFamily="34" charset="0"/>
              </a:rPr>
              <a:t/>
            </a:r>
            <a:br>
              <a:rPr lang="en-US" sz="2800" b="1" dirty="0">
                <a:solidFill>
                  <a:schemeClr val="tx1"/>
                </a:solidFill>
                <a:latin typeface="Verdana" pitchFamily="34" charset="0"/>
              </a:rPr>
            </a:br>
            <a:r>
              <a:rPr lang="en-US" sz="800" b="1" dirty="0">
                <a:solidFill>
                  <a:schemeClr val="tx1"/>
                </a:solidFill>
                <a:latin typeface="Verdana" pitchFamily="34" charset="0"/>
              </a:rPr>
              <a:t>  </a:t>
            </a:r>
          </a:p>
        </p:txBody>
      </p:sp>
      <p:sp>
        <p:nvSpPr>
          <p:cNvPr id="21507" name="Rectangle 3"/>
          <p:cNvSpPr>
            <a:spLocks noGrp="1" noChangeArrowheads="1"/>
          </p:cNvSpPr>
          <p:nvPr>
            <p:ph type="body" idx="1"/>
          </p:nvPr>
        </p:nvSpPr>
        <p:spPr>
          <a:xfrm>
            <a:off x="754743" y="1371600"/>
            <a:ext cx="10827657" cy="5181600"/>
          </a:xfrm>
        </p:spPr>
        <p:txBody>
          <a:bodyPr/>
          <a:lstStyle/>
          <a:p>
            <a:pPr eaLnBrk="1" hangingPunct="1">
              <a:lnSpc>
                <a:spcPct val="90000"/>
              </a:lnSpc>
              <a:buSzTx/>
              <a:buFont typeface="Wingdings" panose="05000000000000000000" pitchFamily="2" charset="2"/>
              <a:buChar char="Ø"/>
              <a:defRPr/>
            </a:pPr>
            <a:r>
              <a:rPr lang="en-US" sz="2800" dirty="0" err="1" smtClean="0"/>
              <a:t>Diseñado</a:t>
            </a:r>
            <a:r>
              <a:rPr lang="en-US" sz="2800" dirty="0" smtClean="0"/>
              <a:t>, </a:t>
            </a:r>
            <a:r>
              <a:rPr lang="en-US" sz="2800" dirty="0" err="1" smtClean="0"/>
              <a:t>manejado</a:t>
            </a:r>
            <a:r>
              <a:rPr lang="en-US" sz="2800" dirty="0" smtClean="0"/>
              <a:t> y </a:t>
            </a:r>
            <a:r>
              <a:rPr lang="en-US" sz="2800" dirty="0" err="1" smtClean="0"/>
              <a:t>utilizado</a:t>
            </a:r>
            <a:r>
              <a:rPr lang="en-US" sz="2800" dirty="0" smtClean="0"/>
              <a:t> </a:t>
            </a:r>
            <a:r>
              <a:rPr lang="en-US" sz="2800" dirty="0" err="1" smtClean="0"/>
              <a:t>por</a:t>
            </a:r>
            <a:r>
              <a:rPr lang="en-US" sz="2800" dirty="0" smtClean="0"/>
              <a:t> el </a:t>
            </a:r>
            <a:r>
              <a:rPr lang="en-US" sz="2800" dirty="0" err="1" smtClean="0"/>
              <a:t>Ministerio</a:t>
            </a:r>
            <a:r>
              <a:rPr lang="en-US" sz="2800" dirty="0" smtClean="0"/>
              <a:t> de Hacienda</a:t>
            </a:r>
            <a:endParaRPr lang="en-US" sz="2800" dirty="0"/>
          </a:p>
          <a:p>
            <a:pPr eaLnBrk="1" hangingPunct="1">
              <a:lnSpc>
                <a:spcPct val="90000"/>
              </a:lnSpc>
              <a:buSzTx/>
              <a:buFont typeface="Wingdings" panose="05000000000000000000" pitchFamily="2" charset="2"/>
              <a:buChar char="Ø"/>
              <a:defRPr/>
            </a:pPr>
            <a:endParaRPr lang="en-US" sz="800" dirty="0"/>
          </a:p>
          <a:p>
            <a:pPr eaLnBrk="1" hangingPunct="1">
              <a:lnSpc>
                <a:spcPct val="90000"/>
              </a:lnSpc>
              <a:buSzTx/>
              <a:buFont typeface="Wingdings" panose="05000000000000000000" pitchFamily="2" charset="2"/>
              <a:buChar char="Ø"/>
              <a:defRPr/>
            </a:pPr>
            <a:r>
              <a:rPr lang="en-US" sz="2800" dirty="0" err="1" smtClean="0"/>
              <a:t>Desarrollado</a:t>
            </a:r>
            <a:r>
              <a:rPr lang="en-US" sz="2800" dirty="0" smtClean="0"/>
              <a:t> a lo largo de 13 </a:t>
            </a:r>
            <a:r>
              <a:rPr lang="en-US" sz="2800" dirty="0" err="1" smtClean="0"/>
              <a:t>años</a:t>
            </a:r>
            <a:r>
              <a:rPr lang="en-US" sz="2800" dirty="0" smtClean="0"/>
              <a:t> – Nuevo balance</a:t>
            </a:r>
            <a:endParaRPr lang="en-US" sz="2800" dirty="0"/>
          </a:p>
          <a:p>
            <a:pPr eaLnBrk="1" hangingPunct="1">
              <a:lnSpc>
                <a:spcPct val="90000"/>
              </a:lnSpc>
              <a:buSzTx/>
              <a:buFont typeface="Wingdings" panose="05000000000000000000" pitchFamily="2" charset="2"/>
              <a:buChar char="Ø"/>
              <a:defRPr/>
            </a:pPr>
            <a:endParaRPr lang="en-US" sz="800" dirty="0"/>
          </a:p>
          <a:p>
            <a:pPr eaLnBrk="1" hangingPunct="1">
              <a:lnSpc>
                <a:spcPct val="90000"/>
              </a:lnSpc>
              <a:buSzTx/>
              <a:buFont typeface="Wingdings" panose="05000000000000000000" pitchFamily="2" charset="2"/>
              <a:buChar char="Ø"/>
              <a:defRPr/>
            </a:pPr>
            <a:r>
              <a:rPr lang="en-US" sz="2800" dirty="0" err="1" smtClean="0"/>
              <a:t>Indicadores</a:t>
            </a:r>
            <a:r>
              <a:rPr lang="en-US" sz="2800" dirty="0" smtClean="0"/>
              <a:t> de </a:t>
            </a:r>
            <a:r>
              <a:rPr lang="en-US" sz="2800" dirty="0" err="1" smtClean="0"/>
              <a:t>Desempeño</a:t>
            </a:r>
            <a:r>
              <a:rPr lang="en-US" sz="2800" dirty="0" smtClean="0"/>
              <a:t> </a:t>
            </a:r>
            <a:r>
              <a:rPr lang="en-US" sz="2800" dirty="0"/>
              <a:t>(</a:t>
            </a:r>
            <a:r>
              <a:rPr lang="en-US" sz="2000" dirty="0"/>
              <a:t>∑</a:t>
            </a:r>
            <a:r>
              <a:rPr lang="en-US" sz="2800" dirty="0"/>
              <a:t>1,600) </a:t>
            </a:r>
            <a:r>
              <a:rPr lang="en-US" sz="2800" dirty="0" smtClean="0"/>
              <a:t>para </a:t>
            </a:r>
            <a:r>
              <a:rPr lang="en-US" sz="2800" dirty="0" err="1" smtClean="0"/>
              <a:t>todos</a:t>
            </a:r>
            <a:r>
              <a:rPr lang="en-US" sz="2800" dirty="0" smtClean="0"/>
              <a:t> los </a:t>
            </a:r>
            <a:r>
              <a:rPr lang="en-US" sz="2800" dirty="0" err="1" smtClean="0"/>
              <a:t>programas</a:t>
            </a:r>
            <a:r>
              <a:rPr lang="en-US" sz="2800" dirty="0" smtClean="0"/>
              <a:t> de </a:t>
            </a:r>
            <a:r>
              <a:rPr lang="en-US" sz="2800" dirty="0" err="1" smtClean="0"/>
              <a:t>gobierno</a:t>
            </a:r>
            <a:r>
              <a:rPr lang="en-US" sz="2800" dirty="0" smtClean="0"/>
              <a:t> </a:t>
            </a:r>
            <a:r>
              <a:rPr lang="en-US" sz="2800" dirty="0"/>
              <a:t>(1994)</a:t>
            </a:r>
          </a:p>
          <a:p>
            <a:pPr eaLnBrk="1" hangingPunct="1">
              <a:lnSpc>
                <a:spcPct val="90000"/>
              </a:lnSpc>
              <a:buSzTx/>
              <a:buFont typeface="Wingdings" panose="05000000000000000000" pitchFamily="2" charset="2"/>
              <a:buChar char="Ø"/>
              <a:defRPr/>
            </a:pPr>
            <a:endParaRPr lang="en-US" sz="800" dirty="0"/>
          </a:p>
          <a:p>
            <a:pPr eaLnBrk="1" hangingPunct="1">
              <a:lnSpc>
                <a:spcPct val="90000"/>
              </a:lnSpc>
              <a:buSzTx/>
              <a:buFont typeface="Wingdings" panose="05000000000000000000" pitchFamily="2" charset="2"/>
              <a:buChar char="Ø"/>
              <a:defRPr/>
            </a:pPr>
            <a:r>
              <a:rPr lang="en-US" sz="2800" dirty="0" err="1" smtClean="0"/>
              <a:t>Evaluación</a:t>
            </a:r>
            <a:r>
              <a:rPr lang="en-US" sz="2800" dirty="0" smtClean="0"/>
              <a:t> de programs de </a:t>
            </a:r>
            <a:r>
              <a:rPr lang="en-US" sz="2800" dirty="0" err="1" smtClean="0"/>
              <a:t>Gobierno</a:t>
            </a:r>
            <a:r>
              <a:rPr lang="en-US" sz="2800" dirty="0" smtClean="0"/>
              <a:t> (</a:t>
            </a:r>
            <a:r>
              <a:rPr lang="en-US" sz="2000" dirty="0"/>
              <a:t>∑ </a:t>
            </a:r>
            <a:r>
              <a:rPr lang="en-US" sz="2800" dirty="0"/>
              <a:t>185</a:t>
            </a:r>
            <a:r>
              <a:rPr lang="en-US" sz="2800" dirty="0" smtClean="0"/>
              <a:t>)</a:t>
            </a:r>
          </a:p>
          <a:p>
            <a:pPr marL="0" indent="0" eaLnBrk="1" hangingPunct="1">
              <a:lnSpc>
                <a:spcPct val="90000"/>
              </a:lnSpc>
              <a:buSzTx/>
              <a:buNone/>
              <a:defRPr/>
            </a:pPr>
            <a:r>
              <a:rPr lang="en-US" sz="2800" dirty="0" smtClean="0"/>
              <a:t>   </a:t>
            </a:r>
            <a:r>
              <a:rPr lang="en-US" sz="2800" dirty="0"/>
              <a:t>– </a:t>
            </a:r>
            <a:r>
              <a:rPr lang="en-US" sz="2800" dirty="0" smtClean="0"/>
              <a:t>son </a:t>
            </a:r>
            <a:r>
              <a:rPr lang="en-US" sz="2800" dirty="0" err="1" smtClean="0"/>
              <a:t>las</a:t>
            </a:r>
            <a:r>
              <a:rPr lang="en-US" sz="2800" dirty="0" smtClean="0"/>
              <a:t> </a:t>
            </a:r>
            <a:r>
              <a:rPr lang="en-US" sz="2800" dirty="0" err="1" smtClean="0"/>
              <a:t>Ejecutivas</a:t>
            </a:r>
            <a:r>
              <a:rPr lang="en-US" sz="2800" dirty="0" smtClean="0"/>
              <a:t> (</a:t>
            </a:r>
            <a:r>
              <a:rPr lang="en-US" sz="2800" dirty="0"/>
              <a:t>1996)</a:t>
            </a:r>
          </a:p>
          <a:p>
            <a:pPr eaLnBrk="1" hangingPunct="1">
              <a:lnSpc>
                <a:spcPct val="90000"/>
              </a:lnSpc>
              <a:buSzTx/>
              <a:buFont typeface="Wingdings" panose="05000000000000000000" pitchFamily="2" charset="2"/>
              <a:buChar char="Ø"/>
              <a:defRPr/>
            </a:pPr>
            <a:endParaRPr lang="en-US" sz="800" dirty="0"/>
          </a:p>
          <a:p>
            <a:pPr eaLnBrk="1" hangingPunct="1">
              <a:lnSpc>
                <a:spcPct val="90000"/>
              </a:lnSpc>
              <a:buSzTx/>
              <a:buFont typeface="Wingdings" panose="05000000000000000000" pitchFamily="2" charset="2"/>
              <a:buChar char="Ø"/>
              <a:defRPr/>
            </a:pPr>
            <a:r>
              <a:rPr lang="en-US" sz="2800" dirty="0" err="1" smtClean="0"/>
              <a:t>Evaluaciones</a:t>
            </a:r>
            <a:r>
              <a:rPr lang="en-US" sz="2800" dirty="0" smtClean="0"/>
              <a:t> </a:t>
            </a:r>
            <a:r>
              <a:rPr lang="en-US" sz="2800" dirty="0" err="1" smtClean="0"/>
              <a:t>rigurosas</a:t>
            </a:r>
            <a:r>
              <a:rPr lang="en-US" sz="2800" dirty="0" smtClean="0"/>
              <a:t> de </a:t>
            </a:r>
            <a:r>
              <a:rPr lang="en-US" sz="2800" dirty="0" err="1" smtClean="0"/>
              <a:t>impacto</a:t>
            </a:r>
            <a:r>
              <a:rPr lang="en-US" sz="2800" dirty="0" smtClean="0"/>
              <a:t> (</a:t>
            </a:r>
            <a:r>
              <a:rPr lang="en-US" sz="2000" dirty="0"/>
              <a:t>∑</a:t>
            </a:r>
            <a:r>
              <a:rPr lang="en-US" sz="2800" dirty="0"/>
              <a:t>18) (2001)</a:t>
            </a:r>
          </a:p>
          <a:p>
            <a:pPr eaLnBrk="1" hangingPunct="1">
              <a:lnSpc>
                <a:spcPct val="90000"/>
              </a:lnSpc>
              <a:buSzTx/>
              <a:buFont typeface="Wingdings" panose="05000000000000000000" pitchFamily="2" charset="2"/>
              <a:buChar char="Ø"/>
              <a:defRPr/>
            </a:pPr>
            <a:endParaRPr lang="en-US" sz="800" dirty="0"/>
          </a:p>
          <a:p>
            <a:pPr eaLnBrk="1" hangingPunct="1">
              <a:lnSpc>
                <a:spcPct val="90000"/>
              </a:lnSpc>
              <a:buSzTx/>
              <a:buFont typeface="Wingdings" panose="05000000000000000000" pitchFamily="2" charset="2"/>
              <a:buChar char="Ø"/>
              <a:defRPr/>
            </a:pPr>
            <a:r>
              <a:rPr lang="en-US" sz="2800" dirty="0" err="1" smtClean="0"/>
              <a:t>Revisiones</a:t>
            </a:r>
            <a:r>
              <a:rPr lang="en-US" sz="2800" dirty="0" smtClean="0"/>
              <a:t> </a:t>
            </a:r>
            <a:r>
              <a:rPr lang="en-US" sz="2800" dirty="0" err="1" smtClean="0"/>
              <a:t>comprensivas</a:t>
            </a:r>
            <a:r>
              <a:rPr lang="en-US" sz="2800" dirty="0" smtClean="0"/>
              <a:t> del </a:t>
            </a:r>
            <a:r>
              <a:rPr lang="en-US" sz="2800" dirty="0" err="1" smtClean="0"/>
              <a:t>gasto</a:t>
            </a:r>
            <a:r>
              <a:rPr lang="en-US" sz="2800" dirty="0" smtClean="0"/>
              <a:t> (</a:t>
            </a:r>
            <a:r>
              <a:rPr lang="en-US" sz="2000" dirty="0"/>
              <a:t>∑</a:t>
            </a:r>
            <a:r>
              <a:rPr lang="en-US" sz="2800" dirty="0"/>
              <a:t>8)  </a:t>
            </a:r>
            <a:r>
              <a:rPr lang="en-US" sz="2800" dirty="0" smtClean="0"/>
              <a:t>-- </a:t>
            </a:r>
            <a:r>
              <a:rPr lang="en-US" sz="2800" dirty="0" err="1" smtClean="0"/>
              <a:t>miran</a:t>
            </a:r>
            <a:r>
              <a:rPr lang="en-US" sz="2800" dirty="0" smtClean="0"/>
              <a:t> </a:t>
            </a:r>
            <a:r>
              <a:rPr lang="en-US" sz="2800" dirty="0" err="1" smtClean="0"/>
              <a:t>todo</a:t>
            </a:r>
            <a:r>
              <a:rPr lang="en-US" sz="2800" dirty="0" smtClean="0"/>
              <a:t> un sector (</a:t>
            </a:r>
            <a:r>
              <a:rPr lang="en-US" sz="2800" dirty="0"/>
              <a:t>2002)</a:t>
            </a:r>
          </a:p>
        </p:txBody>
      </p:sp>
    </p:spTree>
    <p:extLst>
      <p:ext uri="{BB962C8B-B14F-4D97-AF65-F5344CB8AC3E}">
        <p14:creationId xmlns:p14="http://schemas.microsoft.com/office/powerpoint/2010/main" val="3905893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75033"/>
          </a:xfrm>
        </p:spPr>
        <p:txBody>
          <a:bodyPr>
            <a:noAutofit/>
          </a:bodyPr>
          <a:lstStyle/>
          <a:p>
            <a:r>
              <a:rPr lang="es-CO" sz="3600" b="1" dirty="0" smtClean="0">
                <a:solidFill>
                  <a:srgbClr val="FF0000"/>
                </a:solidFill>
              </a:rPr>
              <a:t>PRIORIZACIÓN DE METAS DE GOBIERNO</a:t>
            </a:r>
            <a:endParaRPr lang="es-CO" sz="3600" b="1" dirty="0">
              <a:solidFill>
                <a:srgbClr val="FF0000"/>
              </a:solidFill>
            </a:endParaRPr>
          </a:p>
        </p:txBody>
      </p:sp>
      <p:sp>
        <p:nvSpPr>
          <p:cNvPr id="3" name="Marcador de contenido 2"/>
          <p:cNvSpPr>
            <a:spLocks noGrp="1"/>
          </p:cNvSpPr>
          <p:nvPr>
            <p:ph idx="1"/>
          </p:nvPr>
        </p:nvSpPr>
        <p:spPr>
          <a:xfrm>
            <a:off x="321971" y="1275008"/>
            <a:ext cx="11436439" cy="5344733"/>
          </a:xfrm>
        </p:spPr>
        <p:txBody>
          <a:bodyPr>
            <a:normAutofit lnSpcReduction="10000"/>
          </a:bodyPr>
          <a:lstStyle/>
          <a:p>
            <a:r>
              <a:rPr lang="es-CO" dirty="0" smtClean="0"/>
              <a:t>Criterios </a:t>
            </a:r>
            <a:r>
              <a:rPr lang="es-CO" dirty="0"/>
              <a:t>de priorización </a:t>
            </a:r>
            <a:r>
              <a:rPr lang="es-CO" dirty="0" smtClean="0"/>
              <a:t>se emplean para seleccionar evaluaciones</a:t>
            </a:r>
          </a:p>
          <a:p>
            <a:r>
              <a:rPr lang="es-CO" dirty="0" smtClean="0"/>
              <a:t>Son aún más útiles </a:t>
            </a:r>
            <a:r>
              <a:rPr lang="es-CO" dirty="0"/>
              <a:t>para </a:t>
            </a:r>
            <a:r>
              <a:rPr lang="es-CO" dirty="0" smtClean="0"/>
              <a:t>seleccionar programas que serán seguidos en  </a:t>
            </a:r>
            <a:r>
              <a:rPr lang="es-CO" dirty="0"/>
              <a:t>profundidad </a:t>
            </a:r>
            <a:r>
              <a:rPr lang="es-CO" dirty="0" smtClean="0"/>
              <a:t>, con </a:t>
            </a:r>
            <a:r>
              <a:rPr lang="es-CO" dirty="0"/>
              <a:t>documentación sobre la calidad de las metas y con seguimiento conjunto a los resultados intermedios entre </a:t>
            </a:r>
            <a:r>
              <a:rPr lang="es-CO" dirty="0" smtClean="0"/>
              <a:t>Presupuesto y los ministerios sectoriales. </a:t>
            </a:r>
            <a:endParaRPr lang="es-CO" dirty="0"/>
          </a:p>
          <a:p>
            <a:endParaRPr lang="es-CO" dirty="0"/>
          </a:p>
          <a:p>
            <a:r>
              <a:rPr lang="es-CO" b="1" dirty="0"/>
              <a:t>Conexión con decisiones a lo largo del ciclo presupuestario: </a:t>
            </a:r>
            <a:r>
              <a:rPr lang="es-CO" dirty="0"/>
              <a:t>los programas que están siendo monitoreados en profundidad se trabajan conjuntamente entre </a:t>
            </a:r>
            <a:r>
              <a:rPr lang="es-CO" dirty="0" smtClean="0"/>
              <a:t>Presupuesto, ministerios. </a:t>
            </a:r>
          </a:p>
          <a:p>
            <a:r>
              <a:rPr lang="es-CO" dirty="0" smtClean="0"/>
              <a:t> </a:t>
            </a:r>
            <a:r>
              <a:rPr lang="es-CO" dirty="0"/>
              <a:t>También se anuncian a </a:t>
            </a:r>
            <a:r>
              <a:rPr lang="es-CO" dirty="0" smtClean="0"/>
              <a:t>los expertos sectoriales de la DGPP </a:t>
            </a:r>
            <a:r>
              <a:rPr lang="es-CO" dirty="0"/>
              <a:t>para que </a:t>
            </a:r>
            <a:r>
              <a:rPr lang="es-CO" dirty="0" smtClean="0"/>
              <a:t>ellos anticipen </a:t>
            </a:r>
            <a:r>
              <a:rPr lang="es-CO" dirty="0"/>
              <a:t>que recibirán </a:t>
            </a:r>
            <a:r>
              <a:rPr lang="es-CO" dirty="0" smtClean="0"/>
              <a:t>oportunamente </a:t>
            </a:r>
            <a:r>
              <a:rPr lang="es-CO" dirty="0"/>
              <a:t>información adicional de resultados sobre estos programas, lo cual redundará en mejores decisiones de aprobación inicial o de adecuaciones presupuestarias.</a:t>
            </a:r>
            <a:r>
              <a:rPr lang="es-CO" b="1" dirty="0"/>
              <a:t> </a:t>
            </a:r>
            <a:endParaRPr lang="es-CO" b="1" dirty="0"/>
          </a:p>
        </p:txBody>
      </p:sp>
    </p:spTree>
    <p:extLst>
      <p:ext uri="{BB962C8B-B14F-4D97-AF65-F5344CB8AC3E}">
        <p14:creationId xmlns:p14="http://schemas.microsoft.com/office/powerpoint/2010/main" val="150455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13669"/>
          </a:xfrm>
        </p:spPr>
        <p:txBody>
          <a:bodyPr>
            <a:normAutofit fontScale="90000"/>
          </a:bodyPr>
          <a:lstStyle/>
          <a:p>
            <a:pPr marL="228600" lvl="0" indent="-228600">
              <a:spcBef>
                <a:spcPts val="1000"/>
              </a:spcBef>
            </a:pPr>
            <a:r>
              <a:rPr lang="es-CO" sz="4000" b="1" dirty="0" smtClean="0">
                <a:solidFill>
                  <a:srgbClr val="FF0000"/>
                </a:solidFill>
                <a:latin typeface="Calibri" panose="020F0502020204030204"/>
                <a:ea typeface="+mn-ea"/>
                <a:cs typeface="+mn-cs"/>
              </a:rPr>
              <a:t/>
            </a:r>
            <a:br>
              <a:rPr lang="es-CO" sz="4000" b="1" dirty="0" smtClean="0">
                <a:solidFill>
                  <a:srgbClr val="FF0000"/>
                </a:solidFill>
                <a:latin typeface="Calibri" panose="020F0502020204030204"/>
                <a:ea typeface="+mn-ea"/>
                <a:cs typeface="+mn-cs"/>
              </a:rPr>
            </a:br>
            <a:r>
              <a:rPr lang="es-CO" sz="4000" b="1" dirty="0" smtClean="0">
                <a:solidFill>
                  <a:srgbClr val="FF0000"/>
                </a:solidFill>
                <a:latin typeface="Calibri" panose="020F0502020204030204"/>
                <a:ea typeface="+mn-ea"/>
                <a:cs typeface="+mn-cs"/>
              </a:rPr>
              <a:t>OPERACIONALIZACIÓN </a:t>
            </a:r>
            <a:r>
              <a:rPr lang="es-CO" sz="4000" b="1" dirty="0">
                <a:solidFill>
                  <a:srgbClr val="FF0000"/>
                </a:solidFill>
                <a:latin typeface="Calibri" panose="020F0502020204030204"/>
                <a:ea typeface="+mn-ea"/>
                <a:cs typeface="+mn-cs"/>
              </a:rPr>
              <a:t>METAS PRIORITARIAS EN PROGRAMAS GOBIERNO</a:t>
            </a:r>
            <a:r>
              <a:rPr lang="es-CO" sz="2400" b="1" dirty="0">
                <a:solidFill>
                  <a:srgbClr val="FFC000">
                    <a:lumMod val="50000"/>
                  </a:srgbClr>
                </a:solidFill>
                <a:latin typeface="Calibri" panose="020F0502020204030204"/>
                <a:ea typeface="+mn-ea"/>
                <a:cs typeface="+mn-cs"/>
              </a:rPr>
              <a:t/>
            </a:r>
            <a:br>
              <a:rPr lang="es-CO" sz="2400" b="1" dirty="0">
                <a:solidFill>
                  <a:srgbClr val="FFC000">
                    <a:lumMod val="50000"/>
                  </a:srgbClr>
                </a:solidFill>
                <a:latin typeface="Calibri" panose="020F0502020204030204"/>
                <a:ea typeface="+mn-ea"/>
                <a:cs typeface="+mn-cs"/>
              </a:rPr>
            </a:br>
            <a:endParaRPr lang="es-CO" dirty="0"/>
          </a:p>
        </p:txBody>
      </p:sp>
      <p:sp>
        <p:nvSpPr>
          <p:cNvPr id="3" name="Marcador de contenido 2"/>
          <p:cNvSpPr>
            <a:spLocks noGrp="1"/>
          </p:cNvSpPr>
          <p:nvPr>
            <p:ph idx="1"/>
          </p:nvPr>
        </p:nvSpPr>
        <p:spPr>
          <a:xfrm>
            <a:off x="838200" y="708338"/>
            <a:ext cx="10515600" cy="5468625"/>
          </a:xfrm>
        </p:spPr>
        <p:txBody>
          <a:bodyPr>
            <a:normAutofit/>
          </a:bodyPr>
          <a:lstStyle/>
          <a:p>
            <a:pPr marL="457200">
              <a:lnSpc>
                <a:spcPct val="107000"/>
              </a:lnSpc>
              <a:spcAft>
                <a:spcPts val="0"/>
              </a:spcAft>
            </a:pP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dirty="0" smtClean="0">
                <a:latin typeface="Calibri" panose="020F0502020204030204" pitchFamily="34" charset="0"/>
                <a:ea typeface="Calibri" panose="020F0502020204030204" pitchFamily="34" charset="0"/>
                <a:cs typeface="Times New Roman" panose="02020603050405020304" pitchFamily="18" charset="0"/>
              </a:rPr>
              <a:t>Factor </a:t>
            </a:r>
            <a:r>
              <a:rPr lang="es-CO" dirty="0">
                <a:latin typeface="Calibri" panose="020F0502020204030204" pitchFamily="34" charset="0"/>
                <a:ea typeface="Calibri" panose="020F0502020204030204" pitchFamily="34" charset="0"/>
                <a:cs typeface="Times New Roman" panose="02020603050405020304" pitchFamily="18" charset="0"/>
              </a:rPr>
              <a:t>esencial para la toma de decisiones </a:t>
            </a:r>
            <a:r>
              <a:rPr lang="es-CO" dirty="0" smtClean="0">
                <a:latin typeface="Calibri" panose="020F0502020204030204" pitchFamily="34" charset="0"/>
                <a:ea typeface="Calibri" panose="020F0502020204030204" pitchFamily="34" charset="0"/>
                <a:cs typeface="Times New Roman" panose="02020603050405020304" pitchFamily="18" charset="0"/>
              </a:rPr>
              <a:t>importantes  </a:t>
            </a:r>
            <a:r>
              <a:rPr lang="es-CO" dirty="0">
                <a:latin typeface="Calibri" panose="020F0502020204030204" pitchFamily="34" charset="0"/>
                <a:ea typeface="Calibri" panose="020F0502020204030204" pitchFamily="34" charset="0"/>
                <a:cs typeface="Times New Roman" panose="02020603050405020304" pitchFamily="18" charset="0"/>
              </a:rPr>
              <a:t>por parte de la presidencia, en el gabinete de gobierno. </a:t>
            </a: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dirty="0" smtClean="0">
                <a:latin typeface="Calibri" panose="020F0502020204030204" pitchFamily="34" charset="0"/>
                <a:ea typeface="Calibri" panose="020F0502020204030204" pitchFamily="34" charset="0"/>
                <a:cs typeface="Times New Roman" panose="02020603050405020304" pitchFamily="18" charset="0"/>
              </a:rPr>
              <a:t>Imprime </a:t>
            </a:r>
            <a:r>
              <a:rPr lang="es-CO" dirty="0">
                <a:latin typeface="Calibri" panose="020F0502020204030204" pitchFamily="34" charset="0"/>
                <a:ea typeface="Calibri" panose="020F0502020204030204" pitchFamily="34" charset="0"/>
                <a:cs typeface="Times New Roman" panose="02020603050405020304" pitchFamily="18" charset="0"/>
              </a:rPr>
              <a:t>concreción y eficacia al acompañamiento que </a:t>
            </a:r>
            <a:r>
              <a:rPr lang="es-CO" dirty="0" smtClean="0">
                <a:latin typeface="Calibri" panose="020F0502020204030204" pitchFamily="34" charset="0"/>
                <a:ea typeface="Calibri" panose="020F0502020204030204" pitchFamily="34" charset="0"/>
                <a:cs typeface="Times New Roman" panose="02020603050405020304" pitchFamily="18" charset="0"/>
              </a:rPr>
              <a:t>Presupuesto presta a los ministerios</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CO" b="1" dirty="0">
                <a:latin typeface="Calibri" panose="020F0502020204030204" pitchFamily="34" charset="0"/>
                <a:ea typeface="Calibri" panose="020F0502020204030204" pitchFamily="34" charset="0"/>
                <a:cs typeface="Times New Roman" panose="02020603050405020304" pitchFamily="18" charset="0"/>
              </a:rPr>
              <a:t>Conexión con decisiones a lo largo del ciclo presupuestario</a:t>
            </a:r>
            <a:r>
              <a:rPr lang="es-CO" dirty="0">
                <a:latin typeface="Calibri" panose="020F0502020204030204" pitchFamily="34" charset="0"/>
                <a:ea typeface="Calibri" panose="020F0502020204030204" pitchFamily="34" charset="0"/>
                <a:cs typeface="Times New Roman" panose="02020603050405020304" pitchFamily="18" charset="0"/>
              </a:rPr>
              <a:t>: los aportes de </a:t>
            </a:r>
            <a:r>
              <a:rPr lang="es-CO" dirty="0" smtClean="0">
                <a:latin typeface="Calibri" panose="020F0502020204030204" pitchFamily="34" charset="0"/>
                <a:ea typeface="Calibri" panose="020F0502020204030204" pitchFamily="34" charset="0"/>
                <a:cs typeface="Times New Roman" panose="02020603050405020304" pitchFamily="18" charset="0"/>
              </a:rPr>
              <a:t>los ministerios a </a:t>
            </a:r>
            <a:r>
              <a:rPr lang="es-CO" dirty="0">
                <a:latin typeface="Calibri" panose="020F0502020204030204" pitchFamily="34" charset="0"/>
                <a:ea typeface="Calibri" panose="020F0502020204030204" pitchFamily="34" charset="0"/>
                <a:cs typeface="Times New Roman" panose="02020603050405020304" pitchFamily="18" charset="0"/>
              </a:rPr>
              <a:t>los programas transversales suelen tener prioridad para la Presidencia o para el Gabinete de Gobierno. Como tales, suelen recibir prioridad en las decisiones sobre apropiaciones iniciales o en las adecuaciones durante la ejecución del presupuesto.</a:t>
            </a:r>
            <a:endParaRPr lang="es-CO" dirty="0"/>
          </a:p>
        </p:txBody>
      </p:sp>
    </p:spTree>
    <p:extLst>
      <p:ext uri="{BB962C8B-B14F-4D97-AF65-F5344CB8AC3E}">
        <p14:creationId xmlns:p14="http://schemas.microsoft.com/office/powerpoint/2010/main" val="59540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913" y="232230"/>
            <a:ext cx="11517801" cy="769256"/>
          </a:xfrm>
        </p:spPr>
        <p:txBody>
          <a:bodyPr>
            <a:normAutofit fontScale="90000"/>
          </a:bodyPr>
          <a:lstStyle/>
          <a:p>
            <a:r>
              <a:rPr lang="es-CO" sz="3600" b="1" dirty="0" smtClean="0">
                <a:solidFill>
                  <a:srgbClr val="FF0000"/>
                </a:solidFill>
                <a:latin typeface="Calibri" panose="020F0502020204030204" pitchFamily="34" charset="0"/>
                <a:cs typeface="Times New Roman" panose="02020603050405020304" pitchFamily="18" charset="0"/>
              </a:rPr>
              <a:t> </a:t>
            </a:r>
            <a:r>
              <a:rPr lang="es-CO" sz="3600" b="1" dirty="0" smtClean="0">
                <a:solidFill>
                  <a:srgbClr val="FF0000"/>
                </a:solidFill>
                <a:latin typeface="Calibri" panose="020F0502020204030204" pitchFamily="34" charset="0"/>
                <a:cs typeface="Times New Roman" panose="02020603050405020304" pitchFamily="18" charset="0"/>
              </a:rPr>
              <a:t>CONTRIBUYE A GARANTIZAR VÍNCULO ENTRE PROGRAMAS PRESUPUESTARIOS Y METAS PRIORITARIAS DE GOBIERNO</a:t>
            </a:r>
            <a:endParaRPr lang="es-CO" sz="3600" b="1" dirty="0">
              <a:solidFill>
                <a:srgbClr val="FF0000"/>
              </a:solidFill>
            </a:endParaRPr>
          </a:p>
        </p:txBody>
      </p:sp>
      <p:graphicFrame>
        <p:nvGraphicFramePr>
          <p:cNvPr id="4" name="Marcador de contenido 3"/>
          <p:cNvGraphicFramePr>
            <a:graphicFrameLocks noGrp="1"/>
          </p:cNvGraphicFramePr>
          <p:nvPr>
            <p:ph idx="1"/>
            <p:extLst/>
          </p:nvPr>
        </p:nvGraphicFramePr>
        <p:xfrm>
          <a:off x="232230" y="1146629"/>
          <a:ext cx="11480346" cy="5515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162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270455"/>
            <a:ext cx="11078029" cy="1442435"/>
          </a:xfrm>
        </p:spPr>
        <p:txBody>
          <a:bodyPr>
            <a:normAutofit fontScale="90000"/>
          </a:bodyPr>
          <a:lstStyle/>
          <a:p>
            <a:pPr lvl="0"/>
            <a:r>
              <a:rPr lang="es-CO" sz="4000" b="1" dirty="0" smtClean="0">
                <a:solidFill>
                  <a:srgbClr val="FF0000"/>
                </a:solidFill>
              </a:rPr>
              <a:t>DGPP</a:t>
            </a:r>
            <a:r>
              <a:rPr lang="es-CO" sz="4000" b="1" dirty="0" smtClean="0">
                <a:solidFill>
                  <a:srgbClr val="FF0000"/>
                </a:solidFill>
              </a:rPr>
              <a:t> </a:t>
            </a:r>
            <a:r>
              <a:rPr lang="es-CO" sz="4000" b="1" dirty="0" smtClean="0">
                <a:solidFill>
                  <a:srgbClr val="FF0000"/>
                </a:solidFill>
              </a:rPr>
              <a:t>asegura coordinación intersectorial gestión-presupuesto para elevar impacto de servicios transversales </a:t>
            </a:r>
            <a:r>
              <a:rPr lang="es-CO" b="1" dirty="0" smtClean="0">
                <a:solidFill>
                  <a:srgbClr val="FF0000"/>
                </a:solidFill>
              </a:rPr>
              <a:t/>
            </a:r>
            <a:br>
              <a:rPr lang="es-CO" b="1" dirty="0" smtClean="0">
                <a:solidFill>
                  <a:srgbClr val="FF0000"/>
                </a:solidFill>
              </a:rPr>
            </a:br>
            <a:r>
              <a:rPr lang="es-CO"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s-CO"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s-CO" b="1" dirty="0">
              <a:solidFill>
                <a:srgbClr val="FF0000"/>
              </a:solidFill>
            </a:endParaRPr>
          </a:p>
        </p:txBody>
      </p:sp>
      <p:graphicFrame>
        <p:nvGraphicFramePr>
          <p:cNvPr id="4" name="Marcador de contenido 3"/>
          <p:cNvGraphicFramePr>
            <a:graphicFrameLocks noGrp="1"/>
          </p:cNvGraphicFramePr>
          <p:nvPr>
            <p:ph idx="1"/>
            <p:extLst/>
          </p:nvPr>
        </p:nvGraphicFramePr>
        <p:xfrm>
          <a:off x="420914" y="1159099"/>
          <a:ext cx="11495314" cy="5499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046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425" y="218941"/>
            <a:ext cx="11565229" cy="1471747"/>
          </a:xfrm>
        </p:spPr>
        <p:txBody>
          <a:bodyPr>
            <a:normAutofit fontScale="90000"/>
          </a:bodyPr>
          <a:lstStyle/>
          <a:p>
            <a:pPr lvl="0"/>
            <a:r>
              <a:rPr lang="es-CO" sz="4000" b="1" dirty="0">
                <a:solidFill>
                  <a:srgbClr val="FF0000"/>
                </a:solidFill>
              </a:rPr>
              <a:t>LAS TRAYECTORIAS DE </a:t>
            </a:r>
            <a:r>
              <a:rPr lang="es-CO" sz="4000" b="1" dirty="0" smtClean="0">
                <a:solidFill>
                  <a:srgbClr val="FF0000"/>
                </a:solidFill>
              </a:rPr>
              <a:t>IMPLEMENTACIÓN:PARA MONITOREO </a:t>
            </a:r>
            <a:br>
              <a:rPr lang="es-CO" sz="4000" b="1" dirty="0" smtClean="0">
                <a:solidFill>
                  <a:srgbClr val="FF0000"/>
                </a:solidFill>
              </a:rPr>
            </a:br>
            <a:r>
              <a:rPr lang="es-CO" sz="4000" b="1" dirty="0" smtClean="0">
                <a:solidFill>
                  <a:srgbClr val="FF0000"/>
                </a:solidFill>
              </a:rPr>
              <a:t>Y CORRECCIÓN </a:t>
            </a:r>
            <a:r>
              <a:rPr lang="es-CO" sz="4000" b="1" dirty="0">
                <a:solidFill>
                  <a:srgbClr val="FF0000"/>
                </a:solidFill>
              </a:rPr>
              <a:t>OPORTUNA DURANTE </a:t>
            </a:r>
            <a:r>
              <a:rPr lang="es-CO" sz="4000" b="1" dirty="0" smtClean="0">
                <a:solidFill>
                  <a:srgbClr val="FF0000"/>
                </a:solidFill>
              </a:rPr>
              <a:t>CICLO PRESUPUESTARIO</a:t>
            </a:r>
            <a:r>
              <a:rPr lang="es-CO" sz="4000" b="1" dirty="0">
                <a:solidFill>
                  <a:srgbClr val="FF0000"/>
                </a:solidFill>
              </a:rPr>
              <a:t>. </a:t>
            </a:r>
            <a:r>
              <a:rPr lang="es-CO" dirty="0"/>
              <a:t/>
            </a:r>
            <a:br>
              <a:rPr lang="es-CO" dirty="0"/>
            </a:br>
            <a:endParaRPr lang="es-CO" dirty="0"/>
          </a:p>
        </p:txBody>
      </p:sp>
      <p:sp>
        <p:nvSpPr>
          <p:cNvPr id="3" name="Marcador de contenido 2"/>
          <p:cNvSpPr>
            <a:spLocks noGrp="1"/>
          </p:cNvSpPr>
          <p:nvPr>
            <p:ph idx="1"/>
          </p:nvPr>
        </p:nvSpPr>
        <p:spPr>
          <a:xfrm>
            <a:off x="257577" y="1223493"/>
            <a:ext cx="11096224" cy="5254581"/>
          </a:xfrm>
        </p:spPr>
        <p:txBody>
          <a:bodyPr>
            <a:normAutofit fontScale="92500"/>
          </a:bodyPr>
          <a:lstStyle/>
          <a:p>
            <a:pPr marL="457200">
              <a:lnSpc>
                <a:spcPct val="107000"/>
              </a:lnSpc>
              <a:spcAft>
                <a:spcPts val="0"/>
              </a:spcAft>
            </a:pPr>
            <a:r>
              <a:rPr lang="es-CO" b="1" dirty="0">
                <a:latin typeface="Calibri" panose="020F0502020204030204" pitchFamily="34" charset="0"/>
                <a:ea typeface="Calibri" panose="020F0502020204030204" pitchFamily="34" charset="0"/>
                <a:cs typeface="Times New Roman" panose="02020603050405020304" pitchFamily="18" charset="0"/>
              </a:rPr>
              <a:t>L</a:t>
            </a:r>
            <a:r>
              <a:rPr lang="es-CO" b="1" dirty="0" smtClean="0">
                <a:latin typeface="Calibri" panose="020F0502020204030204" pitchFamily="34" charset="0"/>
                <a:ea typeface="Calibri" panose="020F0502020204030204" pitchFamily="34" charset="0"/>
                <a:cs typeface="Times New Roman" panose="02020603050405020304" pitchFamily="18" charset="0"/>
              </a:rPr>
              <a:t>as </a:t>
            </a:r>
            <a:r>
              <a:rPr lang="es-CO" b="1" dirty="0">
                <a:latin typeface="Calibri" panose="020F0502020204030204" pitchFamily="34" charset="0"/>
                <a:ea typeface="Calibri" panose="020F0502020204030204" pitchFamily="34" charset="0"/>
                <a:cs typeface="Times New Roman" panose="02020603050405020304" pitchFamily="18" charset="0"/>
              </a:rPr>
              <a:t>trayectorias de implementación </a:t>
            </a:r>
            <a:r>
              <a:rPr lang="es-CO" b="1" dirty="0" smtClean="0">
                <a:latin typeface="Calibri" panose="020F0502020204030204" pitchFamily="34" charset="0"/>
                <a:ea typeface="Calibri" panose="020F0502020204030204" pitchFamily="34" charset="0"/>
                <a:cs typeface="Times New Roman" panose="02020603050405020304" pitchFamily="18" charset="0"/>
              </a:rPr>
              <a:t>se aplican solamente </a:t>
            </a:r>
            <a:r>
              <a:rPr lang="es-CO" b="1" dirty="0">
                <a:latin typeface="Calibri" panose="020F0502020204030204" pitchFamily="34" charset="0"/>
                <a:ea typeface="Calibri" panose="020F0502020204030204" pitchFamily="34" charset="0"/>
                <a:cs typeface="Times New Roman" panose="02020603050405020304" pitchFamily="18" charset="0"/>
              </a:rPr>
              <a:t>a los programas prioritarios, con el fin de demostrar los beneficios del instrumento y de aprender su manejo más eficiente.</a:t>
            </a:r>
            <a:r>
              <a:rPr lang="es-CO" dirty="0">
                <a:latin typeface="Calibri" panose="020F0502020204030204" pitchFamily="34" charset="0"/>
                <a:ea typeface="Calibri" panose="020F0502020204030204" pitchFamily="34" charset="0"/>
                <a:cs typeface="Times New Roman" panose="02020603050405020304" pitchFamily="18" charset="0"/>
              </a:rPr>
              <a:t> Son ejercicios dispendiosos, que consumirán tiempo importante de personas con elevado talento, en </a:t>
            </a:r>
            <a:r>
              <a:rPr lang="es-CO" dirty="0" smtClean="0">
                <a:latin typeface="Calibri" panose="020F0502020204030204" pitchFamily="34" charset="0"/>
                <a:ea typeface="Calibri" panose="020F0502020204030204" pitchFamily="34" charset="0"/>
                <a:cs typeface="Times New Roman" panose="02020603050405020304" pitchFamily="18" charset="0"/>
              </a:rPr>
              <a:t>el presupuesto y </a:t>
            </a:r>
            <a:r>
              <a:rPr lang="es-CO" dirty="0">
                <a:latin typeface="Calibri" panose="020F0502020204030204" pitchFamily="34" charset="0"/>
                <a:ea typeface="Calibri" panose="020F0502020204030204" pitchFamily="34" charset="0"/>
                <a:cs typeface="Times New Roman" panose="02020603050405020304" pitchFamily="18" charset="0"/>
              </a:rPr>
              <a:t>en las dependencias. </a:t>
            </a: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r>
              <a:rPr lang="es-CO" b="1" dirty="0" smtClean="0">
                <a:latin typeface="Calibri" panose="020F0502020204030204" pitchFamily="34" charset="0"/>
                <a:ea typeface="Calibri" panose="020F0502020204030204" pitchFamily="34" charset="0"/>
                <a:cs typeface="Times New Roman" panose="02020603050405020304" pitchFamily="18" charset="0"/>
              </a:rPr>
              <a:t>Conexión </a:t>
            </a:r>
            <a:r>
              <a:rPr lang="es-CO" b="1" dirty="0">
                <a:latin typeface="Calibri" panose="020F0502020204030204" pitchFamily="34" charset="0"/>
                <a:ea typeface="Calibri" panose="020F0502020204030204" pitchFamily="34" charset="0"/>
                <a:cs typeface="Times New Roman" panose="02020603050405020304" pitchFamily="18" charset="0"/>
              </a:rPr>
              <a:t>con decisiones a lo largo del ciclo presupuestario: </a:t>
            </a:r>
            <a:r>
              <a:rPr lang="es-CO" dirty="0">
                <a:latin typeface="Calibri" panose="020F0502020204030204" pitchFamily="34" charset="0"/>
                <a:ea typeface="Calibri" panose="020F0502020204030204" pitchFamily="34" charset="0"/>
                <a:cs typeface="Times New Roman" panose="02020603050405020304" pitchFamily="18" charset="0"/>
              </a:rPr>
              <a:t>el seguimiento y la corrección de las trayectorias de implementación proveen la información más fundamentada para </a:t>
            </a:r>
            <a:r>
              <a:rPr lang="es-CO" dirty="0" smtClean="0">
                <a:latin typeface="Calibri" panose="020F0502020204030204" pitchFamily="34" charset="0"/>
                <a:ea typeface="Calibri" panose="020F0502020204030204" pitchFamily="34" charset="0"/>
                <a:cs typeface="Times New Roman" panose="02020603050405020304" pitchFamily="18" charset="0"/>
              </a:rPr>
              <a:t>los convenios de desempeño y la </a:t>
            </a:r>
            <a:r>
              <a:rPr lang="es-CO" dirty="0">
                <a:latin typeface="Calibri" panose="020F0502020204030204" pitchFamily="34" charset="0"/>
                <a:ea typeface="Calibri" panose="020F0502020204030204" pitchFamily="34" charset="0"/>
                <a:cs typeface="Times New Roman" panose="02020603050405020304" pitchFamily="18" charset="0"/>
              </a:rPr>
              <a:t>toma de decisiones presupuestarias en la fase de preparación y aprobación, en la de ejecución y en la de evaluación y rendición de cuentas del gasto.</a:t>
            </a:r>
            <a:r>
              <a:rPr lang="es-CO" b="1" dirty="0">
                <a:latin typeface="Calibri" panose="020F0502020204030204" pitchFamily="34" charset="0"/>
                <a:ea typeface="Calibri" panose="020F0502020204030204" pitchFamily="34" charset="0"/>
                <a:cs typeface="Times New Roman" panose="02020603050405020304" pitchFamily="18" charset="0"/>
              </a:rPr>
              <a:t> </a:t>
            </a:r>
            <a:endParaRPr lang="es-CO"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s-CO" b="1" dirty="0" smtClean="0">
              <a:solidFill>
                <a:srgbClr val="FF0000"/>
              </a:solidFill>
              <a:latin typeface="Calibri" panose="020F0502020204030204" pitchFamily="34" charset="0"/>
              <a:cs typeface="Times New Roman" panose="02020603050405020304" pitchFamily="18" charset="0"/>
            </a:endParaRPr>
          </a:p>
          <a:p>
            <a:pPr marL="0" indent="0" algn="ctr">
              <a:buNone/>
            </a:pPr>
            <a:r>
              <a:rPr lang="es-CO" b="1" dirty="0" smtClean="0">
                <a:solidFill>
                  <a:srgbClr val="FF0000"/>
                </a:solidFill>
                <a:latin typeface="Calibri" panose="020F0502020204030204" pitchFamily="34" charset="0"/>
                <a:cs typeface="Times New Roman" panose="02020603050405020304" pitchFamily="18" charset="0"/>
              </a:rPr>
              <a:t>PERMITEN HACER VINCULANTE EL COMPROMISO DE RESULTADO</a:t>
            </a:r>
            <a:endParaRPr lang="es-CO" dirty="0">
              <a:solidFill>
                <a:srgbClr val="FF0000"/>
              </a:solidFill>
            </a:endParaRPr>
          </a:p>
        </p:txBody>
      </p:sp>
    </p:spTree>
    <p:extLst>
      <p:ext uri="{BB962C8B-B14F-4D97-AF65-F5344CB8AC3E}">
        <p14:creationId xmlns:p14="http://schemas.microsoft.com/office/powerpoint/2010/main" val="3447731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518" y="0"/>
            <a:ext cx="10877282" cy="978795"/>
          </a:xfrm>
        </p:spPr>
        <p:txBody>
          <a:bodyPr>
            <a:normAutofit/>
          </a:bodyPr>
          <a:lstStyle/>
          <a:p>
            <a:r>
              <a:rPr lang="es-CO" sz="3600" b="1" dirty="0" smtClean="0">
                <a:solidFill>
                  <a:srgbClr val="FF0000"/>
                </a:solidFill>
              </a:rPr>
              <a:t>MAPAS O CAMINOS DE ACCESO CIUDADANO AL SERVICIO</a:t>
            </a:r>
            <a:endParaRPr lang="es-CO" sz="3600" b="1" dirty="0">
              <a:solidFill>
                <a:srgbClr val="FF0000"/>
              </a:solidFill>
            </a:endParaRPr>
          </a:p>
        </p:txBody>
      </p:sp>
      <p:sp>
        <p:nvSpPr>
          <p:cNvPr id="3" name="Marcador de contenido 2"/>
          <p:cNvSpPr>
            <a:spLocks noGrp="1"/>
          </p:cNvSpPr>
          <p:nvPr>
            <p:ph idx="1"/>
          </p:nvPr>
        </p:nvSpPr>
        <p:spPr>
          <a:xfrm>
            <a:off x="309093" y="1107584"/>
            <a:ext cx="11044707" cy="5069380"/>
          </a:xfrm>
        </p:spPr>
        <p:txBody>
          <a:bodyPr>
            <a:normAutofit lnSpcReduction="10000"/>
          </a:bodyPr>
          <a:lstStyle/>
          <a:p>
            <a:r>
              <a:rPr lang="es-CO" dirty="0" smtClean="0"/>
              <a:t>La </a:t>
            </a:r>
            <a:r>
              <a:rPr lang="es-CO" dirty="0"/>
              <a:t>herramienta más poderosa </a:t>
            </a:r>
            <a:r>
              <a:rPr lang="es-CO" dirty="0" smtClean="0"/>
              <a:t>para </a:t>
            </a:r>
            <a:r>
              <a:rPr lang="es-CO" dirty="0"/>
              <a:t>asegurar la unión </a:t>
            </a:r>
            <a:r>
              <a:rPr lang="es-CO" dirty="0" smtClean="0"/>
              <a:t>REAL de </a:t>
            </a:r>
            <a:r>
              <a:rPr lang="es-CO" dirty="0"/>
              <a:t>las expectativas ciudadanas </a:t>
            </a:r>
            <a:r>
              <a:rPr lang="es-CO" dirty="0" smtClean="0"/>
              <a:t>con </a:t>
            </a:r>
            <a:r>
              <a:rPr lang="es-CO" dirty="0"/>
              <a:t>la oferta del gobierno </a:t>
            </a:r>
            <a:r>
              <a:rPr lang="es-CO" dirty="0" smtClean="0"/>
              <a:t>de producir </a:t>
            </a:r>
            <a:r>
              <a:rPr lang="es-CO" dirty="0"/>
              <a:t>un resultado. </a:t>
            </a:r>
            <a:endParaRPr lang="es-CO" dirty="0" smtClean="0"/>
          </a:p>
          <a:p>
            <a:r>
              <a:rPr lang="es-CO" dirty="0" smtClean="0"/>
              <a:t>Se emplean </a:t>
            </a:r>
            <a:r>
              <a:rPr lang="es-CO" dirty="0"/>
              <a:t>en el análisis en profundidad de  MIR prioritarias, comenzando con unos pocos piloto por servicio y por comunidad</a:t>
            </a:r>
            <a:r>
              <a:rPr lang="es-CO" b="1" dirty="0"/>
              <a:t>  </a:t>
            </a:r>
            <a:endParaRPr lang="es-CO" dirty="0"/>
          </a:p>
          <a:p>
            <a:pPr marL="0" indent="0">
              <a:buNone/>
            </a:pPr>
            <a:endParaRPr lang="es-CO" dirty="0"/>
          </a:p>
          <a:p>
            <a:r>
              <a:rPr lang="es-CO" b="1" dirty="0"/>
              <a:t>Conexión con decisiones a lo largo del ciclo presupuestario: </a:t>
            </a:r>
            <a:r>
              <a:rPr lang="es-CO" dirty="0"/>
              <a:t>la detección de problemas de acceso debe llevar a reformular la cadena de producción del servicio hasta el impacto final, con obvias implicaciones para la asignación en el presupuesto aprobado y en las adecuaciones presupuestarias y aspectos susceptibles de mejora</a:t>
            </a:r>
            <a:r>
              <a:rPr lang="es-CO" dirty="0" smtClean="0"/>
              <a:t>.</a:t>
            </a:r>
          </a:p>
          <a:p>
            <a:pPr marL="0" indent="0">
              <a:buNone/>
            </a:pPr>
            <a:r>
              <a:rPr lang="es-CO" b="1" dirty="0">
                <a:solidFill>
                  <a:srgbClr val="FF0000"/>
                </a:solidFill>
              </a:rPr>
              <a:t>NO HACE FALTA QUE CADA GASTO TENGA RELACIÓN DIRECTA CON RESULTADO</a:t>
            </a:r>
            <a:endParaRPr lang="es-CO" dirty="0">
              <a:solidFill>
                <a:srgbClr val="FF0000"/>
              </a:solidFill>
            </a:endParaRPr>
          </a:p>
          <a:p>
            <a:endParaRPr lang="es-CO" dirty="0"/>
          </a:p>
        </p:txBody>
      </p:sp>
    </p:spTree>
    <p:extLst>
      <p:ext uri="{BB962C8B-B14F-4D97-AF65-F5344CB8AC3E}">
        <p14:creationId xmlns:p14="http://schemas.microsoft.com/office/powerpoint/2010/main" val="105320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487" y="365125"/>
            <a:ext cx="10980313" cy="1325563"/>
          </a:xfrm>
        </p:spPr>
        <p:txBody>
          <a:bodyPr>
            <a:normAutofit/>
          </a:bodyPr>
          <a:lstStyle/>
          <a:p>
            <a:pPr lvl="0"/>
            <a:r>
              <a:rPr lang="es-CO" sz="3600" b="1" dirty="0">
                <a:solidFill>
                  <a:srgbClr val="FF0000"/>
                </a:solidFill>
              </a:rPr>
              <a:t>TABLERO DE CONTROL DE RIESGOS Y RESPONSABILIDADES </a:t>
            </a:r>
            <a:r>
              <a:rPr lang="es-CO" sz="3600" b="1" dirty="0" smtClean="0">
                <a:solidFill>
                  <a:srgbClr val="FF0000"/>
                </a:solidFill>
              </a:rPr>
              <a:t>INDIVIDUALES</a:t>
            </a:r>
            <a:endParaRPr lang="es-CO" sz="3600" dirty="0">
              <a:solidFill>
                <a:srgbClr val="FF0000"/>
              </a:solidFill>
            </a:endParaRPr>
          </a:p>
        </p:txBody>
      </p:sp>
      <p:sp>
        <p:nvSpPr>
          <p:cNvPr id="3" name="Marcador de contenido 2"/>
          <p:cNvSpPr>
            <a:spLocks noGrp="1"/>
          </p:cNvSpPr>
          <p:nvPr>
            <p:ph idx="1"/>
          </p:nvPr>
        </p:nvSpPr>
        <p:spPr>
          <a:xfrm>
            <a:off x="373487" y="1690688"/>
            <a:ext cx="10980313" cy="4813143"/>
          </a:xfrm>
        </p:spPr>
        <p:txBody>
          <a:bodyPr>
            <a:normAutofit fontScale="92500" lnSpcReduction="20000"/>
          </a:bodyPr>
          <a:lstStyle/>
          <a:p>
            <a:r>
              <a:rPr lang="es-CO" b="1" dirty="0" smtClean="0"/>
              <a:t>COMPLEMENTA O COINCIDE CON TABLEROS CENTRALES LLEVADOS FRECUENTEMENTE EN PRESIDENCIA</a:t>
            </a:r>
          </a:p>
          <a:p>
            <a:endParaRPr lang="es-CO" b="1" dirty="0"/>
          </a:p>
          <a:p>
            <a:r>
              <a:rPr lang="es-CO" b="1" dirty="0" smtClean="0"/>
              <a:t>SEGUIMIENTO</a:t>
            </a:r>
            <a:r>
              <a:rPr lang="es-CO" b="1" dirty="0"/>
              <a:t>, VIGILANCIA, CONTROL Y REPORTE DE IMPLEMENTACIÓN TRAYECTORIAS DE </a:t>
            </a:r>
            <a:r>
              <a:rPr lang="es-CO" b="1" dirty="0" smtClean="0"/>
              <a:t>IMPLEMENTACIÓN</a:t>
            </a:r>
          </a:p>
          <a:p>
            <a:endParaRPr lang="es-CO" b="1" dirty="0"/>
          </a:p>
          <a:p>
            <a:r>
              <a:rPr lang="es-CO" dirty="0" smtClean="0"/>
              <a:t>provee </a:t>
            </a:r>
            <a:r>
              <a:rPr lang="es-CO" dirty="0"/>
              <a:t>la información más certera y oportuna para la toma de decisiones por parte de la presidencia, el gabinete o </a:t>
            </a:r>
            <a:r>
              <a:rPr lang="es-CO" dirty="0" smtClean="0"/>
              <a:t>los ministros. </a:t>
            </a:r>
            <a:endParaRPr lang="es-CO" dirty="0"/>
          </a:p>
          <a:p>
            <a:r>
              <a:rPr lang="es-CO" b="1" dirty="0"/>
              <a:t> </a:t>
            </a:r>
            <a:r>
              <a:rPr lang="es-CO" b="1" dirty="0" smtClean="0"/>
              <a:t>Conexión </a:t>
            </a:r>
            <a:r>
              <a:rPr lang="es-CO" b="1" dirty="0"/>
              <a:t>con decisiones a lo largo del ciclo presupuestario: </a:t>
            </a:r>
            <a:r>
              <a:rPr lang="es-CO" dirty="0"/>
              <a:t>el tablero de control se construye, se monitorea y se corrige con participación, entre otras unidades, de las </a:t>
            </a:r>
            <a:r>
              <a:rPr lang="es-CO" dirty="0" smtClean="0"/>
              <a:t>direcciones de presupuesto de los ministerios o departamentos administrativos. Las </a:t>
            </a:r>
            <a:r>
              <a:rPr lang="es-CO" dirty="0"/>
              <a:t>derivarán del tablero propuestas de </a:t>
            </a:r>
            <a:r>
              <a:rPr lang="es-CO" dirty="0" smtClean="0"/>
              <a:t>variación en las asignaciones para llevar a DGPP.</a:t>
            </a:r>
            <a:r>
              <a:rPr lang="es-CO" b="1" dirty="0" smtClean="0"/>
              <a:t> </a:t>
            </a:r>
            <a:r>
              <a:rPr lang="es-CO" dirty="0"/>
              <a:t/>
            </a:r>
            <a:br>
              <a:rPr lang="es-CO" dirty="0"/>
            </a:br>
            <a:endParaRPr lang="es-CO" dirty="0"/>
          </a:p>
        </p:txBody>
      </p:sp>
    </p:spTree>
    <p:extLst>
      <p:ext uri="{BB962C8B-B14F-4D97-AF65-F5344CB8AC3E}">
        <p14:creationId xmlns:p14="http://schemas.microsoft.com/office/powerpoint/2010/main" val="72705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972" y="365126"/>
            <a:ext cx="11031828" cy="1012914"/>
          </a:xfrm>
        </p:spPr>
        <p:txBody>
          <a:bodyPr>
            <a:noAutofit/>
          </a:bodyPr>
          <a:lstStyle/>
          <a:p>
            <a:pPr lvl="0"/>
            <a:r>
              <a:rPr lang="es-CO" sz="3600" b="1" dirty="0">
                <a:solidFill>
                  <a:srgbClr val="FF0000"/>
                </a:solidFill>
              </a:rPr>
              <a:t>IDENTIFICACIÓN DE FACTORES DE DESVIACIÓN DE TRAYECTORIA Y CORRECCIÓN OPORTUNA </a:t>
            </a:r>
            <a:r>
              <a:rPr lang="es-CO" sz="3600" b="1" dirty="0" smtClean="0">
                <a:solidFill>
                  <a:srgbClr val="FF0000"/>
                </a:solidFill>
              </a:rPr>
              <a:t>DE PROGRAMAS</a:t>
            </a:r>
            <a:r>
              <a:rPr lang="es-CO" sz="3600" b="1" dirty="0">
                <a:solidFill>
                  <a:srgbClr val="FF0000"/>
                </a:solidFill>
              </a:rPr>
              <a:t/>
            </a:r>
            <a:br>
              <a:rPr lang="es-CO" sz="3600" b="1" dirty="0">
                <a:solidFill>
                  <a:srgbClr val="FF0000"/>
                </a:solidFill>
              </a:rPr>
            </a:br>
            <a:endParaRPr lang="es-CO" sz="3600" b="1" dirty="0">
              <a:solidFill>
                <a:srgbClr val="FF0000"/>
              </a:solidFill>
            </a:endParaRPr>
          </a:p>
        </p:txBody>
      </p:sp>
      <p:sp>
        <p:nvSpPr>
          <p:cNvPr id="3" name="Marcador de contenido 2"/>
          <p:cNvSpPr>
            <a:spLocks noGrp="1"/>
          </p:cNvSpPr>
          <p:nvPr>
            <p:ph idx="1"/>
          </p:nvPr>
        </p:nvSpPr>
        <p:spPr>
          <a:xfrm>
            <a:off x="321972" y="1210614"/>
            <a:ext cx="11539470" cy="5254579"/>
          </a:xfrm>
        </p:spPr>
        <p:txBody>
          <a:bodyPr>
            <a:normAutofit lnSpcReduction="10000"/>
          </a:bodyPr>
          <a:lstStyle/>
          <a:p>
            <a:r>
              <a:rPr lang="es-CO" dirty="0" smtClean="0"/>
              <a:t>Equivale </a:t>
            </a:r>
            <a:r>
              <a:rPr lang="es-CO" dirty="0"/>
              <a:t>a la información que espera un presidente, un gabinete, un </a:t>
            </a:r>
            <a:r>
              <a:rPr lang="es-CO" dirty="0" smtClean="0"/>
              <a:t>ministro o</a:t>
            </a:r>
            <a:r>
              <a:rPr lang="es-CO" dirty="0"/>
              <a:t>, en la empresa privada, una junta o consejo directivo o un CEO, para tomar decisiones tan fundamentadas cuanto es posible y cuanto justifica la envergadura de la decisión </a:t>
            </a:r>
            <a:r>
              <a:rPr lang="es-CO" dirty="0" smtClean="0"/>
              <a:t>(</a:t>
            </a:r>
          </a:p>
          <a:p>
            <a:r>
              <a:rPr lang="es-CO" dirty="0" smtClean="0"/>
              <a:t>Es </a:t>
            </a:r>
            <a:r>
              <a:rPr lang="es-CO" dirty="0"/>
              <a:t>una práctica que, liderada por </a:t>
            </a:r>
            <a:r>
              <a:rPr lang="es-CO" dirty="0" smtClean="0"/>
              <a:t>Presupuesto, multiplica </a:t>
            </a:r>
            <a:r>
              <a:rPr lang="es-CO" dirty="0"/>
              <a:t>exponencialmente su incidencia en algunas de las más importantes decisiones públicas. </a:t>
            </a:r>
          </a:p>
          <a:p>
            <a:pPr marL="0" indent="0">
              <a:buNone/>
            </a:pPr>
            <a:endParaRPr lang="es-CO" dirty="0"/>
          </a:p>
          <a:p>
            <a:r>
              <a:rPr lang="es-CO" b="1" dirty="0"/>
              <a:t>Conexión con decisiones a lo largo del ciclo presupuestario: </a:t>
            </a:r>
            <a:r>
              <a:rPr lang="es-CO" dirty="0"/>
              <a:t>las propuestas de correcciones deben ser costeadas contra los costos de oportunidad y los beneficios que arrojaría el logro del resultado esperado. El cálculo de los costos y los beneficios ha de ser realizado por </a:t>
            </a:r>
            <a:r>
              <a:rPr lang="es-CO" dirty="0" smtClean="0"/>
              <a:t>funcionarios de DGPP junto con Direcciones Presupuesto de los Ministerios, sometido </a:t>
            </a:r>
            <a:r>
              <a:rPr lang="es-CO" dirty="0"/>
              <a:t>a las cabezas de la dependencia y traído a consideración de </a:t>
            </a:r>
            <a:r>
              <a:rPr lang="es-CO" dirty="0" smtClean="0"/>
              <a:t>Dirección de Presupuesto.</a:t>
            </a:r>
            <a:endParaRPr lang="es-CO" dirty="0"/>
          </a:p>
        </p:txBody>
      </p:sp>
      <p:sp>
        <p:nvSpPr>
          <p:cNvPr id="4" name="Rectángulo 3"/>
          <p:cNvSpPr/>
          <p:nvPr/>
        </p:nvSpPr>
        <p:spPr>
          <a:xfrm flipH="1">
            <a:off x="11861441" y="3554569"/>
            <a:ext cx="193182" cy="27806651"/>
          </a:xfrm>
          <a:prstGeom prst="rect">
            <a:avLst/>
          </a:prstGeom>
        </p:spPr>
        <p:txBody>
          <a:bodyPr wrap="square">
            <a:spAutoFit/>
          </a:bodyPr>
          <a:lstStyle/>
          <a:p>
            <a:pPr marL="342900" indent="-342900">
              <a:lnSpc>
                <a:spcPct val="107000"/>
              </a:lnSpc>
              <a:spcAft>
                <a:spcPts val="800"/>
              </a:spcAft>
              <a:buFont typeface="+mj-lt"/>
              <a:buAutoNum type="alphaUcPeriod" startAt="7"/>
            </a:pPr>
            <a:r>
              <a:rPr lang="es-CO" sz="11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LAS NUEVAS MESAS DE TRABAJO PROPUESTAS: CREACIÓN DE CONSENSOS ENTRE PARTICIPANTES - OBJETIVOS, PROCEDIMIENTOS DE PROMOCIÓN, ORIENTACIÓN Y REGISTRO COMPROMISOS MESAS DE TRABAJO</a:t>
            </a:r>
            <a:endParaRPr lang="es-CO" sz="11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989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1973"/>
            <a:ext cx="10515600" cy="592427"/>
          </a:xfrm>
        </p:spPr>
        <p:txBody>
          <a:bodyPr>
            <a:normAutofit/>
          </a:bodyPr>
          <a:lstStyle/>
          <a:p>
            <a:pPr lvl="0"/>
            <a:r>
              <a:rPr lang="es-CO" sz="3600" b="1" dirty="0">
                <a:solidFill>
                  <a:srgbClr val="FF0000"/>
                </a:solidFill>
              </a:rPr>
              <a:t>LAS NUEVAS MESAS DE </a:t>
            </a:r>
            <a:r>
              <a:rPr lang="es-CO" sz="3600" b="1" dirty="0" smtClean="0">
                <a:solidFill>
                  <a:srgbClr val="FF0000"/>
                </a:solidFill>
              </a:rPr>
              <a:t>TRABAJO</a:t>
            </a:r>
            <a:endParaRPr lang="es-CO" sz="3600" dirty="0">
              <a:solidFill>
                <a:srgbClr val="FF0000"/>
              </a:solidFill>
            </a:endParaRPr>
          </a:p>
        </p:txBody>
      </p:sp>
      <p:sp>
        <p:nvSpPr>
          <p:cNvPr id="3" name="Marcador de contenido 2"/>
          <p:cNvSpPr>
            <a:spLocks noGrp="1"/>
          </p:cNvSpPr>
          <p:nvPr>
            <p:ph idx="1"/>
          </p:nvPr>
        </p:nvSpPr>
        <p:spPr>
          <a:xfrm>
            <a:off x="231821" y="914400"/>
            <a:ext cx="11121980" cy="5756856"/>
          </a:xfrm>
        </p:spPr>
        <p:txBody>
          <a:bodyPr>
            <a:normAutofit/>
          </a:bodyPr>
          <a:lstStyle/>
          <a:p>
            <a:r>
              <a:rPr lang="es-CO" b="1" dirty="0" smtClean="0"/>
              <a:t>CREACIÓN </a:t>
            </a:r>
            <a:r>
              <a:rPr lang="es-CO" b="1" dirty="0"/>
              <a:t>DE </a:t>
            </a:r>
            <a:r>
              <a:rPr lang="es-CO" b="1" dirty="0" smtClean="0"/>
              <a:t>CONSENSOS ENTRE UNIDADES DE PRESUPUESTO, JUNTO CON PLANEACIÓN E INFORMACIÓN DE LOS MINISTERIOS</a:t>
            </a:r>
          </a:p>
          <a:p>
            <a:r>
              <a:rPr lang="es-CO" dirty="0" smtClean="0"/>
              <a:t>Eleva apropiación </a:t>
            </a:r>
            <a:r>
              <a:rPr lang="es-CO" dirty="0"/>
              <a:t>por parte de los </a:t>
            </a:r>
            <a:r>
              <a:rPr lang="es-CO" dirty="0" smtClean="0"/>
              <a:t>ejecutores </a:t>
            </a:r>
            <a:r>
              <a:rPr lang="es-CO" dirty="0"/>
              <a:t>del gasto </a:t>
            </a:r>
            <a:endParaRPr lang="es-CO" dirty="0" smtClean="0"/>
          </a:p>
          <a:p>
            <a:r>
              <a:rPr lang="es-CO" dirty="0" smtClean="0"/>
              <a:t>Asegura que el </a:t>
            </a:r>
            <a:r>
              <a:rPr lang="es-CO" dirty="0"/>
              <a:t>monitoreo y la evaluación incidan en el logro del resultado y en las concomitantes decisiones presupuestarias.</a:t>
            </a:r>
          </a:p>
          <a:p>
            <a:r>
              <a:rPr lang="es-CO" b="1" dirty="0"/>
              <a:t> </a:t>
            </a:r>
            <a:r>
              <a:rPr lang="es-CO" b="1" dirty="0" smtClean="0"/>
              <a:t>Conexión </a:t>
            </a:r>
            <a:r>
              <a:rPr lang="es-CO" b="1" dirty="0"/>
              <a:t>con decisiones presupuestarias:</a:t>
            </a:r>
            <a:r>
              <a:rPr lang="es-CO" dirty="0"/>
              <a:t> las decisiones de las mesas que tienen consecuencias presupuestarias son analizadas por </a:t>
            </a:r>
            <a:r>
              <a:rPr lang="es-CO" dirty="0" smtClean="0"/>
              <a:t>presupuesto, planeación, evaluación, control interno de los ministerios, junto con el </a:t>
            </a:r>
            <a:r>
              <a:rPr lang="es-CO" dirty="0"/>
              <a:t>consiguiente cálculo de costo. </a:t>
            </a:r>
            <a:endParaRPr lang="es-CO" dirty="0" smtClean="0"/>
          </a:p>
          <a:p>
            <a:r>
              <a:rPr lang="es-CO" dirty="0" smtClean="0"/>
              <a:t>Cuando </a:t>
            </a:r>
            <a:r>
              <a:rPr lang="es-CO" dirty="0"/>
              <a:t>se trata de programas prioritarios que demandaran recursos adicionales para llegar al resultado, la dependencia buscará, primero, abrir el espacio fiscal suficiente dentro de su propio presupuesto y, si no lo consiguiere, solicitará incremento en las asignaciones a la </a:t>
            </a:r>
            <a:r>
              <a:rPr lang="es-CO" dirty="0" smtClean="0"/>
              <a:t>DGPP</a:t>
            </a:r>
            <a:endParaRPr lang="es-CO" dirty="0"/>
          </a:p>
        </p:txBody>
      </p:sp>
    </p:spTree>
    <p:extLst>
      <p:ext uri="{BB962C8B-B14F-4D97-AF65-F5344CB8AC3E}">
        <p14:creationId xmlns:p14="http://schemas.microsoft.com/office/powerpoint/2010/main" val="2855528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1"/>
          <p:cNvSpPr>
            <a:spLocks noChangeArrowheads="1"/>
          </p:cNvSpPr>
          <p:nvPr/>
        </p:nvSpPr>
        <p:spPr bwMode="auto">
          <a:xfrm>
            <a:off x="1841500" y="685801"/>
            <a:ext cx="8750300" cy="610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fontAlgn="base">
              <a:spcBef>
                <a:spcPct val="0"/>
              </a:spcBef>
              <a:spcAft>
                <a:spcPct val="0"/>
              </a:spcAft>
              <a:defRPr/>
            </a:pPr>
            <a:endParaRPr lang="en-GB" sz="1600" dirty="0">
              <a:solidFill>
                <a:prstClr val="black"/>
              </a:solidFill>
              <a:latin typeface="Arial" charset="0"/>
              <a:ea typeface="ＭＳ Ｐゴシック" charset="0"/>
            </a:endParaRPr>
          </a:p>
          <a:p>
            <a:pPr marL="476250" lvl="1" indent="-285750" fontAlgn="base">
              <a:lnSpc>
                <a:spcPct val="120000"/>
              </a:lnSpc>
              <a:spcBef>
                <a:spcPct val="0"/>
              </a:spcBef>
              <a:spcAft>
                <a:spcPct val="0"/>
              </a:spcAft>
              <a:buFont typeface="Arial"/>
              <a:buChar char="•"/>
              <a:defRPr/>
            </a:pPr>
            <a:r>
              <a:rPr lang="en-GB" sz="2400" dirty="0">
                <a:solidFill>
                  <a:prstClr val="black"/>
                </a:solidFill>
                <a:latin typeface="Arial" charset="0"/>
                <a:ea typeface="ＭＳ Ｐゴシック" charset="0"/>
              </a:rPr>
              <a:t>How you will </a:t>
            </a:r>
            <a:r>
              <a:rPr lang="en-GB" sz="2400" b="1" dirty="0">
                <a:solidFill>
                  <a:prstClr val="black"/>
                </a:solidFill>
                <a:latin typeface="Arial" charset="0"/>
                <a:ea typeface="ＭＳ Ｐゴシック" charset="0"/>
              </a:rPr>
              <a:t>achieve the governments ambition.</a:t>
            </a:r>
          </a:p>
          <a:p>
            <a:pPr marL="190500" lvl="1" fontAlgn="base">
              <a:lnSpc>
                <a:spcPct val="120000"/>
              </a:lnSpc>
              <a:spcBef>
                <a:spcPct val="0"/>
              </a:spcBef>
              <a:spcAft>
                <a:spcPct val="0"/>
              </a:spcAft>
              <a:defRPr/>
            </a:pPr>
            <a:endParaRPr lang="en-GB" sz="2400" dirty="0">
              <a:solidFill>
                <a:prstClr val="black"/>
              </a:solidFill>
              <a:latin typeface="Arial" charset="0"/>
              <a:ea typeface="ＭＳ Ｐゴシック" charset="0"/>
            </a:endParaRPr>
          </a:p>
          <a:p>
            <a:pPr marL="476250" lvl="1" indent="-285750" fontAlgn="base">
              <a:lnSpc>
                <a:spcPct val="120000"/>
              </a:lnSpc>
              <a:spcBef>
                <a:spcPct val="0"/>
              </a:spcBef>
              <a:spcAft>
                <a:spcPct val="0"/>
              </a:spcAft>
              <a:buFont typeface="Arial"/>
              <a:buChar char="•"/>
              <a:defRPr/>
            </a:pPr>
            <a:r>
              <a:rPr lang="en-GB" sz="2400" dirty="0">
                <a:solidFill>
                  <a:prstClr val="black"/>
                </a:solidFill>
                <a:latin typeface="Arial" charset="0"/>
                <a:ea typeface="ＭＳ Ｐゴシック" charset="0"/>
              </a:rPr>
              <a:t>How the </a:t>
            </a:r>
            <a:r>
              <a:rPr lang="en-GB" sz="2400" b="1" dirty="0">
                <a:solidFill>
                  <a:prstClr val="black"/>
                </a:solidFill>
                <a:latin typeface="Arial" charset="0"/>
                <a:ea typeface="ＭＳ Ｐゴシック" charset="0"/>
              </a:rPr>
              <a:t>money</a:t>
            </a:r>
            <a:r>
              <a:rPr lang="en-GB" sz="2400" dirty="0">
                <a:solidFill>
                  <a:prstClr val="black"/>
                </a:solidFill>
                <a:latin typeface="Arial" charset="0"/>
                <a:ea typeface="ＭＳ Ｐゴシック" charset="0"/>
              </a:rPr>
              <a:t> follows the critical path.</a:t>
            </a:r>
          </a:p>
          <a:p>
            <a:pPr marL="190500" lvl="1" fontAlgn="base">
              <a:lnSpc>
                <a:spcPct val="120000"/>
              </a:lnSpc>
              <a:spcBef>
                <a:spcPct val="0"/>
              </a:spcBef>
              <a:spcAft>
                <a:spcPct val="0"/>
              </a:spcAft>
              <a:defRPr/>
            </a:pPr>
            <a:endParaRPr lang="en-GB" sz="2400" dirty="0">
              <a:solidFill>
                <a:prstClr val="black"/>
              </a:solidFill>
              <a:latin typeface="Arial" charset="0"/>
              <a:ea typeface="ＭＳ Ｐゴシック" charset="0"/>
            </a:endParaRPr>
          </a:p>
          <a:p>
            <a:pPr marL="476250" lvl="1" indent="-285750" fontAlgn="base">
              <a:lnSpc>
                <a:spcPct val="120000"/>
              </a:lnSpc>
              <a:spcBef>
                <a:spcPct val="0"/>
              </a:spcBef>
              <a:spcAft>
                <a:spcPct val="0"/>
              </a:spcAft>
              <a:buFont typeface="Arial"/>
              <a:buChar char="•"/>
              <a:defRPr/>
            </a:pPr>
            <a:r>
              <a:rPr lang="en-GB" sz="2400" dirty="0">
                <a:solidFill>
                  <a:prstClr val="black"/>
                </a:solidFill>
                <a:latin typeface="Arial" charset="0"/>
                <a:ea typeface="ＭＳ Ｐゴシック" charset="0"/>
              </a:rPr>
              <a:t>The nature of the </a:t>
            </a:r>
            <a:r>
              <a:rPr lang="en-GB" sz="2400" b="1" dirty="0">
                <a:solidFill>
                  <a:prstClr val="black"/>
                </a:solidFill>
                <a:latin typeface="Arial" charset="0"/>
                <a:ea typeface="ＭＳ Ｐゴシック" charset="0"/>
              </a:rPr>
              <a:t>relationships</a:t>
            </a:r>
            <a:r>
              <a:rPr lang="en-GB" sz="2400" dirty="0">
                <a:solidFill>
                  <a:prstClr val="black"/>
                </a:solidFill>
                <a:latin typeface="Arial" charset="0"/>
                <a:ea typeface="ＭＳ Ｐゴシック" charset="0"/>
              </a:rPr>
              <a:t> (accountability, common purpose, etc.) between the various organisations involved.</a:t>
            </a:r>
          </a:p>
          <a:p>
            <a:pPr marL="190500" lvl="1" fontAlgn="base">
              <a:lnSpc>
                <a:spcPct val="120000"/>
              </a:lnSpc>
              <a:spcBef>
                <a:spcPct val="0"/>
              </a:spcBef>
              <a:spcAft>
                <a:spcPct val="0"/>
              </a:spcAft>
              <a:defRPr/>
            </a:pPr>
            <a:r>
              <a:rPr lang="en-GB" sz="2400" dirty="0">
                <a:solidFill>
                  <a:prstClr val="black"/>
                </a:solidFill>
                <a:latin typeface="Arial" charset="0"/>
                <a:ea typeface="ＭＳ Ｐゴシック" charset="0"/>
              </a:rPr>
              <a:t> </a:t>
            </a:r>
          </a:p>
          <a:p>
            <a:pPr marL="476250" lvl="1" indent="-285750" fontAlgn="base">
              <a:lnSpc>
                <a:spcPct val="120000"/>
              </a:lnSpc>
              <a:spcBef>
                <a:spcPct val="0"/>
              </a:spcBef>
              <a:spcAft>
                <a:spcPct val="0"/>
              </a:spcAft>
              <a:buFont typeface="Arial"/>
              <a:buChar char="•"/>
              <a:defRPr/>
            </a:pPr>
            <a:r>
              <a:rPr lang="en-GB" sz="2400" dirty="0">
                <a:solidFill>
                  <a:prstClr val="black"/>
                </a:solidFill>
                <a:latin typeface="Arial" charset="0"/>
                <a:ea typeface="ＭＳ Ｐゴシック" charset="0"/>
              </a:rPr>
              <a:t>The </a:t>
            </a:r>
            <a:r>
              <a:rPr lang="en-GB" sz="2400" b="1" dirty="0">
                <a:solidFill>
                  <a:prstClr val="black"/>
                </a:solidFill>
                <a:latin typeface="Arial" charset="0"/>
                <a:ea typeface="ＭＳ Ｐゴシック" charset="0"/>
              </a:rPr>
              <a:t>synergies and conflicts</a:t>
            </a:r>
            <a:r>
              <a:rPr lang="en-GB" sz="2400" dirty="0">
                <a:solidFill>
                  <a:prstClr val="black"/>
                </a:solidFill>
                <a:latin typeface="Arial" charset="0"/>
                <a:ea typeface="ＭＳ Ｐゴシック" charset="0"/>
              </a:rPr>
              <a:t> which help or hinder their ability to work together.</a:t>
            </a:r>
          </a:p>
          <a:p>
            <a:pPr marL="190500" lvl="1" fontAlgn="base">
              <a:lnSpc>
                <a:spcPct val="120000"/>
              </a:lnSpc>
              <a:spcBef>
                <a:spcPct val="0"/>
              </a:spcBef>
              <a:spcAft>
                <a:spcPct val="0"/>
              </a:spcAft>
              <a:defRPr/>
            </a:pPr>
            <a:endParaRPr lang="en-GB" sz="2400" dirty="0">
              <a:solidFill>
                <a:prstClr val="black"/>
              </a:solidFill>
              <a:latin typeface="Arial" charset="0"/>
              <a:ea typeface="ＭＳ Ｐゴシック" charset="0"/>
            </a:endParaRPr>
          </a:p>
          <a:p>
            <a:pPr marL="476250" lvl="1" indent="-285750" fontAlgn="base">
              <a:lnSpc>
                <a:spcPct val="120000"/>
              </a:lnSpc>
              <a:spcBef>
                <a:spcPct val="0"/>
              </a:spcBef>
              <a:spcAft>
                <a:spcPct val="0"/>
              </a:spcAft>
              <a:buFont typeface="Arial"/>
              <a:buChar char="•"/>
              <a:defRPr/>
            </a:pPr>
            <a:r>
              <a:rPr lang="en-GB" sz="2400" dirty="0">
                <a:solidFill>
                  <a:prstClr val="black"/>
                </a:solidFill>
                <a:latin typeface="Arial" charset="0"/>
                <a:ea typeface="ＭＳ Ｐゴシック" charset="0"/>
              </a:rPr>
              <a:t>How the system interacts with the </a:t>
            </a:r>
            <a:r>
              <a:rPr lang="en-GB" sz="2400" b="1" dirty="0">
                <a:solidFill>
                  <a:prstClr val="black"/>
                </a:solidFill>
                <a:latin typeface="Arial" charset="0"/>
                <a:ea typeface="ＭＳ Ｐゴシック" charset="0"/>
              </a:rPr>
              <a:t>citizen.</a:t>
            </a:r>
          </a:p>
          <a:p>
            <a:pPr marL="190500" lvl="1" fontAlgn="base">
              <a:lnSpc>
                <a:spcPct val="120000"/>
              </a:lnSpc>
              <a:spcBef>
                <a:spcPct val="0"/>
              </a:spcBef>
              <a:spcAft>
                <a:spcPct val="0"/>
              </a:spcAft>
              <a:defRPr/>
            </a:pPr>
            <a:endParaRPr lang="en-GB" sz="2400" dirty="0">
              <a:solidFill>
                <a:prstClr val="black"/>
              </a:solidFill>
              <a:latin typeface="Arial" charset="0"/>
              <a:ea typeface="ＭＳ Ｐゴシック" charset="0"/>
            </a:endParaRPr>
          </a:p>
          <a:p>
            <a:pPr marL="476250" lvl="1" indent="-285750" fontAlgn="base">
              <a:lnSpc>
                <a:spcPct val="120000"/>
              </a:lnSpc>
              <a:spcBef>
                <a:spcPct val="0"/>
              </a:spcBef>
              <a:spcAft>
                <a:spcPct val="0"/>
              </a:spcAft>
              <a:buFont typeface="Arial"/>
              <a:buChar char="•"/>
              <a:defRPr/>
            </a:pPr>
            <a:r>
              <a:rPr lang="en-GB" sz="2400" dirty="0">
                <a:solidFill>
                  <a:prstClr val="black"/>
                </a:solidFill>
                <a:latin typeface="Arial" charset="0"/>
                <a:ea typeface="ＭＳ Ｐゴシック" charset="0"/>
              </a:rPr>
              <a:t>Opportunities for improving </a:t>
            </a:r>
            <a:r>
              <a:rPr lang="en-GB" sz="2400" b="1" dirty="0">
                <a:solidFill>
                  <a:prstClr val="black"/>
                </a:solidFill>
                <a:latin typeface="Arial" charset="0"/>
                <a:ea typeface="ＭＳ Ｐゴシック" charset="0"/>
              </a:rPr>
              <a:t>efficiency and effectiveness</a:t>
            </a:r>
          </a:p>
        </p:txBody>
      </p:sp>
      <p:sp>
        <p:nvSpPr>
          <p:cNvPr id="143362" name="Title 1"/>
          <p:cNvSpPr>
            <a:spLocks noGrp="1"/>
          </p:cNvSpPr>
          <p:nvPr>
            <p:ph type="title"/>
          </p:nvPr>
        </p:nvSpPr>
        <p:spPr>
          <a:xfrm>
            <a:off x="1981200" y="-152400"/>
            <a:ext cx="8229600" cy="1143000"/>
          </a:xfrm>
          <a:extLst/>
        </p:spPr>
        <p:txBody>
          <a:bodyPr vert="horz" lIns="91440" tIns="45720" rIns="91440" bIns="45720" rtlCol="0" anchor="ctr">
            <a:noAutofit/>
          </a:bodyPr>
          <a:lstStyle/>
          <a:p>
            <a:pPr algn="l"/>
            <a:r>
              <a:rPr lang="en-GB" sz="2800" b="1" i="1" dirty="0">
                <a:solidFill>
                  <a:srgbClr val="C00000"/>
                </a:solidFill>
                <a:effectLst>
                  <a:outerShdw blurRad="38100" dist="38100" dir="2700000" algn="tl">
                    <a:srgbClr val="000000">
                      <a:alpha val="43137"/>
                    </a:srgbClr>
                  </a:outerShdw>
                </a:effectLst>
              </a:rPr>
              <a:t>A Delivery System Map</a:t>
            </a:r>
          </a:p>
        </p:txBody>
      </p:sp>
    </p:spTree>
    <p:extLst>
      <p:ext uri="{BB962C8B-B14F-4D97-AF65-F5344CB8AC3E}">
        <p14:creationId xmlns:p14="http://schemas.microsoft.com/office/powerpoint/2010/main" val="53703265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es-MX" sz="2800" b="1" dirty="0">
                <a:solidFill>
                  <a:srgbClr val="C00000"/>
                </a:solidFill>
              </a:rPr>
              <a:t>Estrategia de </a:t>
            </a:r>
            <a:r>
              <a:rPr lang="es-MX" sz="2800" b="1" dirty="0" err="1">
                <a:solidFill>
                  <a:srgbClr val="C00000"/>
                </a:solidFill>
              </a:rPr>
              <a:t>institucionalizacion</a:t>
            </a:r>
            <a:r>
              <a:rPr lang="es-MX" sz="2800" b="1" dirty="0">
                <a:solidFill>
                  <a:srgbClr val="C00000"/>
                </a:solidFill>
              </a:rPr>
              <a:t> de </a:t>
            </a:r>
            <a:r>
              <a:rPr lang="es-MX" sz="2800" b="1" dirty="0" err="1">
                <a:solidFill>
                  <a:srgbClr val="C00000"/>
                </a:solidFill>
              </a:rPr>
              <a:t>GbR</a:t>
            </a:r>
            <a:r>
              <a:rPr lang="es-MX" sz="2800" b="1" dirty="0">
                <a:solidFill>
                  <a:srgbClr val="C00000"/>
                </a:solidFill>
              </a:rPr>
              <a:t>: estrategia, actores, instrumentos </a:t>
            </a:r>
            <a:r>
              <a:rPr lang="es-MX" sz="2800" b="1" dirty="0" smtClean="0">
                <a:solidFill>
                  <a:srgbClr val="C00000"/>
                </a:solidFill>
              </a:rPr>
              <a:t>– “modelo chileno”</a:t>
            </a:r>
            <a:r>
              <a:rPr lang="es-CO" sz="2800" dirty="0"/>
              <a:t/>
            </a:r>
            <a:br>
              <a:rPr lang="es-CO" sz="2800" dirty="0"/>
            </a:br>
            <a:endParaRPr lang="es-CO"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0438559"/>
              </p:ext>
            </p:extLst>
          </p:nvPr>
        </p:nvGraphicFramePr>
        <p:xfrm>
          <a:off x="478972" y="870858"/>
          <a:ext cx="11117941" cy="6137362"/>
        </p:xfrm>
        <a:graphic>
          <a:graphicData uri="http://schemas.openxmlformats.org/drawingml/2006/table">
            <a:tbl>
              <a:tblPr firstRow="1" bandRow="1">
                <a:tableStyleId>{5C22544A-7EE6-4342-B048-85BDC9FD1C3A}</a:tableStyleId>
              </a:tblPr>
              <a:tblGrid>
                <a:gridCol w="3483222"/>
                <a:gridCol w="3467318"/>
                <a:gridCol w="4167401"/>
              </a:tblGrid>
              <a:tr h="373549">
                <a:tc>
                  <a:txBody>
                    <a:bodyPr/>
                    <a:lstStyle/>
                    <a:p>
                      <a:pPr algn="ctr"/>
                      <a:r>
                        <a:rPr lang="en-US" dirty="0" smtClean="0"/>
                        <a:t>ESTRATEGIA</a:t>
                      </a:r>
                      <a:endParaRPr lang="es-CO" dirty="0"/>
                    </a:p>
                  </a:txBody>
                  <a:tcPr/>
                </a:tc>
                <a:tc>
                  <a:txBody>
                    <a:bodyPr/>
                    <a:lstStyle/>
                    <a:p>
                      <a:pPr algn="ctr"/>
                      <a:r>
                        <a:rPr lang="en-US" dirty="0" smtClean="0"/>
                        <a:t>INSTRUMENTOS</a:t>
                      </a:r>
                      <a:endParaRPr lang="es-CO" dirty="0"/>
                    </a:p>
                  </a:txBody>
                  <a:tcPr/>
                </a:tc>
                <a:tc>
                  <a:txBody>
                    <a:bodyPr/>
                    <a:lstStyle/>
                    <a:p>
                      <a:pPr algn="ctr"/>
                      <a:r>
                        <a:rPr lang="en-US" dirty="0" smtClean="0"/>
                        <a:t>LOGROS</a:t>
                      </a:r>
                      <a:endParaRPr lang="es-CO" dirty="0"/>
                    </a:p>
                  </a:txBody>
                  <a:tcPr/>
                </a:tc>
              </a:tr>
              <a:tr h="933872">
                <a:tc>
                  <a:txBody>
                    <a:bodyPr/>
                    <a:lstStyle/>
                    <a:p>
                      <a:r>
                        <a:rPr lang="en-US" sz="2000" b="1" baseline="0" dirty="0" smtClean="0"/>
                        <a:t>Balances </a:t>
                      </a:r>
                      <a:r>
                        <a:rPr lang="en-US" sz="2000" b="1" baseline="0" dirty="0" err="1" smtClean="0"/>
                        <a:t>Fiscales</a:t>
                      </a:r>
                      <a:r>
                        <a:rPr lang="en-US" sz="2000" b="1" baseline="0" dirty="0" smtClean="0"/>
                        <a:t> e Ideas </a:t>
                      </a:r>
                      <a:r>
                        <a:rPr lang="en-US" sz="2000" b="1" baseline="0" dirty="0" err="1" smtClean="0"/>
                        <a:t>politicas</a:t>
                      </a:r>
                      <a:r>
                        <a:rPr lang="en-US" sz="2000" b="1" baseline="0" dirty="0" smtClean="0"/>
                        <a:t> (80’s – 90’s)</a:t>
                      </a:r>
                      <a:endParaRPr lang="es-CO" sz="2000" b="1" dirty="0"/>
                    </a:p>
                  </a:txBody>
                  <a:tcPr/>
                </a:tc>
                <a:tc>
                  <a:txBody>
                    <a:bodyPr/>
                    <a:lstStyle/>
                    <a:p>
                      <a:r>
                        <a:rPr lang="en-US" sz="2000" b="1" dirty="0" err="1" smtClean="0"/>
                        <a:t>Planeacion</a:t>
                      </a:r>
                      <a:r>
                        <a:rPr lang="en-US" sz="2000" b="1" dirty="0" smtClean="0"/>
                        <a:t> </a:t>
                      </a:r>
                      <a:r>
                        <a:rPr lang="en-US" sz="2000" b="1" dirty="0" err="1" smtClean="0"/>
                        <a:t>Estrategica</a:t>
                      </a:r>
                      <a:r>
                        <a:rPr lang="en-US" sz="2000" b="1" dirty="0" smtClean="0"/>
                        <a:t> (</a:t>
                      </a:r>
                      <a:r>
                        <a:rPr lang="en-US" sz="2000" b="1" dirty="0" err="1" smtClean="0"/>
                        <a:t>reducida</a:t>
                      </a:r>
                      <a:r>
                        <a:rPr lang="en-US" sz="2000" b="1" dirty="0" smtClean="0"/>
                        <a:t> a </a:t>
                      </a:r>
                      <a:r>
                        <a:rPr lang="en-US" sz="2000" b="1" dirty="0" err="1" smtClean="0"/>
                        <a:t>requisitos</a:t>
                      </a:r>
                      <a:r>
                        <a:rPr lang="en-US" sz="2000" b="1" dirty="0" smtClean="0"/>
                        <a:t> de </a:t>
                      </a:r>
                      <a:r>
                        <a:rPr lang="en-US" sz="2000" b="1" dirty="0" smtClean="0"/>
                        <a:t>Hacienda). </a:t>
                      </a:r>
                      <a:r>
                        <a:rPr lang="en-US" sz="2000" b="1" dirty="0" err="1" smtClean="0"/>
                        <a:t>Crecen</a:t>
                      </a:r>
                      <a:r>
                        <a:rPr lang="en-US" sz="2000" b="1" dirty="0" smtClean="0"/>
                        <a:t> </a:t>
                      </a:r>
                      <a:r>
                        <a:rPr lang="en-US" sz="2000" b="1" dirty="0" err="1" smtClean="0"/>
                        <a:t>Programas</a:t>
                      </a:r>
                      <a:r>
                        <a:rPr lang="en-US" sz="2000" b="1" dirty="0" smtClean="0"/>
                        <a:t> </a:t>
                      </a:r>
                      <a:r>
                        <a:rPr lang="en-US" sz="2000" b="1" dirty="0" err="1" smtClean="0"/>
                        <a:t>Multisectoriales</a:t>
                      </a:r>
                      <a:endParaRPr lang="es-CO" sz="2000" b="1" dirty="0"/>
                    </a:p>
                  </a:txBody>
                  <a:tcPr/>
                </a:tc>
                <a:tc>
                  <a:txBody>
                    <a:bodyPr/>
                    <a:lstStyle/>
                    <a:p>
                      <a:r>
                        <a:rPr lang="en-US" sz="2000" b="1" dirty="0" err="1" smtClean="0"/>
                        <a:t>Avances</a:t>
                      </a:r>
                      <a:r>
                        <a:rPr lang="en-US" sz="2000" b="1" baseline="0" dirty="0" smtClean="0"/>
                        <a:t> en </a:t>
                      </a:r>
                      <a:r>
                        <a:rPr lang="en-US" sz="2000" b="1" baseline="0" dirty="0" err="1" smtClean="0"/>
                        <a:t>c</a:t>
                      </a:r>
                      <a:r>
                        <a:rPr lang="en-US" sz="2000" b="1" dirty="0" err="1" smtClean="0"/>
                        <a:t>ultura</a:t>
                      </a:r>
                      <a:r>
                        <a:rPr lang="en-US" sz="2000" b="1" dirty="0" smtClean="0"/>
                        <a:t> de </a:t>
                      </a:r>
                      <a:r>
                        <a:rPr lang="en-US" sz="2000" b="1" dirty="0" err="1" smtClean="0"/>
                        <a:t>resultados</a:t>
                      </a:r>
                      <a:r>
                        <a:rPr lang="en-US" sz="2000" b="1" dirty="0" smtClean="0"/>
                        <a:t> y </a:t>
                      </a:r>
                      <a:r>
                        <a:rPr lang="en-US" sz="2000" b="1" dirty="0" err="1" smtClean="0"/>
                        <a:t>gestion</a:t>
                      </a:r>
                      <a:r>
                        <a:rPr lang="en-US" sz="2000" b="1" dirty="0" smtClean="0"/>
                        <a:t> de la </a:t>
                      </a:r>
                      <a:r>
                        <a:rPr lang="en-US" sz="2000" b="1" dirty="0" err="1" smtClean="0"/>
                        <a:t>evidencia</a:t>
                      </a:r>
                      <a:r>
                        <a:rPr lang="en-US" sz="2000" b="1" dirty="0" smtClean="0"/>
                        <a:t>. </a:t>
                      </a:r>
                      <a:r>
                        <a:rPr lang="en-US" sz="2000" b="1" dirty="0" err="1" smtClean="0"/>
                        <a:t>Transferencias</a:t>
                      </a:r>
                      <a:r>
                        <a:rPr lang="en-US" sz="2000" b="1" baseline="0" dirty="0" smtClean="0"/>
                        <a:t> </a:t>
                      </a:r>
                      <a:r>
                        <a:rPr lang="en-US" sz="2000" b="1" baseline="0" dirty="0" err="1" smtClean="0"/>
                        <a:t>condicionadas</a:t>
                      </a:r>
                      <a:r>
                        <a:rPr lang="en-US" sz="2000" b="1" baseline="0" dirty="0" smtClean="0"/>
                        <a:t> a </a:t>
                      </a:r>
                      <a:r>
                        <a:rPr lang="en-US" sz="2000" b="1" baseline="0" dirty="0" err="1" smtClean="0"/>
                        <a:t>resultados</a:t>
                      </a:r>
                      <a:endParaRPr lang="es-CO" sz="2000" b="1" dirty="0"/>
                    </a:p>
                  </a:txBody>
                  <a:tcPr/>
                </a:tc>
              </a:tr>
              <a:tr h="987978">
                <a:tc>
                  <a:txBody>
                    <a:bodyPr/>
                    <a:lstStyle/>
                    <a:p>
                      <a:r>
                        <a:rPr lang="en-US" sz="2000" b="1" dirty="0" smtClean="0"/>
                        <a:t>MMM – </a:t>
                      </a:r>
                      <a:r>
                        <a:rPr lang="en-US" sz="2000" b="1" dirty="0" err="1" smtClean="0"/>
                        <a:t>espacio</a:t>
                      </a:r>
                      <a:r>
                        <a:rPr lang="en-US" sz="2000" b="1" dirty="0" smtClean="0"/>
                        <a:t> fiscal y</a:t>
                      </a:r>
                      <a:r>
                        <a:rPr lang="en-US" sz="2000" b="1" baseline="0" dirty="0" smtClean="0"/>
                        <a:t> </a:t>
                      </a:r>
                      <a:r>
                        <a:rPr lang="en-US" sz="2000" b="1" baseline="0" dirty="0" err="1" smtClean="0"/>
                        <a:t>alivio</a:t>
                      </a:r>
                      <a:r>
                        <a:rPr lang="en-US" sz="2000" b="1" baseline="0" dirty="0" smtClean="0"/>
                        <a:t> </a:t>
                      </a:r>
                      <a:r>
                        <a:rPr lang="en-US" sz="2000" b="1" baseline="0" dirty="0" err="1" smtClean="0"/>
                        <a:t>presion</a:t>
                      </a:r>
                      <a:r>
                        <a:rPr lang="en-US" sz="2000" b="1" baseline="0" dirty="0" smtClean="0"/>
                        <a:t> = PP, M&amp;E </a:t>
                      </a:r>
                      <a:r>
                        <a:rPr lang="en-US" sz="2000" b="1" dirty="0" err="1" smtClean="0"/>
                        <a:t>centralizados</a:t>
                      </a:r>
                      <a:r>
                        <a:rPr lang="en-US" sz="2000" b="1" dirty="0" smtClean="0"/>
                        <a:t> </a:t>
                      </a:r>
                      <a:r>
                        <a:rPr lang="en-US" sz="2000" b="1" baseline="0" dirty="0" smtClean="0"/>
                        <a:t>en Hacienda)</a:t>
                      </a:r>
                      <a:endParaRPr lang="es-CO" sz="2000" b="1" dirty="0"/>
                    </a:p>
                  </a:txBody>
                  <a:tcPr/>
                </a:tc>
                <a:tc>
                  <a:txBody>
                    <a:bodyPr/>
                    <a:lstStyle/>
                    <a:p>
                      <a:r>
                        <a:rPr lang="en-US" sz="2000" b="1" dirty="0" smtClean="0"/>
                        <a:t>SIGOB: </a:t>
                      </a:r>
                      <a:r>
                        <a:rPr lang="en-US" sz="2000" b="1" dirty="0" err="1" smtClean="0"/>
                        <a:t>debil</a:t>
                      </a:r>
                      <a:r>
                        <a:rPr lang="en-US" sz="2000" b="1" dirty="0" smtClean="0"/>
                        <a:t> </a:t>
                      </a:r>
                      <a:r>
                        <a:rPr lang="en-US" sz="2000" b="1" dirty="0" err="1" smtClean="0"/>
                        <a:t>conexion</a:t>
                      </a:r>
                      <a:r>
                        <a:rPr lang="en-US" sz="2000" b="1" dirty="0" smtClean="0"/>
                        <a:t> con </a:t>
                      </a:r>
                      <a:r>
                        <a:rPr lang="en-US" sz="2000" b="1" dirty="0" err="1" smtClean="0"/>
                        <a:t>presupuesto</a:t>
                      </a:r>
                      <a:r>
                        <a:rPr lang="en-US" sz="2000" b="1" baseline="0" dirty="0" smtClean="0"/>
                        <a:t> o </a:t>
                      </a:r>
                      <a:r>
                        <a:rPr lang="en-US" sz="2000" b="1" baseline="0" dirty="0" err="1" smtClean="0"/>
                        <a:t>contabilidad</a:t>
                      </a:r>
                      <a:r>
                        <a:rPr lang="en-US" sz="2000" b="1" baseline="0" dirty="0" smtClean="0"/>
                        <a:t>. </a:t>
                      </a:r>
                      <a:r>
                        <a:rPr lang="en-US" sz="2000" b="1" baseline="0" dirty="0" err="1" smtClean="0"/>
                        <a:t>Debil</a:t>
                      </a:r>
                      <a:r>
                        <a:rPr lang="en-US" sz="2000" b="1" baseline="0" dirty="0" smtClean="0"/>
                        <a:t> </a:t>
                      </a:r>
                      <a:r>
                        <a:rPr lang="en-US" sz="2000" b="1" baseline="0" dirty="0" err="1" smtClean="0"/>
                        <a:t>relacion</a:t>
                      </a:r>
                      <a:r>
                        <a:rPr lang="en-US" sz="2000" b="1" baseline="0" dirty="0" smtClean="0"/>
                        <a:t> causal</a:t>
                      </a:r>
                      <a:endParaRPr lang="es-CO" sz="2000" b="1" dirty="0"/>
                    </a:p>
                  </a:txBody>
                  <a:tcPr/>
                </a:tc>
                <a:tc>
                  <a:txBody>
                    <a:bodyPr/>
                    <a:lstStyle/>
                    <a:p>
                      <a:r>
                        <a:rPr lang="en-US" sz="2000" b="1" dirty="0" err="1" smtClean="0"/>
                        <a:t>Imposicion</a:t>
                      </a:r>
                      <a:r>
                        <a:rPr lang="en-US" sz="2000" b="1" dirty="0" smtClean="0"/>
                        <a:t> </a:t>
                      </a:r>
                      <a:r>
                        <a:rPr lang="en-US" sz="2000" b="1" dirty="0" err="1" smtClean="0"/>
                        <a:t>forzada</a:t>
                      </a:r>
                      <a:r>
                        <a:rPr lang="en-US" sz="2000" b="1" dirty="0" smtClean="0"/>
                        <a:t> de </a:t>
                      </a:r>
                      <a:r>
                        <a:rPr lang="en-US" sz="2000" b="1" dirty="0" err="1" smtClean="0"/>
                        <a:t>procedimientos</a:t>
                      </a:r>
                      <a:r>
                        <a:rPr lang="en-US" sz="2000" b="1" dirty="0" smtClean="0"/>
                        <a:t> e </a:t>
                      </a:r>
                      <a:r>
                        <a:rPr lang="en-US" sz="2000" b="1" dirty="0" err="1" smtClean="0"/>
                        <a:t>instrumentos</a:t>
                      </a:r>
                      <a:r>
                        <a:rPr lang="en-US" sz="2000" b="1" dirty="0" smtClean="0"/>
                        <a:t>  y de </a:t>
                      </a:r>
                      <a:r>
                        <a:rPr lang="en-US" sz="2000" b="1" dirty="0" err="1" smtClean="0"/>
                        <a:t>utilizacion</a:t>
                      </a:r>
                      <a:endParaRPr lang="es-CO" sz="2000" b="1" dirty="0"/>
                    </a:p>
                  </a:txBody>
                  <a:tcPr/>
                </a:tc>
              </a:tr>
              <a:tr h="1089518">
                <a:tc>
                  <a:txBody>
                    <a:bodyPr/>
                    <a:lstStyle/>
                    <a:p>
                      <a:r>
                        <a:rPr lang="en-US" sz="2000" b="1" dirty="0" smtClean="0"/>
                        <a:t>Hacienda </a:t>
                      </a:r>
                      <a:r>
                        <a:rPr lang="en-US" sz="2000" b="1" dirty="0" err="1" smtClean="0"/>
                        <a:t>demanda</a:t>
                      </a:r>
                      <a:r>
                        <a:rPr lang="en-US" sz="2000" b="1" dirty="0" smtClean="0"/>
                        <a:t> </a:t>
                      </a:r>
                      <a:r>
                        <a:rPr lang="en-US" sz="2000" b="1" dirty="0" err="1" smtClean="0"/>
                        <a:t>objetivos</a:t>
                      </a:r>
                      <a:r>
                        <a:rPr lang="en-US" sz="2000" b="1" dirty="0" smtClean="0"/>
                        <a:t>,</a:t>
                      </a:r>
                      <a:r>
                        <a:rPr lang="en-US" sz="2000" b="1" baseline="0" dirty="0" smtClean="0"/>
                        <a:t> </a:t>
                      </a:r>
                      <a:r>
                        <a:rPr lang="en-US" sz="2000" b="1" baseline="0" dirty="0" err="1" smtClean="0"/>
                        <a:t>indicadores</a:t>
                      </a:r>
                      <a:r>
                        <a:rPr lang="en-US" sz="2000" b="1" baseline="0" dirty="0" smtClean="0"/>
                        <a:t>. </a:t>
                      </a:r>
                      <a:r>
                        <a:rPr lang="en-US" sz="2000" b="1" baseline="0" dirty="0" err="1" smtClean="0"/>
                        <a:t>metas</a:t>
                      </a:r>
                      <a:r>
                        <a:rPr lang="en-US" sz="2000" b="1" baseline="0" dirty="0" smtClean="0"/>
                        <a:t>, M&amp;E</a:t>
                      </a:r>
                      <a:endParaRPr lang="es-CO" sz="2000" b="1" dirty="0"/>
                    </a:p>
                  </a:txBody>
                  <a:tcPr/>
                </a:tc>
                <a:tc>
                  <a:txBody>
                    <a:bodyPr/>
                    <a:lstStyle/>
                    <a:p>
                      <a:r>
                        <a:rPr lang="en-US" sz="2000" b="1" dirty="0" err="1" smtClean="0"/>
                        <a:t>Desarrollo</a:t>
                      </a:r>
                      <a:r>
                        <a:rPr lang="en-US" sz="2000" b="1" baseline="0" dirty="0" smtClean="0"/>
                        <a:t> formal de </a:t>
                      </a:r>
                      <a:r>
                        <a:rPr lang="en-US" sz="2000" b="1" baseline="0" dirty="0" err="1" smtClean="0"/>
                        <a:t>indicadores</a:t>
                      </a:r>
                      <a:r>
                        <a:rPr lang="en-US" sz="2000" b="1" baseline="0" dirty="0" smtClean="0"/>
                        <a:t>, </a:t>
                      </a:r>
                      <a:r>
                        <a:rPr lang="en-US" sz="2000" b="1" baseline="0" dirty="0" err="1" smtClean="0"/>
                        <a:t>metas</a:t>
                      </a:r>
                      <a:r>
                        <a:rPr lang="en-US" sz="2000" b="1" baseline="0" dirty="0" smtClean="0"/>
                        <a:t>; control de </a:t>
                      </a:r>
                      <a:r>
                        <a:rPr lang="en-US" sz="2000" b="1" baseline="0" dirty="0" err="1" smtClean="0"/>
                        <a:t>medios</a:t>
                      </a:r>
                      <a:r>
                        <a:rPr lang="en-US" sz="2000" b="1" baseline="0" dirty="0" smtClean="0"/>
                        <a:t> de </a:t>
                      </a:r>
                      <a:r>
                        <a:rPr lang="en-US" sz="2000" b="1" baseline="0" dirty="0" err="1" smtClean="0"/>
                        <a:t>verificacion</a:t>
                      </a:r>
                      <a:endParaRPr lang="es-CO" sz="2000" b="1" dirty="0"/>
                    </a:p>
                  </a:txBody>
                  <a:tcPr/>
                </a:tc>
                <a:tc>
                  <a:txBody>
                    <a:bodyPr/>
                    <a:lstStyle/>
                    <a:p>
                      <a:r>
                        <a:rPr lang="en-US" sz="2000" b="1" dirty="0" err="1" smtClean="0"/>
                        <a:t>Medicion</a:t>
                      </a:r>
                      <a:r>
                        <a:rPr lang="en-US" sz="2000" b="1" dirty="0" smtClean="0"/>
                        <a:t> de </a:t>
                      </a:r>
                      <a:r>
                        <a:rPr lang="en-US" sz="2000" b="1" dirty="0" err="1" smtClean="0"/>
                        <a:t>pobreza</a:t>
                      </a:r>
                      <a:r>
                        <a:rPr lang="en-US" sz="2000" b="1" dirty="0" smtClean="0"/>
                        <a:t>, </a:t>
                      </a:r>
                      <a:r>
                        <a:rPr lang="en-US" sz="2000" b="1" dirty="0" err="1" smtClean="0"/>
                        <a:t>focalizacion</a:t>
                      </a:r>
                      <a:r>
                        <a:rPr lang="en-US" sz="2000" b="1" dirty="0" smtClean="0"/>
                        <a:t>,</a:t>
                      </a:r>
                      <a:r>
                        <a:rPr lang="en-US" sz="2000" b="1" baseline="0" dirty="0" smtClean="0"/>
                        <a:t> </a:t>
                      </a:r>
                      <a:r>
                        <a:rPr lang="en-US" sz="2000" b="1" baseline="0" dirty="0" err="1" smtClean="0"/>
                        <a:t>metas</a:t>
                      </a:r>
                      <a:r>
                        <a:rPr lang="en-US" sz="2000" b="1" baseline="0" dirty="0" smtClean="0"/>
                        <a:t> de inclusion. </a:t>
                      </a:r>
                      <a:r>
                        <a:rPr lang="en-US" sz="2000" b="1" baseline="0" dirty="0" err="1" smtClean="0"/>
                        <a:t>Criminologia</a:t>
                      </a:r>
                      <a:r>
                        <a:rPr lang="en-US" sz="2000" b="1" baseline="0" dirty="0" smtClean="0"/>
                        <a:t> e </a:t>
                      </a:r>
                      <a:r>
                        <a:rPr lang="en-US" sz="2000" b="1" baseline="0" dirty="0" err="1" smtClean="0"/>
                        <a:t>investigacion</a:t>
                      </a:r>
                      <a:r>
                        <a:rPr lang="en-US" sz="2000" b="1" baseline="0" dirty="0" smtClean="0"/>
                        <a:t> </a:t>
                      </a:r>
                      <a:r>
                        <a:rPr lang="en-US" sz="2000" b="1" baseline="0" dirty="0" err="1" smtClean="0"/>
                        <a:t>apoyan</a:t>
                      </a:r>
                      <a:r>
                        <a:rPr lang="en-US" sz="2000" b="1" baseline="0" dirty="0" smtClean="0"/>
                        <a:t> </a:t>
                      </a:r>
                      <a:r>
                        <a:rPr lang="en-US" sz="2000" b="1" baseline="0" dirty="0" err="1" smtClean="0"/>
                        <a:t>gestion</a:t>
                      </a:r>
                      <a:endParaRPr lang="es-CO" sz="2000" b="1" dirty="0"/>
                    </a:p>
                  </a:txBody>
                  <a:tcPr/>
                </a:tc>
              </a:tr>
              <a:tr h="1044466">
                <a:tc>
                  <a:txBody>
                    <a:bodyPr/>
                    <a:lstStyle/>
                    <a:p>
                      <a:r>
                        <a:rPr lang="en-US" sz="2000" b="1" baseline="0" dirty="0" err="1" smtClean="0"/>
                        <a:t>Debil</a:t>
                      </a:r>
                      <a:r>
                        <a:rPr lang="en-US" sz="2000" b="1" baseline="0" dirty="0" smtClean="0"/>
                        <a:t> </a:t>
                      </a:r>
                      <a:r>
                        <a:rPr lang="en-US" sz="2000" b="1" baseline="0" dirty="0" err="1" smtClean="0"/>
                        <a:t>demanda</a:t>
                      </a:r>
                      <a:r>
                        <a:rPr lang="en-US" sz="2000" b="1" baseline="0" dirty="0" smtClean="0"/>
                        <a:t> del </a:t>
                      </a:r>
                      <a:r>
                        <a:rPr lang="en-US" sz="2000" b="1" baseline="0" dirty="0" err="1" smtClean="0"/>
                        <a:t>Congreso</a:t>
                      </a:r>
                      <a:r>
                        <a:rPr lang="en-US" sz="2000" b="1" baseline="0" dirty="0" smtClean="0"/>
                        <a:t> o de </a:t>
                      </a:r>
                      <a:r>
                        <a:rPr lang="en-US" sz="2000" b="1" baseline="0" dirty="0" err="1" smtClean="0"/>
                        <a:t>metas</a:t>
                      </a:r>
                      <a:r>
                        <a:rPr lang="en-US" sz="2000" b="1" baseline="0" dirty="0" smtClean="0"/>
                        <a:t> </a:t>
                      </a:r>
                      <a:r>
                        <a:rPr lang="en-US" sz="2000" b="1" baseline="0" dirty="0" err="1" smtClean="0"/>
                        <a:t>gobierno</a:t>
                      </a:r>
                      <a:r>
                        <a:rPr lang="en-US" sz="2000" b="1" baseline="0" dirty="0" smtClean="0"/>
                        <a:t>. Baja </a:t>
                      </a:r>
                      <a:r>
                        <a:rPr lang="en-US" sz="2000" b="1" baseline="0" dirty="0" err="1" smtClean="0"/>
                        <a:t>utilizacion</a:t>
                      </a:r>
                      <a:r>
                        <a:rPr lang="en-US" sz="2000" b="1" baseline="0" dirty="0" smtClean="0"/>
                        <a:t> </a:t>
                      </a:r>
                      <a:r>
                        <a:rPr lang="en-US" sz="2000" b="1" baseline="0" dirty="0" err="1" smtClean="0"/>
                        <a:t>efectiva</a:t>
                      </a:r>
                      <a:endParaRPr lang="es-CO" sz="2000" b="1" dirty="0"/>
                    </a:p>
                  </a:txBody>
                  <a:tcPr/>
                </a:tc>
                <a:tc>
                  <a:txBody>
                    <a:bodyPr/>
                    <a:lstStyle/>
                    <a:p>
                      <a:r>
                        <a:rPr lang="en-US" sz="2000" b="1" dirty="0" err="1" smtClean="0"/>
                        <a:t>Lenta</a:t>
                      </a:r>
                      <a:r>
                        <a:rPr lang="en-US" sz="2000" b="1" dirty="0" smtClean="0"/>
                        <a:t> </a:t>
                      </a:r>
                      <a:r>
                        <a:rPr lang="en-US" sz="2000" b="1" dirty="0" err="1" smtClean="0"/>
                        <a:t>adopcion</a:t>
                      </a:r>
                      <a:r>
                        <a:rPr lang="en-US" sz="2000" b="1" baseline="0" dirty="0" smtClean="0"/>
                        <a:t> de </a:t>
                      </a:r>
                      <a:r>
                        <a:rPr lang="en-US" sz="2000" b="1" baseline="0" dirty="0" err="1" smtClean="0"/>
                        <a:t>estandares</a:t>
                      </a:r>
                      <a:r>
                        <a:rPr lang="en-US" sz="2000" b="1" baseline="0" dirty="0" smtClean="0"/>
                        <a:t> </a:t>
                      </a:r>
                      <a:r>
                        <a:rPr lang="en-US" sz="2000" b="1" baseline="0" dirty="0" err="1" smtClean="0"/>
                        <a:t>contables</a:t>
                      </a:r>
                      <a:r>
                        <a:rPr lang="en-US" sz="2000" b="1" baseline="0" dirty="0" smtClean="0"/>
                        <a:t> </a:t>
                      </a:r>
                      <a:r>
                        <a:rPr lang="en-US" sz="2000" b="1" baseline="0" dirty="0" err="1" smtClean="0"/>
                        <a:t>internacionales</a:t>
                      </a:r>
                      <a:r>
                        <a:rPr lang="en-US" sz="2000" b="1" baseline="0" dirty="0" smtClean="0"/>
                        <a:t> en </a:t>
                      </a:r>
                      <a:r>
                        <a:rPr lang="en-US" sz="2000" b="1" baseline="0" dirty="0" err="1" smtClean="0"/>
                        <a:t>toda</a:t>
                      </a:r>
                      <a:r>
                        <a:rPr lang="en-US" sz="2000" b="1" baseline="0" dirty="0" smtClean="0"/>
                        <a:t> la </a:t>
                      </a:r>
                      <a:r>
                        <a:rPr lang="en-US" sz="2000" b="1" baseline="0" dirty="0" err="1" smtClean="0"/>
                        <a:t>administracion</a:t>
                      </a:r>
                      <a:endParaRPr lang="es-CO" sz="2000" b="1" dirty="0"/>
                    </a:p>
                  </a:txBody>
                  <a:tcPr/>
                </a:tc>
                <a:tc>
                  <a:txBody>
                    <a:bodyPr/>
                    <a:lstStyle/>
                    <a:p>
                      <a:r>
                        <a:rPr lang="en-US" sz="2000" b="1" dirty="0" err="1" smtClean="0"/>
                        <a:t>Demanda</a:t>
                      </a:r>
                      <a:r>
                        <a:rPr lang="en-US" sz="2000" b="1" dirty="0" smtClean="0"/>
                        <a:t> de </a:t>
                      </a:r>
                      <a:r>
                        <a:rPr lang="en-US" sz="2000" b="1" dirty="0" err="1" smtClean="0"/>
                        <a:t>agencias</a:t>
                      </a:r>
                      <a:r>
                        <a:rPr lang="en-US" sz="2000" b="1" dirty="0" smtClean="0"/>
                        <a:t> </a:t>
                      </a:r>
                      <a:r>
                        <a:rPr lang="en-US" sz="2000" b="1" dirty="0" err="1" smtClean="0"/>
                        <a:t>autonomas</a:t>
                      </a:r>
                      <a:r>
                        <a:rPr lang="en-US" sz="2000" b="1" dirty="0" smtClean="0"/>
                        <a:t> </a:t>
                      </a:r>
                      <a:r>
                        <a:rPr lang="en-US" sz="2000" b="1" dirty="0" err="1" smtClean="0"/>
                        <a:t>responsables</a:t>
                      </a:r>
                      <a:r>
                        <a:rPr lang="en-US" sz="2000" b="1" dirty="0" smtClean="0"/>
                        <a:t> </a:t>
                      </a:r>
                      <a:r>
                        <a:rPr lang="en-US" sz="2000" b="1" dirty="0" err="1" smtClean="0"/>
                        <a:t>por</a:t>
                      </a:r>
                      <a:r>
                        <a:rPr lang="en-US" sz="2000" b="1" dirty="0" smtClean="0"/>
                        <a:t> </a:t>
                      </a:r>
                      <a:r>
                        <a:rPr lang="en-US" sz="2000" b="1" dirty="0" err="1" smtClean="0"/>
                        <a:t>ejecucion</a:t>
                      </a:r>
                      <a:r>
                        <a:rPr lang="en-US" sz="2000" b="1" dirty="0" smtClean="0"/>
                        <a:t> y </a:t>
                      </a:r>
                      <a:r>
                        <a:rPr lang="en-US" sz="2000" b="1" dirty="0" err="1" smtClean="0"/>
                        <a:t>resultados</a:t>
                      </a:r>
                      <a:endParaRPr lang="es-CO" sz="2000" b="1" dirty="0"/>
                    </a:p>
                  </a:txBody>
                  <a:tcPr/>
                </a:tc>
              </a:tr>
              <a:tr h="939800">
                <a:tc>
                  <a:txBody>
                    <a:bodyPr/>
                    <a:lstStyle/>
                    <a:p>
                      <a:r>
                        <a:rPr lang="en-US" sz="2000" b="1" dirty="0" err="1" smtClean="0"/>
                        <a:t>Auditorias</a:t>
                      </a:r>
                      <a:r>
                        <a:rPr lang="en-US" sz="2000" b="1" dirty="0" smtClean="0"/>
                        <a:t> de </a:t>
                      </a:r>
                      <a:r>
                        <a:rPr lang="en-US" sz="2000" b="1" dirty="0" err="1" smtClean="0"/>
                        <a:t>resultados</a:t>
                      </a:r>
                      <a:endParaRPr lang="es-CO" sz="2000" b="1" dirty="0"/>
                    </a:p>
                  </a:txBody>
                  <a:tcPr/>
                </a:tc>
                <a:tc>
                  <a:txBody>
                    <a:bodyPr/>
                    <a:lstStyle/>
                    <a:p>
                      <a:r>
                        <a:rPr lang="en-US" sz="2000" b="1" dirty="0" smtClean="0"/>
                        <a:t>Marco</a:t>
                      </a:r>
                      <a:r>
                        <a:rPr lang="en-US" sz="2000" b="1" baseline="0" dirty="0" smtClean="0"/>
                        <a:t> legal y </a:t>
                      </a:r>
                      <a:r>
                        <a:rPr lang="en-US" sz="2000" b="1" baseline="0" dirty="0" err="1" smtClean="0"/>
                        <a:t>reglamentario</a:t>
                      </a:r>
                      <a:endParaRPr lang="es-CO" sz="2000" b="1" dirty="0"/>
                    </a:p>
                  </a:txBody>
                  <a:tcPr/>
                </a:tc>
                <a:tc>
                  <a:txBody>
                    <a:bodyPr/>
                    <a:lstStyle/>
                    <a:p>
                      <a:r>
                        <a:rPr lang="en-US" sz="2000" b="1" dirty="0" err="1" smtClean="0"/>
                        <a:t>Demanda</a:t>
                      </a:r>
                      <a:r>
                        <a:rPr lang="en-US" sz="2000" b="1" dirty="0" smtClean="0"/>
                        <a:t> de </a:t>
                      </a:r>
                      <a:r>
                        <a:rPr lang="en-US" sz="2000" b="1" dirty="0" err="1" smtClean="0"/>
                        <a:t>estandares</a:t>
                      </a:r>
                      <a:r>
                        <a:rPr lang="en-US" sz="2000" b="1" dirty="0" smtClean="0"/>
                        <a:t> </a:t>
                      </a:r>
                      <a:r>
                        <a:rPr lang="en-US" sz="2000" b="1" dirty="0" err="1" smtClean="0"/>
                        <a:t>comunes</a:t>
                      </a:r>
                      <a:r>
                        <a:rPr lang="en-US" sz="2000" b="1" dirty="0" smtClean="0"/>
                        <a:t> entre </a:t>
                      </a:r>
                      <a:r>
                        <a:rPr lang="en-US" sz="2000" b="1" dirty="0" err="1" smtClean="0"/>
                        <a:t>niveles</a:t>
                      </a:r>
                      <a:r>
                        <a:rPr lang="en-US" sz="2000" b="1" baseline="0" dirty="0" smtClean="0"/>
                        <a:t> de </a:t>
                      </a:r>
                      <a:r>
                        <a:rPr lang="en-US" sz="2000" b="1" baseline="0" dirty="0" err="1" smtClean="0"/>
                        <a:t>gobierno</a:t>
                      </a:r>
                      <a:endParaRPr lang="es-CO" sz="2000" b="1" dirty="0"/>
                    </a:p>
                  </a:txBody>
                  <a:tcPr/>
                </a:tc>
              </a:tr>
              <a:tr h="373549">
                <a:tc>
                  <a:txBody>
                    <a:bodyPr/>
                    <a:lstStyle/>
                    <a:p>
                      <a:endParaRPr lang="es-CO" dirty="0"/>
                    </a:p>
                  </a:txBody>
                  <a:tcPr/>
                </a:tc>
                <a:tc>
                  <a:txBody>
                    <a:bodyPr/>
                    <a:lstStyle/>
                    <a:p>
                      <a:endParaRPr lang="es-CO" dirty="0"/>
                    </a:p>
                  </a:txBody>
                  <a:tcPr/>
                </a:tc>
                <a:tc>
                  <a:txBody>
                    <a:bodyPr/>
                    <a:lstStyle/>
                    <a:p>
                      <a:endParaRPr lang="es-CO" dirty="0"/>
                    </a:p>
                  </a:txBody>
                  <a:tcPr/>
                </a:tc>
              </a:tr>
            </a:tbl>
          </a:graphicData>
        </a:graphic>
      </p:graphicFrame>
    </p:spTree>
    <p:extLst>
      <p:ext uri="{BB962C8B-B14F-4D97-AF65-F5344CB8AC3E}">
        <p14:creationId xmlns:p14="http://schemas.microsoft.com/office/powerpoint/2010/main" val="323302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23" name="Title 1"/>
          <p:cNvSpPr>
            <a:spLocks noGrp="1"/>
          </p:cNvSpPr>
          <p:nvPr>
            <p:ph type="title"/>
          </p:nvPr>
        </p:nvSpPr>
        <p:spPr bwMode="auto">
          <a:xfrm>
            <a:off x="1905000" y="-152400"/>
            <a:ext cx="8229600" cy="1143000"/>
          </a:xfrm>
          <a:extLst/>
        </p:spPr>
        <p:txBody>
          <a:bodyPr vert="horz" lIns="91440" tIns="45720" rIns="91440" bIns="45720" rtlCol="0" anchor="ctr">
            <a:noAutofit/>
          </a:bodyPr>
          <a:lstStyle/>
          <a:p>
            <a:pPr algn="l"/>
            <a:r>
              <a:rPr lang="en-GB" sz="2800" b="1" i="1" dirty="0">
                <a:solidFill>
                  <a:srgbClr val="C00000"/>
                </a:solidFill>
                <a:effectLst>
                  <a:outerShdw blurRad="38100" dist="38100" dir="2700000" algn="tl">
                    <a:srgbClr val="000000">
                      <a:alpha val="43137"/>
                    </a:srgbClr>
                  </a:outerShdw>
                </a:effectLst>
              </a:rPr>
              <a:t>Moving from a Ministry silo….</a:t>
            </a:r>
          </a:p>
        </p:txBody>
      </p:sp>
      <p:sp>
        <p:nvSpPr>
          <p:cNvPr id="18434" name="Slide Number Placeholder 3"/>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fld id="{454EC619-D0EF-42E6-9D37-5427C8C0CA02}" type="slidenum">
              <a:rPr lang="en-GB" sz="1400">
                <a:solidFill>
                  <a:srgbClr val="000000"/>
                </a:solidFill>
              </a:rPr>
              <a:pPr>
                <a:defRPr/>
              </a:pPr>
              <a:t>40</a:t>
            </a:fld>
            <a:endParaRPr lang="en-GB" sz="1400">
              <a:solidFill>
                <a:srgbClr val="000000"/>
              </a:solidFill>
            </a:endParaRPr>
          </a:p>
        </p:txBody>
      </p:sp>
      <p:sp>
        <p:nvSpPr>
          <p:cNvPr id="182274" name="AutoShape 2"/>
          <p:cNvSpPr>
            <a:spLocks noChangeArrowheads="1"/>
          </p:cNvSpPr>
          <p:nvPr/>
        </p:nvSpPr>
        <p:spPr bwMode="auto">
          <a:xfrm>
            <a:off x="4800600" y="1268413"/>
            <a:ext cx="2565400" cy="609600"/>
          </a:xfrm>
          <a:prstGeom prst="roundRect">
            <a:avLst>
              <a:gd name="adj" fmla="val 16667"/>
            </a:avLst>
          </a:prstGeom>
          <a:solidFill>
            <a:srgbClr val="FFC000"/>
          </a:solidFill>
          <a:ln w="9525">
            <a:solidFill>
              <a:srgbClr val="000000"/>
            </a:solidFill>
            <a:round/>
            <a:headEnd/>
            <a:tailEnd/>
          </a:ln>
          <a:effectLst/>
          <a:extLst/>
        </p:spPr>
        <p:txBody>
          <a:bodyPr lIns="90000" tIns="46800" rIns="90000" bIns="46800" anchor="ctr"/>
          <a:lstStyle/>
          <a:p>
            <a:pPr algn="ctr" fontAlgn="base">
              <a:spcBef>
                <a:spcPct val="0"/>
              </a:spcBef>
              <a:spcAft>
                <a:spcPct val="0"/>
              </a:spcAft>
              <a:defRPr/>
            </a:pPr>
            <a:r>
              <a:rPr lang="en-GB" sz="2400" b="1" dirty="0">
                <a:solidFill>
                  <a:srgbClr val="000000"/>
                </a:solidFill>
                <a:latin typeface="Arial"/>
                <a:ea typeface="ＭＳ Ｐゴシック" charset="0"/>
                <a:cs typeface="Arial"/>
              </a:rPr>
              <a:t>Ministry</a:t>
            </a:r>
          </a:p>
        </p:txBody>
      </p:sp>
      <p:sp>
        <p:nvSpPr>
          <p:cNvPr id="182275" name="AutoShape 3"/>
          <p:cNvSpPr>
            <a:spLocks noChangeArrowheads="1"/>
          </p:cNvSpPr>
          <p:nvPr/>
        </p:nvSpPr>
        <p:spPr bwMode="auto">
          <a:xfrm>
            <a:off x="4295775" y="2492375"/>
            <a:ext cx="3384550" cy="609600"/>
          </a:xfrm>
          <a:prstGeom prst="roundRect">
            <a:avLst>
              <a:gd name="adj" fmla="val 16667"/>
            </a:avLst>
          </a:prstGeom>
          <a:solidFill>
            <a:srgbClr val="FFC000"/>
          </a:solidFill>
          <a:ln w="9525">
            <a:solidFill>
              <a:srgbClr val="000000"/>
            </a:solidFill>
            <a:round/>
            <a:headEnd/>
            <a:tailEnd/>
          </a:ln>
          <a:effectLs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Regional Government</a:t>
            </a:r>
          </a:p>
        </p:txBody>
      </p:sp>
      <p:sp>
        <p:nvSpPr>
          <p:cNvPr id="182276" name="AutoShape 4"/>
          <p:cNvSpPr>
            <a:spLocks noChangeArrowheads="1"/>
          </p:cNvSpPr>
          <p:nvPr/>
        </p:nvSpPr>
        <p:spPr bwMode="auto">
          <a:xfrm>
            <a:off x="4308475" y="3644900"/>
            <a:ext cx="3384550" cy="609600"/>
          </a:xfrm>
          <a:prstGeom prst="roundRect">
            <a:avLst>
              <a:gd name="adj" fmla="val 16667"/>
            </a:avLst>
          </a:prstGeom>
          <a:solidFill>
            <a:srgbClr val="FFC000"/>
          </a:solidFill>
          <a:ln w="9525">
            <a:solidFill>
              <a:srgbClr val="000000"/>
            </a:solidFill>
            <a:round/>
            <a:headEnd/>
            <a:tailEnd/>
          </a:ln>
          <a:effectLst/>
          <a:extLst/>
        </p:spPr>
        <p:txBody>
          <a:bodyPr lIns="90000" tIns="46800" rIns="90000" bIns="46800" anchor="ctr"/>
          <a:lstStyle/>
          <a:p>
            <a:pPr algn="ctr" fontAlgn="base">
              <a:spcBef>
                <a:spcPct val="0"/>
              </a:spcBef>
              <a:spcAft>
                <a:spcPct val="0"/>
              </a:spcAft>
              <a:defRPr/>
            </a:pPr>
            <a:r>
              <a:rPr lang="en-GB" sz="2400" b="1" dirty="0">
                <a:solidFill>
                  <a:srgbClr val="000000"/>
                </a:solidFill>
                <a:latin typeface="Arial"/>
                <a:ea typeface="ＭＳ Ｐゴシック" charset="0"/>
                <a:cs typeface="Arial"/>
              </a:rPr>
              <a:t>Local Government</a:t>
            </a:r>
          </a:p>
        </p:txBody>
      </p:sp>
      <p:sp>
        <p:nvSpPr>
          <p:cNvPr id="182277" name="AutoShape 5"/>
          <p:cNvSpPr>
            <a:spLocks noChangeArrowheads="1"/>
          </p:cNvSpPr>
          <p:nvPr/>
        </p:nvSpPr>
        <p:spPr bwMode="auto">
          <a:xfrm>
            <a:off x="4800601" y="4797425"/>
            <a:ext cx="2519363" cy="609600"/>
          </a:xfrm>
          <a:prstGeom prst="roundRect">
            <a:avLst>
              <a:gd name="adj" fmla="val 16667"/>
            </a:avLst>
          </a:prstGeom>
          <a:solidFill>
            <a:srgbClr val="FFC000"/>
          </a:solidFill>
          <a:ln w="9525">
            <a:solidFill>
              <a:srgbClr val="000000"/>
            </a:solidFill>
            <a:round/>
            <a:headEnd/>
            <a:tailEnd/>
          </a:ln>
          <a:effectLs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Service provider</a:t>
            </a:r>
          </a:p>
        </p:txBody>
      </p:sp>
      <p:sp>
        <p:nvSpPr>
          <p:cNvPr id="182278" name="AutoShape 6"/>
          <p:cNvSpPr>
            <a:spLocks noChangeArrowheads="1"/>
          </p:cNvSpPr>
          <p:nvPr/>
        </p:nvSpPr>
        <p:spPr bwMode="auto">
          <a:xfrm>
            <a:off x="4800601" y="5867400"/>
            <a:ext cx="2519363" cy="609600"/>
          </a:xfrm>
          <a:prstGeom prst="roundRect">
            <a:avLst>
              <a:gd name="adj" fmla="val 16667"/>
            </a:avLst>
          </a:prstGeom>
          <a:solidFill>
            <a:srgbClr val="FFC000"/>
          </a:solidFill>
          <a:ln w="76200" cmpd="tri">
            <a:solidFill>
              <a:srgbClr val="000000"/>
            </a:solidFill>
            <a:round/>
            <a:headEnd/>
            <a:tailEnd/>
          </a:ln>
          <a:effectLst/>
          <a:extLst/>
        </p:spPr>
        <p:txBody>
          <a:bodyPr lIns="90000" tIns="46800" rIns="90000" bIns="46800" anchor="ctr"/>
          <a:lstStyle/>
          <a:p>
            <a:pPr algn="ctr" fontAlgn="base">
              <a:spcBef>
                <a:spcPct val="0"/>
              </a:spcBef>
              <a:spcAft>
                <a:spcPct val="0"/>
              </a:spcAft>
              <a:defRPr/>
            </a:pPr>
            <a:r>
              <a:rPr lang="en-GB" sz="2400" b="1" dirty="0">
                <a:solidFill>
                  <a:srgbClr val="000000"/>
                </a:solidFill>
                <a:latin typeface="Arial"/>
                <a:ea typeface="ＭＳ Ｐゴシック" charset="0"/>
                <a:cs typeface="Arial"/>
              </a:rPr>
              <a:t>Citizen</a:t>
            </a:r>
          </a:p>
        </p:txBody>
      </p:sp>
      <p:sp>
        <p:nvSpPr>
          <p:cNvPr id="182280" name="AutoShape 8"/>
          <p:cNvSpPr>
            <a:spLocks noChangeArrowheads="1"/>
          </p:cNvSpPr>
          <p:nvPr/>
        </p:nvSpPr>
        <p:spPr bwMode="auto">
          <a:xfrm>
            <a:off x="5791200" y="1905000"/>
            <a:ext cx="457200" cy="38100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2400">
              <a:solidFill>
                <a:srgbClr val="000000"/>
              </a:solidFill>
              <a:latin typeface="Times New Roman" charset="0"/>
              <a:ea typeface="ＭＳ Ｐゴシック" charset="0"/>
              <a:cs typeface="ＭＳ Ｐゴシック" charset="0"/>
            </a:endParaRPr>
          </a:p>
        </p:txBody>
      </p:sp>
      <p:sp>
        <p:nvSpPr>
          <p:cNvPr id="182281" name="AutoShape 9"/>
          <p:cNvSpPr>
            <a:spLocks noChangeArrowheads="1"/>
          </p:cNvSpPr>
          <p:nvPr/>
        </p:nvSpPr>
        <p:spPr bwMode="auto">
          <a:xfrm>
            <a:off x="5791200" y="3124200"/>
            <a:ext cx="457200" cy="38100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2400">
              <a:solidFill>
                <a:srgbClr val="000000"/>
              </a:solidFill>
              <a:latin typeface="Times New Roman" charset="0"/>
              <a:ea typeface="ＭＳ Ｐゴシック" charset="0"/>
              <a:cs typeface="ＭＳ Ｐゴシック" charset="0"/>
            </a:endParaRPr>
          </a:p>
        </p:txBody>
      </p:sp>
      <p:sp>
        <p:nvSpPr>
          <p:cNvPr id="182282" name="AutoShape 10"/>
          <p:cNvSpPr>
            <a:spLocks noChangeArrowheads="1"/>
          </p:cNvSpPr>
          <p:nvPr/>
        </p:nvSpPr>
        <p:spPr bwMode="auto">
          <a:xfrm>
            <a:off x="5791200" y="4267200"/>
            <a:ext cx="457200" cy="38100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2400">
              <a:solidFill>
                <a:srgbClr val="000000"/>
              </a:solidFill>
              <a:latin typeface="Times New Roman" charset="0"/>
              <a:ea typeface="ＭＳ Ｐゴシック" charset="0"/>
              <a:cs typeface="ＭＳ Ｐゴシック" charset="0"/>
            </a:endParaRPr>
          </a:p>
        </p:txBody>
      </p:sp>
      <p:sp>
        <p:nvSpPr>
          <p:cNvPr id="182283" name="AutoShape 11"/>
          <p:cNvSpPr>
            <a:spLocks noChangeArrowheads="1"/>
          </p:cNvSpPr>
          <p:nvPr/>
        </p:nvSpPr>
        <p:spPr bwMode="auto">
          <a:xfrm>
            <a:off x="5791200" y="5410200"/>
            <a:ext cx="457200" cy="38100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2400">
              <a:solidFill>
                <a:srgbClr val="000000"/>
              </a:solidFill>
              <a:latin typeface="Times New Roman" charset="0"/>
              <a:ea typeface="ＭＳ Ｐゴシック" charset="0"/>
              <a:cs typeface="ＭＳ Ｐゴシック" charset="0"/>
            </a:endParaRPr>
          </a:p>
        </p:txBody>
      </p:sp>
      <p:pic>
        <p:nvPicPr>
          <p:cNvPr id="11265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763" y="1196975"/>
            <a:ext cx="26543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764" y="3987800"/>
            <a:ext cx="228758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800" y="1196975"/>
            <a:ext cx="21415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801" y="3933826"/>
            <a:ext cx="22129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9468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ppt_x"/>
                                          </p:val>
                                        </p:tav>
                                        <p:tav tm="100000">
                                          <p:val>
                                            <p:strVal val="#ppt_x"/>
                                          </p:val>
                                        </p:tav>
                                      </p:tavLst>
                                    </p:anim>
                                    <p:anim calcmode="lin" valueType="num">
                                      <p:cBhvr additive="base">
                                        <p:cTn id="8" dur="500" fill="hold"/>
                                        <p:tgtEl>
                                          <p:spTgt spid="1822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grpId="0" nodeType="afterEffect">
                                  <p:stCondLst>
                                    <p:cond delay="0"/>
                                  </p:stCondLst>
                                  <p:childTnLst>
                                    <p:set>
                                      <p:cBhvr>
                                        <p:cTn id="11" dur="1" fill="hold">
                                          <p:stCondLst>
                                            <p:cond delay="0"/>
                                          </p:stCondLst>
                                        </p:cTn>
                                        <p:tgtEl>
                                          <p:spTgt spid="182280"/>
                                        </p:tgtEl>
                                        <p:attrNameLst>
                                          <p:attrName>style.visibility</p:attrName>
                                        </p:attrNameLst>
                                      </p:cBhvr>
                                      <p:to>
                                        <p:strVal val="visible"/>
                                      </p:to>
                                    </p:set>
                                    <p:anim calcmode="lin" valueType="num">
                                      <p:cBhvr additive="base">
                                        <p:cTn id="12" dur="500" fill="hold"/>
                                        <p:tgtEl>
                                          <p:spTgt spid="182280"/>
                                        </p:tgtEl>
                                        <p:attrNameLst>
                                          <p:attrName>ppt_x</p:attrName>
                                        </p:attrNameLst>
                                      </p:cBhvr>
                                      <p:tavLst>
                                        <p:tav tm="0">
                                          <p:val>
                                            <p:strVal val="#ppt_x"/>
                                          </p:val>
                                        </p:tav>
                                        <p:tav tm="100000">
                                          <p:val>
                                            <p:strVal val="#ppt_x"/>
                                          </p:val>
                                        </p:tav>
                                      </p:tavLst>
                                    </p:anim>
                                    <p:anim calcmode="lin" valueType="num">
                                      <p:cBhvr additive="base">
                                        <p:cTn id="13" dur="500" fill="hold"/>
                                        <p:tgtEl>
                                          <p:spTgt spid="18228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grpId="0" nodeType="afterEffect">
                                  <p:stCondLst>
                                    <p:cond delay="1000"/>
                                  </p:stCondLst>
                                  <p:childTnLst>
                                    <p:set>
                                      <p:cBhvr>
                                        <p:cTn id="16" dur="1" fill="hold">
                                          <p:stCondLst>
                                            <p:cond delay="0"/>
                                          </p:stCondLst>
                                        </p:cTn>
                                        <p:tgtEl>
                                          <p:spTgt spid="182275"/>
                                        </p:tgtEl>
                                        <p:attrNameLst>
                                          <p:attrName>style.visibility</p:attrName>
                                        </p:attrNameLst>
                                      </p:cBhvr>
                                      <p:to>
                                        <p:strVal val="visible"/>
                                      </p:to>
                                    </p:set>
                                    <p:anim calcmode="lin" valueType="num">
                                      <p:cBhvr additive="base">
                                        <p:cTn id="17" dur="500" fill="hold"/>
                                        <p:tgtEl>
                                          <p:spTgt spid="182275"/>
                                        </p:tgtEl>
                                        <p:attrNameLst>
                                          <p:attrName>ppt_x</p:attrName>
                                        </p:attrNameLst>
                                      </p:cBhvr>
                                      <p:tavLst>
                                        <p:tav tm="0">
                                          <p:val>
                                            <p:strVal val="#ppt_x"/>
                                          </p:val>
                                        </p:tav>
                                        <p:tav tm="100000">
                                          <p:val>
                                            <p:strVal val="#ppt_x"/>
                                          </p:val>
                                        </p:tav>
                                      </p:tavLst>
                                    </p:anim>
                                    <p:anim calcmode="lin" valueType="num">
                                      <p:cBhvr additive="base">
                                        <p:cTn id="18" dur="500" fill="hold"/>
                                        <p:tgtEl>
                                          <p:spTgt spid="182275"/>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1" fill="hold" grpId="0" nodeType="afterEffect">
                                  <p:stCondLst>
                                    <p:cond delay="0"/>
                                  </p:stCondLst>
                                  <p:childTnLst>
                                    <p:set>
                                      <p:cBhvr>
                                        <p:cTn id="21" dur="1" fill="hold">
                                          <p:stCondLst>
                                            <p:cond delay="0"/>
                                          </p:stCondLst>
                                        </p:cTn>
                                        <p:tgtEl>
                                          <p:spTgt spid="182281"/>
                                        </p:tgtEl>
                                        <p:attrNameLst>
                                          <p:attrName>style.visibility</p:attrName>
                                        </p:attrNameLst>
                                      </p:cBhvr>
                                      <p:to>
                                        <p:strVal val="visible"/>
                                      </p:to>
                                    </p:set>
                                    <p:anim calcmode="lin" valueType="num">
                                      <p:cBhvr additive="base">
                                        <p:cTn id="22" dur="500" fill="hold"/>
                                        <p:tgtEl>
                                          <p:spTgt spid="182281"/>
                                        </p:tgtEl>
                                        <p:attrNameLst>
                                          <p:attrName>ppt_x</p:attrName>
                                        </p:attrNameLst>
                                      </p:cBhvr>
                                      <p:tavLst>
                                        <p:tav tm="0">
                                          <p:val>
                                            <p:strVal val="#ppt_x"/>
                                          </p:val>
                                        </p:tav>
                                        <p:tav tm="100000">
                                          <p:val>
                                            <p:strVal val="#ppt_x"/>
                                          </p:val>
                                        </p:tav>
                                      </p:tavLst>
                                    </p:anim>
                                    <p:anim calcmode="lin" valueType="num">
                                      <p:cBhvr additive="base">
                                        <p:cTn id="23" dur="500" fill="hold"/>
                                        <p:tgtEl>
                                          <p:spTgt spid="182281"/>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4000"/>
                            </p:stCondLst>
                            <p:childTnLst>
                              <p:par>
                                <p:cTn id="25" presetID="2" presetClass="entr" presetSubtype="1" fill="hold" grpId="0" nodeType="afterEffect">
                                  <p:stCondLst>
                                    <p:cond delay="1000"/>
                                  </p:stCondLst>
                                  <p:childTnLst>
                                    <p:set>
                                      <p:cBhvr>
                                        <p:cTn id="26" dur="1" fill="hold">
                                          <p:stCondLst>
                                            <p:cond delay="0"/>
                                          </p:stCondLst>
                                        </p:cTn>
                                        <p:tgtEl>
                                          <p:spTgt spid="182276"/>
                                        </p:tgtEl>
                                        <p:attrNameLst>
                                          <p:attrName>style.visibility</p:attrName>
                                        </p:attrNameLst>
                                      </p:cBhvr>
                                      <p:to>
                                        <p:strVal val="visible"/>
                                      </p:to>
                                    </p:set>
                                    <p:anim calcmode="lin" valueType="num">
                                      <p:cBhvr additive="base">
                                        <p:cTn id="27" dur="500" fill="hold"/>
                                        <p:tgtEl>
                                          <p:spTgt spid="182276"/>
                                        </p:tgtEl>
                                        <p:attrNameLst>
                                          <p:attrName>ppt_x</p:attrName>
                                        </p:attrNameLst>
                                      </p:cBhvr>
                                      <p:tavLst>
                                        <p:tav tm="0">
                                          <p:val>
                                            <p:strVal val="#ppt_x"/>
                                          </p:val>
                                        </p:tav>
                                        <p:tav tm="100000">
                                          <p:val>
                                            <p:strVal val="#ppt_x"/>
                                          </p:val>
                                        </p:tav>
                                      </p:tavLst>
                                    </p:anim>
                                    <p:anim calcmode="lin" valueType="num">
                                      <p:cBhvr additive="base">
                                        <p:cTn id="28" dur="500" fill="hold"/>
                                        <p:tgtEl>
                                          <p:spTgt spid="18227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500"/>
                            </p:stCondLst>
                            <p:childTnLst>
                              <p:par>
                                <p:cTn id="30" presetID="2" presetClass="entr" presetSubtype="1" fill="hold" grpId="0" nodeType="afterEffect">
                                  <p:stCondLst>
                                    <p:cond delay="0"/>
                                  </p:stCondLst>
                                  <p:childTnLst>
                                    <p:set>
                                      <p:cBhvr>
                                        <p:cTn id="31" dur="1" fill="hold">
                                          <p:stCondLst>
                                            <p:cond delay="0"/>
                                          </p:stCondLst>
                                        </p:cTn>
                                        <p:tgtEl>
                                          <p:spTgt spid="182282"/>
                                        </p:tgtEl>
                                        <p:attrNameLst>
                                          <p:attrName>style.visibility</p:attrName>
                                        </p:attrNameLst>
                                      </p:cBhvr>
                                      <p:to>
                                        <p:strVal val="visible"/>
                                      </p:to>
                                    </p:set>
                                    <p:anim calcmode="lin" valueType="num">
                                      <p:cBhvr additive="base">
                                        <p:cTn id="32" dur="500" fill="hold"/>
                                        <p:tgtEl>
                                          <p:spTgt spid="182282"/>
                                        </p:tgtEl>
                                        <p:attrNameLst>
                                          <p:attrName>ppt_x</p:attrName>
                                        </p:attrNameLst>
                                      </p:cBhvr>
                                      <p:tavLst>
                                        <p:tav tm="0">
                                          <p:val>
                                            <p:strVal val="#ppt_x"/>
                                          </p:val>
                                        </p:tav>
                                        <p:tav tm="100000">
                                          <p:val>
                                            <p:strVal val="#ppt_x"/>
                                          </p:val>
                                        </p:tav>
                                      </p:tavLst>
                                    </p:anim>
                                    <p:anim calcmode="lin" valueType="num">
                                      <p:cBhvr additive="base">
                                        <p:cTn id="33" dur="500" fill="hold"/>
                                        <p:tgtEl>
                                          <p:spTgt spid="182282"/>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6000"/>
                            </p:stCondLst>
                            <p:childTnLst>
                              <p:par>
                                <p:cTn id="35" presetID="2" presetClass="entr" presetSubtype="1" fill="hold" grpId="0" nodeType="afterEffect">
                                  <p:stCondLst>
                                    <p:cond delay="1000"/>
                                  </p:stCondLst>
                                  <p:childTnLst>
                                    <p:set>
                                      <p:cBhvr>
                                        <p:cTn id="36" dur="1" fill="hold">
                                          <p:stCondLst>
                                            <p:cond delay="0"/>
                                          </p:stCondLst>
                                        </p:cTn>
                                        <p:tgtEl>
                                          <p:spTgt spid="182277"/>
                                        </p:tgtEl>
                                        <p:attrNameLst>
                                          <p:attrName>style.visibility</p:attrName>
                                        </p:attrNameLst>
                                      </p:cBhvr>
                                      <p:to>
                                        <p:strVal val="visible"/>
                                      </p:to>
                                    </p:set>
                                    <p:anim calcmode="lin" valueType="num">
                                      <p:cBhvr additive="base">
                                        <p:cTn id="37" dur="500" fill="hold"/>
                                        <p:tgtEl>
                                          <p:spTgt spid="182277"/>
                                        </p:tgtEl>
                                        <p:attrNameLst>
                                          <p:attrName>ppt_x</p:attrName>
                                        </p:attrNameLst>
                                      </p:cBhvr>
                                      <p:tavLst>
                                        <p:tav tm="0">
                                          <p:val>
                                            <p:strVal val="#ppt_x"/>
                                          </p:val>
                                        </p:tav>
                                        <p:tav tm="100000">
                                          <p:val>
                                            <p:strVal val="#ppt_x"/>
                                          </p:val>
                                        </p:tav>
                                      </p:tavLst>
                                    </p:anim>
                                    <p:anim calcmode="lin" valueType="num">
                                      <p:cBhvr additive="base">
                                        <p:cTn id="38" dur="500" fill="hold"/>
                                        <p:tgtEl>
                                          <p:spTgt spid="182277"/>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7500"/>
                            </p:stCondLst>
                            <p:childTnLst>
                              <p:par>
                                <p:cTn id="40" presetID="2" presetClass="entr" presetSubtype="1" fill="hold" grpId="0" nodeType="afterEffect">
                                  <p:stCondLst>
                                    <p:cond delay="0"/>
                                  </p:stCondLst>
                                  <p:childTnLst>
                                    <p:set>
                                      <p:cBhvr>
                                        <p:cTn id="41" dur="1" fill="hold">
                                          <p:stCondLst>
                                            <p:cond delay="0"/>
                                          </p:stCondLst>
                                        </p:cTn>
                                        <p:tgtEl>
                                          <p:spTgt spid="182283"/>
                                        </p:tgtEl>
                                        <p:attrNameLst>
                                          <p:attrName>style.visibility</p:attrName>
                                        </p:attrNameLst>
                                      </p:cBhvr>
                                      <p:to>
                                        <p:strVal val="visible"/>
                                      </p:to>
                                    </p:set>
                                    <p:anim calcmode="lin" valueType="num">
                                      <p:cBhvr additive="base">
                                        <p:cTn id="42" dur="500" fill="hold"/>
                                        <p:tgtEl>
                                          <p:spTgt spid="182283"/>
                                        </p:tgtEl>
                                        <p:attrNameLst>
                                          <p:attrName>ppt_x</p:attrName>
                                        </p:attrNameLst>
                                      </p:cBhvr>
                                      <p:tavLst>
                                        <p:tav tm="0">
                                          <p:val>
                                            <p:strVal val="#ppt_x"/>
                                          </p:val>
                                        </p:tav>
                                        <p:tav tm="100000">
                                          <p:val>
                                            <p:strVal val="#ppt_x"/>
                                          </p:val>
                                        </p:tav>
                                      </p:tavLst>
                                    </p:anim>
                                    <p:anim calcmode="lin" valueType="num">
                                      <p:cBhvr additive="base">
                                        <p:cTn id="43" dur="500" fill="hold"/>
                                        <p:tgtEl>
                                          <p:spTgt spid="182283"/>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8000"/>
                            </p:stCondLst>
                            <p:childTnLst>
                              <p:par>
                                <p:cTn id="45" presetID="2" presetClass="entr" presetSubtype="1" fill="hold" grpId="0" nodeType="afterEffect">
                                  <p:stCondLst>
                                    <p:cond delay="1000"/>
                                  </p:stCondLst>
                                  <p:childTnLst>
                                    <p:set>
                                      <p:cBhvr>
                                        <p:cTn id="46" dur="1" fill="hold">
                                          <p:stCondLst>
                                            <p:cond delay="0"/>
                                          </p:stCondLst>
                                        </p:cTn>
                                        <p:tgtEl>
                                          <p:spTgt spid="182278"/>
                                        </p:tgtEl>
                                        <p:attrNameLst>
                                          <p:attrName>style.visibility</p:attrName>
                                        </p:attrNameLst>
                                      </p:cBhvr>
                                      <p:to>
                                        <p:strVal val="visible"/>
                                      </p:to>
                                    </p:set>
                                    <p:anim calcmode="lin" valueType="num">
                                      <p:cBhvr additive="base">
                                        <p:cTn id="47" dur="500" fill="hold"/>
                                        <p:tgtEl>
                                          <p:spTgt spid="182278"/>
                                        </p:tgtEl>
                                        <p:attrNameLst>
                                          <p:attrName>ppt_x</p:attrName>
                                        </p:attrNameLst>
                                      </p:cBhvr>
                                      <p:tavLst>
                                        <p:tav tm="0">
                                          <p:val>
                                            <p:strVal val="#ppt_x"/>
                                          </p:val>
                                        </p:tav>
                                        <p:tav tm="100000">
                                          <p:val>
                                            <p:strVal val="#ppt_x"/>
                                          </p:val>
                                        </p:tav>
                                      </p:tavLst>
                                    </p:anim>
                                    <p:anim calcmode="lin" valueType="num">
                                      <p:cBhvr additive="base">
                                        <p:cTn id="48" dur="500" fill="hold"/>
                                        <p:tgtEl>
                                          <p:spTgt spid="1822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autoUpdateAnimBg="0"/>
      <p:bldP spid="182275" grpId="0" animBg="1" autoUpdateAnimBg="0"/>
      <p:bldP spid="182276" grpId="0" animBg="1" autoUpdateAnimBg="0"/>
      <p:bldP spid="182277" grpId="0" animBg="1" autoUpdateAnimBg="0"/>
      <p:bldP spid="182278" grpId="0" animBg="1" autoUpdateAnimBg="0"/>
      <p:bldP spid="182280" grpId="0" animBg="1"/>
      <p:bldP spid="182281" grpId="0" animBg="1"/>
      <p:bldP spid="182282" grpId="0" animBg="1"/>
      <p:bldP spid="1822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solidFill>
            <a:schemeClr val="bg1"/>
          </a:solidFill>
        </p:spPr>
        <p:txBody>
          <a:bodyPr wrap="square" numCol="1" anchor="t" anchorCtr="0" compatLnSpc="1">
            <a:prstTxWarp prst="textNoShape">
              <a:avLst/>
            </a:prstTxWarp>
            <a:normAutofit fontScale="90000"/>
          </a:bodyPr>
          <a:lstStyle/>
          <a:p>
            <a:pPr>
              <a:defRPr/>
            </a:pPr>
            <a:r>
              <a:rPr lang="en-GB" b="1" dirty="0" smtClean="0">
                <a:solidFill>
                  <a:schemeClr val="accent2">
                    <a:lumMod val="75000"/>
                  </a:schemeClr>
                </a:solidFill>
                <a:ea typeface="ＭＳ Ｐゴシック" pitchFamily="34" charset="-128"/>
              </a:rPr>
              <a:t>… to ‘citizen centric’</a:t>
            </a:r>
            <a:r>
              <a:rPr lang="en-GB" altLang="ja-JP" sz="2000" b="1" dirty="0">
                <a:solidFill>
                  <a:schemeClr val="accent2">
                    <a:lumMod val="75000"/>
                  </a:schemeClr>
                </a:solidFill>
                <a:ea typeface="ＭＳ Ｐゴシック" pitchFamily="34" charset="-128"/>
              </a:rPr>
              <a:t/>
            </a:r>
            <a:br>
              <a:rPr lang="en-GB" altLang="ja-JP" sz="2000" b="1" dirty="0">
                <a:solidFill>
                  <a:schemeClr val="accent2">
                    <a:lumMod val="75000"/>
                  </a:schemeClr>
                </a:solidFill>
                <a:ea typeface="ＭＳ Ｐゴシック" pitchFamily="34" charset="-128"/>
              </a:rPr>
            </a:br>
            <a:endParaRPr lang="en-GB" dirty="0" smtClean="0">
              <a:solidFill>
                <a:schemeClr val="accent2">
                  <a:lumMod val="75000"/>
                </a:schemeClr>
              </a:solidFill>
              <a:ea typeface="ＭＳ Ｐゴシック" pitchFamily="34" charset="-128"/>
            </a:endParaRPr>
          </a:p>
        </p:txBody>
      </p:sp>
      <p:grpSp>
        <p:nvGrpSpPr>
          <p:cNvPr id="183370" name="Group 74"/>
          <p:cNvGrpSpPr>
            <a:grpSpLocks/>
          </p:cNvGrpSpPr>
          <p:nvPr/>
        </p:nvGrpSpPr>
        <p:grpSpPr bwMode="auto">
          <a:xfrm>
            <a:off x="5257800" y="3724276"/>
            <a:ext cx="3352800" cy="904875"/>
            <a:chOff x="2352" y="2346"/>
            <a:chExt cx="2112" cy="570"/>
          </a:xfrm>
        </p:grpSpPr>
        <p:sp>
          <p:nvSpPr>
            <p:cNvPr id="19498" name="AutoShape 4"/>
            <p:cNvSpPr>
              <a:spLocks noChangeArrowheads="1"/>
            </p:cNvSpPr>
            <p:nvPr/>
          </p:nvSpPr>
          <p:spPr bwMode="auto">
            <a:xfrm>
              <a:off x="2352" y="2346"/>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Local Authority</a:t>
              </a:r>
            </a:p>
          </p:txBody>
        </p:sp>
        <p:sp>
          <p:nvSpPr>
            <p:cNvPr id="19499" name="AutoShape 8"/>
            <p:cNvSpPr>
              <a:spLocks noChangeArrowheads="1"/>
            </p:cNvSpPr>
            <p:nvPr/>
          </p:nvSpPr>
          <p:spPr bwMode="auto">
            <a:xfrm>
              <a:off x="2688" y="2779"/>
              <a:ext cx="288" cy="137"/>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sp>
          <p:nvSpPr>
            <p:cNvPr id="19500" name="AutoShape 20"/>
            <p:cNvSpPr>
              <a:spLocks noChangeArrowheads="1"/>
            </p:cNvSpPr>
            <p:nvPr/>
          </p:nvSpPr>
          <p:spPr bwMode="auto">
            <a:xfrm>
              <a:off x="3504" y="2346"/>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b="1" dirty="0">
                  <a:solidFill>
                    <a:srgbClr val="000000"/>
                  </a:solidFill>
                  <a:latin typeface="Arial"/>
                  <a:ea typeface="ＭＳ Ｐゴシック" charset="0"/>
                  <a:cs typeface="Arial"/>
                </a:rPr>
                <a:t>Primary Care Trust</a:t>
              </a:r>
            </a:p>
          </p:txBody>
        </p:sp>
        <p:sp>
          <p:nvSpPr>
            <p:cNvPr id="19501" name="AutoShape 24"/>
            <p:cNvSpPr>
              <a:spLocks noChangeArrowheads="1"/>
            </p:cNvSpPr>
            <p:nvPr/>
          </p:nvSpPr>
          <p:spPr bwMode="auto">
            <a:xfrm>
              <a:off x="3840" y="2779"/>
              <a:ext cx="288" cy="137"/>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grpSp>
      <p:grpSp>
        <p:nvGrpSpPr>
          <p:cNvPr id="183369" name="Group 73"/>
          <p:cNvGrpSpPr>
            <a:grpSpLocks/>
          </p:cNvGrpSpPr>
          <p:nvPr/>
        </p:nvGrpSpPr>
        <p:grpSpPr bwMode="auto">
          <a:xfrm>
            <a:off x="3505201" y="4652964"/>
            <a:ext cx="5122863" cy="1671637"/>
            <a:chOff x="1248" y="2931"/>
            <a:chExt cx="3227" cy="1053"/>
          </a:xfrm>
        </p:grpSpPr>
        <p:sp>
          <p:nvSpPr>
            <p:cNvPr id="19491" name="AutoShape 5"/>
            <p:cNvSpPr>
              <a:spLocks noChangeArrowheads="1"/>
            </p:cNvSpPr>
            <p:nvPr/>
          </p:nvSpPr>
          <p:spPr bwMode="auto">
            <a:xfrm>
              <a:off x="2352" y="2952"/>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School</a:t>
              </a:r>
            </a:p>
          </p:txBody>
        </p:sp>
        <p:sp>
          <p:nvSpPr>
            <p:cNvPr id="19492" name="AutoShape 9"/>
            <p:cNvSpPr>
              <a:spLocks noChangeArrowheads="1"/>
            </p:cNvSpPr>
            <p:nvPr/>
          </p:nvSpPr>
          <p:spPr bwMode="auto">
            <a:xfrm>
              <a:off x="2688" y="3360"/>
              <a:ext cx="288" cy="24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grpSp>
          <p:nvGrpSpPr>
            <p:cNvPr id="113696" name="Group 10"/>
            <p:cNvGrpSpPr>
              <a:grpSpLocks/>
            </p:cNvGrpSpPr>
            <p:nvPr/>
          </p:nvGrpSpPr>
          <p:grpSpPr bwMode="auto">
            <a:xfrm>
              <a:off x="1248" y="2946"/>
              <a:ext cx="1104" cy="384"/>
              <a:chOff x="1248" y="2910"/>
              <a:chExt cx="1104" cy="384"/>
            </a:xfrm>
          </p:grpSpPr>
          <p:sp>
            <p:nvSpPr>
              <p:cNvPr id="19496" name="AutoShape 11"/>
              <p:cNvSpPr>
                <a:spLocks noChangeArrowheads="1"/>
              </p:cNvSpPr>
              <p:nvPr/>
            </p:nvSpPr>
            <p:spPr bwMode="auto">
              <a:xfrm>
                <a:off x="1248" y="2910"/>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School</a:t>
                </a:r>
              </a:p>
            </p:txBody>
          </p:sp>
          <p:cxnSp>
            <p:nvCxnSpPr>
              <p:cNvPr id="19497" name="AutoShape 12"/>
              <p:cNvCxnSpPr>
                <a:cxnSpLocks noChangeShapeType="1"/>
                <a:stCxn id="19496" idx="3"/>
                <a:endCxn id="19491" idx="1"/>
              </p:cNvCxnSpPr>
              <p:nvPr/>
            </p:nvCxnSpPr>
            <p:spPr bwMode="auto">
              <a:xfrm>
                <a:off x="2208" y="3102"/>
                <a:ext cx="144" cy="6"/>
              </a:xfrm>
              <a:prstGeom prst="straightConnector1">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sp>
          <p:nvSpPr>
            <p:cNvPr id="19494" name="AutoShape 21"/>
            <p:cNvSpPr>
              <a:spLocks noChangeArrowheads="1"/>
            </p:cNvSpPr>
            <p:nvPr/>
          </p:nvSpPr>
          <p:spPr bwMode="auto">
            <a:xfrm>
              <a:off x="3515" y="2931"/>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Doctors</a:t>
              </a:r>
            </a:p>
          </p:txBody>
        </p:sp>
        <p:sp>
          <p:nvSpPr>
            <p:cNvPr id="113698" name="AutoShape 25"/>
            <p:cNvSpPr>
              <a:spLocks noChangeArrowheads="1"/>
            </p:cNvSpPr>
            <p:nvPr/>
          </p:nvSpPr>
          <p:spPr bwMode="auto">
            <a:xfrm rot="16200000" flipH="1">
              <a:off x="3519" y="3432"/>
              <a:ext cx="624"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5120 h 21600"/>
                <a:gd name="T20" fmla="*/ 1851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33" y="0"/>
                  </a:moveTo>
                  <a:lnTo>
                    <a:pt x="9865" y="7200"/>
                  </a:lnTo>
                  <a:lnTo>
                    <a:pt x="12951" y="7200"/>
                  </a:lnTo>
                  <a:lnTo>
                    <a:pt x="12951" y="15110"/>
                  </a:lnTo>
                  <a:lnTo>
                    <a:pt x="0" y="15110"/>
                  </a:lnTo>
                  <a:lnTo>
                    <a:pt x="0" y="21600"/>
                  </a:lnTo>
                  <a:lnTo>
                    <a:pt x="18514" y="21600"/>
                  </a:lnTo>
                  <a:lnTo>
                    <a:pt x="18514" y="7200"/>
                  </a:lnTo>
                  <a:lnTo>
                    <a:pt x="21600" y="7200"/>
                  </a:lnTo>
                  <a:lnTo>
                    <a:pt x="15733" y="0"/>
                  </a:lnTo>
                  <a:close/>
                </a:path>
              </a:pathLst>
            </a:cu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200">
                <a:solidFill>
                  <a:prstClr val="black"/>
                </a:solidFill>
                <a:latin typeface="Arial" charset="0"/>
                <a:ea typeface="ＭＳ Ｐゴシック" pitchFamily="34" charset="-128"/>
              </a:endParaRPr>
            </a:p>
          </p:txBody>
        </p:sp>
      </p:grpSp>
      <p:sp>
        <p:nvSpPr>
          <p:cNvPr id="19462" name="Rectangle 35"/>
          <p:cNvSpPr>
            <a:spLocks noChangeArrowheads="1"/>
          </p:cNvSpPr>
          <p:nvPr/>
        </p:nvSpPr>
        <p:spPr bwMode="auto">
          <a:xfrm>
            <a:off x="1524000" y="2881313"/>
            <a:ext cx="9144000" cy="184666"/>
          </a:xfrm>
          <a:prstGeom prst="rect">
            <a:avLst/>
          </a:prstGeom>
          <a:solidFill>
            <a:srgbClr val="F7F7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p>
            <a:pPr fontAlgn="base">
              <a:spcBef>
                <a:spcPct val="0"/>
              </a:spcBef>
              <a:spcAft>
                <a:spcPct val="0"/>
              </a:spcAft>
              <a:defRPr/>
            </a:pPr>
            <a:endParaRPr lang="en-GB" sz="1200">
              <a:solidFill>
                <a:srgbClr val="000000"/>
              </a:solidFill>
              <a:latin typeface="Arial" charset="0"/>
              <a:ea typeface="ＭＳ Ｐゴシック" charset="0"/>
            </a:endParaRPr>
          </a:p>
        </p:txBody>
      </p:sp>
      <p:grpSp>
        <p:nvGrpSpPr>
          <p:cNvPr id="183332" name="Group 36"/>
          <p:cNvGrpSpPr>
            <a:grpSpLocks/>
          </p:cNvGrpSpPr>
          <p:nvPr/>
        </p:nvGrpSpPr>
        <p:grpSpPr bwMode="auto">
          <a:xfrm>
            <a:off x="5257800" y="5791200"/>
            <a:ext cx="1600200" cy="914400"/>
            <a:chOff x="2352" y="3648"/>
            <a:chExt cx="1008" cy="576"/>
          </a:xfrm>
          <a:solidFill>
            <a:srgbClr val="FFC000"/>
          </a:solidFill>
        </p:grpSpPr>
        <p:sp>
          <p:nvSpPr>
            <p:cNvPr id="19489" name="AutoShape 37"/>
            <p:cNvSpPr>
              <a:spLocks noChangeArrowheads="1"/>
            </p:cNvSpPr>
            <p:nvPr/>
          </p:nvSpPr>
          <p:spPr bwMode="auto">
            <a:xfrm>
              <a:off x="2352" y="3648"/>
              <a:ext cx="1008" cy="576"/>
            </a:xfrm>
            <a:prstGeom prst="roundRect">
              <a:avLst>
                <a:gd name="adj" fmla="val 16667"/>
              </a:avLst>
            </a:prstGeom>
            <a:grpFill/>
            <a:ln w="76200" cmpd="tri">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1200" b="1">
                  <a:solidFill>
                    <a:srgbClr val="000000"/>
                  </a:solidFill>
                  <a:latin typeface="Arial" charset="0"/>
                  <a:ea typeface="ＭＳ Ｐゴシック" charset="0"/>
                </a:rPr>
                <a:t>Citizen</a:t>
              </a:r>
            </a:p>
          </p:txBody>
        </p:sp>
        <p:pic>
          <p:nvPicPr>
            <p:cNvPr id="113693" name="Picture 38" descr="Filename: j0439543.jpg&#10;Keywords: achievements, back to school, boys ...&#10;File Size: 572 KB&#10;Provided by: iStockphoto.com"/>
            <p:cNvPicPr>
              <a:picLocks noChangeAspect="1" noChangeArrowheads="1"/>
            </p:cNvPicPr>
            <p:nvPr/>
          </p:nvPicPr>
          <p:blipFill>
            <a:blip r:embed="rId2" cstate="print">
              <a:extLst>
                <a:ext uri="{28A0092B-C50C-407E-A947-70E740481C1C}">
                  <a14:useLocalDpi xmlns:a14="http://schemas.microsoft.com/office/drawing/2010/main" val="0"/>
                </a:ext>
              </a:extLst>
            </a:blip>
            <a:srcRect t="13893" b="16643"/>
            <a:stretch>
              <a:fillRect/>
            </a:stretch>
          </p:blipFill>
          <p:spPr bwMode="auto">
            <a:xfrm>
              <a:off x="2496" y="3696"/>
              <a:ext cx="691"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3374" name="Group 78"/>
          <p:cNvGrpSpPr>
            <a:grpSpLocks/>
          </p:cNvGrpSpPr>
          <p:nvPr/>
        </p:nvGrpSpPr>
        <p:grpSpPr bwMode="auto">
          <a:xfrm>
            <a:off x="1828800" y="5943600"/>
            <a:ext cx="3352800" cy="609600"/>
            <a:chOff x="192" y="3744"/>
            <a:chExt cx="2112" cy="384"/>
          </a:xfrm>
        </p:grpSpPr>
        <p:sp>
          <p:nvSpPr>
            <p:cNvPr id="19487" name="AutoShape 51"/>
            <p:cNvSpPr>
              <a:spLocks noChangeArrowheads="1"/>
            </p:cNvSpPr>
            <p:nvPr/>
          </p:nvSpPr>
          <p:spPr bwMode="auto">
            <a:xfrm>
              <a:off x="192" y="3744"/>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Family</a:t>
              </a:r>
            </a:p>
          </p:txBody>
        </p:sp>
        <p:sp>
          <p:nvSpPr>
            <p:cNvPr id="19488" name="AutoShape 60"/>
            <p:cNvSpPr>
              <a:spLocks noChangeArrowheads="1"/>
            </p:cNvSpPr>
            <p:nvPr/>
          </p:nvSpPr>
          <p:spPr bwMode="auto">
            <a:xfrm>
              <a:off x="1200" y="3792"/>
              <a:ext cx="1104" cy="288"/>
            </a:xfrm>
            <a:prstGeom prst="rightArrow">
              <a:avLst>
                <a:gd name="adj1" fmla="val 50000"/>
                <a:gd name="adj2" fmla="val 95833"/>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grpSp>
      <p:grpSp>
        <p:nvGrpSpPr>
          <p:cNvPr id="183373" name="Group 77"/>
          <p:cNvGrpSpPr>
            <a:grpSpLocks/>
          </p:cNvGrpSpPr>
          <p:nvPr/>
        </p:nvGrpSpPr>
        <p:grpSpPr bwMode="auto">
          <a:xfrm>
            <a:off x="2566988" y="1057276"/>
            <a:ext cx="6553200" cy="1609725"/>
            <a:chOff x="1296" y="666"/>
            <a:chExt cx="3168" cy="1014"/>
          </a:xfrm>
        </p:grpSpPr>
        <p:sp>
          <p:nvSpPr>
            <p:cNvPr id="19476" name="AutoShape 6"/>
            <p:cNvSpPr>
              <a:spLocks noChangeArrowheads="1"/>
            </p:cNvSpPr>
            <p:nvPr/>
          </p:nvSpPr>
          <p:spPr bwMode="auto">
            <a:xfrm>
              <a:off x="2832" y="1104"/>
              <a:ext cx="289" cy="576"/>
            </a:xfrm>
            <a:prstGeom prst="downArrow">
              <a:avLst>
                <a:gd name="adj1" fmla="val 50000"/>
                <a:gd name="adj2" fmla="val 50002"/>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sp>
          <p:nvSpPr>
            <p:cNvPr id="19485" name="AutoShape 15"/>
            <p:cNvSpPr>
              <a:spLocks noChangeArrowheads="1"/>
            </p:cNvSpPr>
            <p:nvPr/>
          </p:nvSpPr>
          <p:spPr bwMode="auto">
            <a:xfrm>
              <a:off x="2352" y="666"/>
              <a:ext cx="1033"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EDUCATION</a:t>
              </a:r>
            </a:p>
          </p:txBody>
        </p:sp>
        <p:sp>
          <p:nvSpPr>
            <p:cNvPr id="19478" name="AutoShape 18"/>
            <p:cNvSpPr>
              <a:spLocks noChangeArrowheads="1"/>
            </p:cNvSpPr>
            <p:nvPr/>
          </p:nvSpPr>
          <p:spPr bwMode="auto">
            <a:xfrm>
              <a:off x="3504" y="675"/>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US" sz="2000" b="1" dirty="0">
                  <a:solidFill>
                    <a:srgbClr val="000000"/>
                  </a:solidFill>
                  <a:latin typeface="Arial"/>
                  <a:ea typeface="ＭＳ Ｐゴシック" charset="0"/>
                  <a:cs typeface="Arial"/>
                </a:rPr>
                <a:t>HEALTH</a:t>
              </a:r>
            </a:p>
          </p:txBody>
        </p:sp>
        <p:sp>
          <p:nvSpPr>
            <p:cNvPr id="19479" name="AutoShape 22"/>
            <p:cNvSpPr>
              <a:spLocks noChangeArrowheads="1"/>
            </p:cNvSpPr>
            <p:nvPr/>
          </p:nvSpPr>
          <p:spPr bwMode="auto">
            <a:xfrm>
              <a:off x="3840" y="1104"/>
              <a:ext cx="288" cy="576"/>
            </a:xfrm>
            <a:prstGeom prst="downArrow">
              <a:avLst>
                <a:gd name="adj1" fmla="val 50000"/>
                <a:gd name="adj2" fmla="val 50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sp>
          <p:nvSpPr>
            <p:cNvPr id="19481" name="AutoShape 28"/>
            <p:cNvSpPr>
              <a:spLocks noChangeArrowheads="1"/>
            </p:cNvSpPr>
            <p:nvPr/>
          </p:nvSpPr>
          <p:spPr bwMode="auto">
            <a:xfrm>
              <a:off x="1296" y="675"/>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US" sz="2000" b="1" dirty="0">
                  <a:solidFill>
                    <a:srgbClr val="000000"/>
                  </a:solidFill>
                  <a:latin typeface="Arial"/>
                  <a:ea typeface="ＭＳ Ｐゴシック" charset="0"/>
                  <a:cs typeface="Arial"/>
                </a:rPr>
                <a:t>SPORT</a:t>
              </a:r>
            </a:p>
          </p:txBody>
        </p:sp>
        <p:sp>
          <p:nvSpPr>
            <p:cNvPr id="113688" name="AutoShape 68"/>
            <p:cNvSpPr>
              <a:spLocks noChangeArrowheads="1"/>
            </p:cNvSpPr>
            <p:nvPr/>
          </p:nvSpPr>
          <p:spPr bwMode="auto">
            <a:xfrm rot="16200000" flipH="1">
              <a:off x="2328" y="1080"/>
              <a:ext cx="432"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512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33" y="0"/>
                  </a:moveTo>
                  <a:lnTo>
                    <a:pt x="9865" y="7200"/>
                  </a:lnTo>
                  <a:lnTo>
                    <a:pt x="12951" y="7200"/>
                  </a:lnTo>
                  <a:lnTo>
                    <a:pt x="12951" y="15110"/>
                  </a:lnTo>
                  <a:lnTo>
                    <a:pt x="0" y="15110"/>
                  </a:lnTo>
                  <a:lnTo>
                    <a:pt x="0" y="21600"/>
                  </a:lnTo>
                  <a:lnTo>
                    <a:pt x="18514" y="21600"/>
                  </a:lnTo>
                  <a:lnTo>
                    <a:pt x="18514" y="7200"/>
                  </a:lnTo>
                  <a:lnTo>
                    <a:pt x="21600" y="7200"/>
                  </a:lnTo>
                  <a:lnTo>
                    <a:pt x="15733" y="0"/>
                  </a:lnTo>
                  <a:close/>
                </a:path>
              </a:pathLst>
            </a:cu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200">
                <a:solidFill>
                  <a:prstClr val="black"/>
                </a:solidFill>
                <a:latin typeface="Arial" charset="0"/>
                <a:ea typeface="ＭＳ Ｐゴシック" pitchFamily="34" charset="-128"/>
              </a:endParaRPr>
            </a:p>
          </p:txBody>
        </p:sp>
        <p:sp>
          <p:nvSpPr>
            <p:cNvPr id="19484" name="AutoShape 70"/>
            <p:cNvSpPr>
              <a:spLocks noChangeArrowheads="1"/>
            </p:cNvSpPr>
            <p:nvPr/>
          </p:nvSpPr>
          <p:spPr bwMode="auto">
            <a:xfrm>
              <a:off x="1662" y="1086"/>
              <a:ext cx="288" cy="144"/>
            </a:xfrm>
            <a:prstGeom prst="downArrow">
              <a:avLst>
                <a:gd name="adj1" fmla="val 55556"/>
                <a:gd name="adj2" fmla="val 60421"/>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grpSp>
      <p:grpSp>
        <p:nvGrpSpPr>
          <p:cNvPr id="183372" name="Group 76"/>
          <p:cNvGrpSpPr>
            <a:grpSpLocks/>
          </p:cNvGrpSpPr>
          <p:nvPr/>
        </p:nvGrpSpPr>
        <p:grpSpPr bwMode="auto">
          <a:xfrm>
            <a:off x="2566988" y="1943100"/>
            <a:ext cx="6553200" cy="2324100"/>
            <a:chOff x="1296" y="1224"/>
            <a:chExt cx="3168" cy="1464"/>
          </a:xfrm>
        </p:grpSpPr>
        <p:sp>
          <p:nvSpPr>
            <p:cNvPr id="19467" name="AutoShape 64"/>
            <p:cNvSpPr>
              <a:spLocks noChangeArrowheads="1"/>
            </p:cNvSpPr>
            <p:nvPr/>
          </p:nvSpPr>
          <p:spPr bwMode="auto">
            <a:xfrm>
              <a:off x="1296" y="1224"/>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Youth Sport Trust</a:t>
              </a:r>
            </a:p>
          </p:txBody>
        </p:sp>
        <p:sp>
          <p:nvSpPr>
            <p:cNvPr id="19468" name="AutoShape 71"/>
            <p:cNvSpPr>
              <a:spLocks noChangeArrowheads="1"/>
            </p:cNvSpPr>
            <p:nvPr/>
          </p:nvSpPr>
          <p:spPr bwMode="auto">
            <a:xfrm>
              <a:off x="1680" y="1623"/>
              <a:ext cx="289" cy="144"/>
            </a:xfrm>
            <a:prstGeom prst="downArrow">
              <a:avLst>
                <a:gd name="adj1" fmla="val 55556"/>
                <a:gd name="adj2" fmla="val 60421"/>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grpSp>
          <p:nvGrpSpPr>
            <p:cNvPr id="113676" name="Group 75"/>
            <p:cNvGrpSpPr>
              <a:grpSpLocks/>
            </p:cNvGrpSpPr>
            <p:nvPr/>
          </p:nvGrpSpPr>
          <p:grpSpPr bwMode="auto">
            <a:xfrm>
              <a:off x="1296" y="1782"/>
              <a:ext cx="3168" cy="906"/>
              <a:chOff x="1296" y="1782"/>
              <a:chExt cx="3168" cy="906"/>
            </a:xfrm>
          </p:grpSpPr>
          <p:sp>
            <p:nvSpPr>
              <p:cNvPr id="19470" name="AutoShape 3"/>
              <p:cNvSpPr>
                <a:spLocks noChangeArrowheads="1"/>
              </p:cNvSpPr>
              <p:nvPr/>
            </p:nvSpPr>
            <p:spPr bwMode="auto">
              <a:xfrm>
                <a:off x="2352" y="1794"/>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nchor="ctr"/>
              <a:lstStyle/>
              <a:p>
                <a:pPr algn="ctr" fontAlgn="base">
                  <a:spcBef>
                    <a:spcPct val="0"/>
                  </a:spcBef>
                  <a:spcAft>
                    <a:spcPct val="0"/>
                  </a:spcAft>
                  <a:defRPr/>
                </a:pPr>
                <a:r>
                  <a:rPr lang="en-GB" b="1" dirty="0">
                    <a:solidFill>
                      <a:srgbClr val="000000"/>
                    </a:solidFill>
                    <a:latin typeface="Arial"/>
                    <a:ea typeface="ＭＳ Ｐゴシック" charset="0"/>
                    <a:cs typeface="Arial"/>
                  </a:rPr>
                  <a:t>Government Office</a:t>
                </a:r>
              </a:p>
            </p:txBody>
          </p:sp>
          <p:sp>
            <p:nvSpPr>
              <p:cNvPr id="19471" name="AutoShape 7"/>
              <p:cNvSpPr>
                <a:spLocks noChangeArrowheads="1"/>
              </p:cNvSpPr>
              <p:nvPr/>
            </p:nvSpPr>
            <p:spPr bwMode="auto">
              <a:xfrm>
                <a:off x="2688" y="2202"/>
                <a:ext cx="288" cy="12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sp>
            <p:nvSpPr>
              <p:cNvPr id="19472" name="AutoShape 19"/>
              <p:cNvSpPr>
                <a:spLocks noChangeArrowheads="1"/>
              </p:cNvSpPr>
              <p:nvPr/>
            </p:nvSpPr>
            <p:spPr bwMode="auto">
              <a:xfrm>
                <a:off x="3504" y="1794"/>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8000" tIns="46800" rIns="18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Health Authority</a:t>
                </a:r>
              </a:p>
            </p:txBody>
          </p:sp>
          <p:sp>
            <p:nvSpPr>
              <p:cNvPr id="19473" name="AutoShape 23"/>
              <p:cNvSpPr>
                <a:spLocks noChangeArrowheads="1"/>
              </p:cNvSpPr>
              <p:nvPr/>
            </p:nvSpPr>
            <p:spPr bwMode="auto">
              <a:xfrm>
                <a:off x="3840" y="2202"/>
                <a:ext cx="288" cy="120"/>
              </a:xfrm>
              <a:prstGeom prst="downArrow">
                <a:avLst>
                  <a:gd name="adj1" fmla="val 50000"/>
                  <a:gd name="adj2" fmla="val 25000"/>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fontAlgn="base">
                  <a:spcBef>
                    <a:spcPct val="0"/>
                  </a:spcBef>
                  <a:spcAft>
                    <a:spcPct val="0"/>
                  </a:spcAft>
                  <a:defRPr/>
                </a:pPr>
                <a:endParaRPr lang="en-GB" sz="1200">
                  <a:solidFill>
                    <a:srgbClr val="000000"/>
                  </a:solidFill>
                  <a:latin typeface="Arial" charset="0"/>
                  <a:ea typeface="ＭＳ Ｐゴシック" charset="0"/>
                </a:endParaRPr>
              </a:p>
            </p:txBody>
          </p:sp>
          <p:sp>
            <p:nvSpPr>
              <p:cNvPr id="19474" name="AutoShape 66"/>
              <p:cNvSpPr>
                <a:spLocks noChangeArrowheads="1"/>
              </p:cNvSpPr>
              <p:nvPr/>
            </p:nvSpPr>
            <p:spPr bwMode="auto">
              <a:xfrm>
                <a:off x="1296" y="1782"/>
                <a:ext cx="960" cy="384"/>
              </a:xfrm>
              <a:prstGeom prst="roundRect">
                <a:avLst>
                  <a:gd name="adj" fmla="val 16667"/>
                </a:avLst>
              </a:prstGeom>
              <a:solidFill>
                <a:srgbClr val="FFC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54000" tIns="46800" rIns="54000" bIns="46800" anchor="ctr"/>
              <a:lstStyle/>
              <a:p>
                <a:pPr algn="ctr" fontAlgn="base">
                  <a:spcBef>
                    <a:spcPct val="0"/>
                  </a:spcBef>
                  <a:spcAft>
                    <a:spcPct val="0"/>
                  </a:spcAft>
                  <a:defRPr/>
                </a:pPr>
                <a:r>
                  <a:rPr lang="en-GB" sz="2000" b="1" dirty="0">
                    <a:solidFill>
                      <a:srgbClr val="000000"/>
                    </a:solidFill>
                    <a:latin typeface="Arial"/>
                    <a:ea typeface="ＭＳ Ｐゴシック" charset="0"/>
                    <a:cs typeface="Arial"/>
                  </a:rPr>
                  <a:t>School Sport Partnerships</a:t>
                </a:r>
              </a:p>
            </p:txBody>
          </p:sp>
          <p:sp>
            <p:nvSpPr>
              <p:cNvPr id="113682" name="AutoShape 72"/>
              <p:cNvSpPr>
                <a:spLocks noChangeArrowheads="1"/>
              </p:cNvSpPr>
              <p:nvPr/>
            </p:nvSpPr>
            <p:spPr bwMode="auto">
              <a:xfrm rot="5400000">
                <a:off x="1761" y="2166"/>
                <a:ext cx="480" cy="5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5128 h 21600"/>
                  <a:gd name="T20" fmla="*/ 1849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33" y="0"/>
                    </a:moveTo>
                    <a:lnTo>
                      <a:pt x="9865" y="7200"/>
                    </a:lnTo>
                    <a:lnTo>
                      <a:pt x="12951" y="7200"/>
                    </a:lnTo>
                    <a:lnTo>
                      <a:pt x="12951" y="15110"/>
                    </a:lnTo>
                    <a:lnTo>
                      <a:pt x="0" y="15110"/>
                    </a:lnTo>
                    <a:lnTo>
                      <a:pt x="0" y="21600"/>
                    </a:lnTo>
                    <a:lnTo>
                      <a:pt x="18514" y="21600"/>
                    </a:lnTo>
                    <a:lnTo>
                      <a:pt x="18514" y="7200"/>
                    </a:lnTo>
                    <a:lnTo>
                      <a:pt x="21600" y="7200"/>
                    </a:lnTo>
                    <a:lnTo>
                      <a:pt x="15733" y="0"/>
                    </a:lnTo>
                    <a:close/>
                  </a:path>
                </a:pathLst>
              </a:cu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200">
                  <a:solidFill>
                    <a:prstClr val="black"/>
                  </a:solidFill>
                  <a:latin typeface="Arial" charset="0"/>
                  <a:ea typeface="ＭＳ Ｐゴシック" pitchFamily="34" charset="-128"/>
                </a:endParaRPr>
              </a:p>
            </p:txBody>
          </p:sp>
        </p:grpSp>
      </p:grpSp>
    </p:spTree>
    <p:extLst>
      <p:ext uri="{BB962C8B-B14F-4D97-AF65-F5344CB8AC3E}">
        <p14:creationId xmlns:p14="http://schemas.microsoft.com/office/powerpoint/2010/main" val="25837597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3332"/>
                                        </p:tgtEl>
                                        <p:attrNameLst>
                                          <p:attrName>style.visibility</p:attrName>
                                        </p:attrNameLst>
                                      </p:cBhvr>
                                      <p:to>
                                        <p:strVal val="visible"/>
                                      </p:to>
                                    </p:set>
                                    <p:anim calcmode="lin" valueType="num">
                                      <p:cBhvr additive="base">
                                        <p:cTn id="7" dur="500" fill="hold"/>
                                        <p:tgtEl>
                                          <p:spTgt spid="183332"/>
                                        </p:tgtEl>
                                        <p:attrNameLst>
                                          <p:attrName>ppt_x</p:attrName>
                                        </p:attrNameLst>
                                      </p:cBhvr>
                                      <p:tavLst>
                                        <p:tav tm="0">
                                          <p:val>
                                            <p:strVal val="0-#ppt_w/2"/>
                                          </p:val>
                                        </p:tav>
                                        <p:tav tm="100000">
                                          <p:val>
                                            <p:strVal val="#ppt_x"/>
                                          </p:val>
                                        </p:tav>
                                      </p:tavLst>
                                    </p:anim>
                                    <p:anim calcmode="lin" valueType="num">
                                      <p:cBhvr additive="base">
                                        <p:cTn id="8" dur="500" fill="hold"/>
                                        <p:tgtEl>
                                          <p:spTgt spid="1833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3374"/>
                                        </p:tgtEl>
                                        <p:attrNameLst>
                                          <p:attrName>style.visibility</p:attrName>
                                        </p:attrNameLst>
                                      </p:cBhvr>
                                      <p:to>
                                        <p:strVal val="visible"/>
                                      </p:to>
                                    </p:set>
                                    <p:anim calcmode="lin" valueType="num">
                                      <p:cBhvr additive="base">
                                        <p:cTn id="13" dur="500" fill="hold"/>
                                        <p:tgtEl>
                                          <p:spTgt spid="183374"/>
                                        </p:tgtEl>
                                        <p:attrNameLst>
                                          <p:attrName>ppt_x</p:attrName>
                                        </p:attrNameLst>
                                      </p:cBhvr>
                                      <p:tavLst>
                                        <p:tav tm="0">
                                          <p:val>
                                            <p:strVal val="0-#ppt_w/2"/>
                                          </p:val>
                                        </p:tav>
                                        <p:tav tm="100000">
                                          <p:val>
                                            <p:strVal val="#ppt_x"/>
                                          </p:val>
                                        </p:tav>
                                      </p:tavLst>
                                    </p:anim>
                                    <p:anim calcmode="lin" valueType="num">
                                      <p:cBhvr additive="base">
                                        <p:cTn id="14" dur="500" fill="hold"/>
                                        <p:tgtEl>
                                          <p:spTgt spid="1833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83369"/>
                                        </p:tgtEl>
                                        <p:attrNameLst>
                                          <p:attrName>style.visibility</p:attrName>
                                        </p:attrNameLst>
                                      </p:cBhvr>
                                      <p:to>
                                        <p:strVal val="visible"/>
                                      </p:to>
                                    </p:set>
                                    <p:anim calcmode="lin" valueType="num">
                                      <p:cBhvr additive="base">
                                        <p:cTn id="19" dur="500" fill="hold"/>
                                        <p:tgtEl>
                                          <p:spTgt spid="183369"/>
                                        </p:tgtEl>
                                        <p:attrNameLst>
                                          <p:attrName>ppt_x</p:attrName>
                                        </p:attrNameLst>
                                      </p:cBhvr>
                                      <p:tavLst>
                                        <p:tav tm="0">
                                          <p:val>
                                            <p:strVal val="#ppt_x"/>
                                          </p:val>
                                        </p:tav>
                                        <p:tav tm="100000">
                                          <p:val>
                                            <p:strVal val="#ppt_x"/>
                                          </p:val>
                                        </p:tav>
                                      </p:tavLst>
                                    </p:anim>
                                    <p:anim calcmode="lin" valueType="num">
                                      <p:cBhvr additive="base">
                                        <p:cTn id="20" dur="500" fill="hold"/>
                                        <p:tgtEl>
                                          <p:spTgt spid="18336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83370"/>
                                        </p:tgtEl>
                                        <p:attrNameLst>
                                          <p:attrName>style.visibility</p:attrName>
                                        </p:attrNameLst>
                                      </p:cBhvr>
                                      <p:to>
                                        <p:strVal val="visible"/>
                                      </p:to>
                                    </p:set>
                                    <p:anim calcmode="lin" valueType="num">
                                      <p:cBhvr additive="base">
                                        <p:cTn id="25" dur="500" fill="hold"/>
                                        <p:tgtEl>
                                          <p:spTgt spid="183370"/>
                                        </p:tgtEl>
                                        <p:attrNameLst>
                                          <p:attrName>ppt_x</p:attrName>
                                        </p:attrNameLst>
                                      </p:cBhvr>
                                      <p:tavLst>
                                        <p:tav tm="0">
                                          <p:val>
                                            <p:strVal val="#ppt_x"/>
                                          </p:val>
                                        </p:tav>
                                        <p:tav tm="100000">
                                          <p:val>
                                            <p:strVal val="#ppt_x"/>
                                          </p:val>
                                        </p:tav>
                                      </p:tavLst>
                                    </p:anim>
                                    <p:anim calcmode="lin" valueType="num">
                                      <p:cBhvr additive="base">
                                        <p:cTn id="26" dur="500" fill="hold"/>
                                        <p:tgtEl>
                                          <p:spTgt spid="183370"/>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83372"/>
                                        </p:tgtEl>
                                        <p:attrNameLst>
                                          <p:attrName>style.visibility</p:attrName>
                                        </p:attrNameLst>
                                      </p:cBhvr>
                                      <p:to>
                                        <p:strVal val="visible"/>
                                      </p:to>
                                    </p:set>
                                    <p:anim calcmode="lin" valueType="num">
                                      <p:cBhvr additive="base">
                                        <p:cTn id="31" dur="500" fill="hold"/>
                                        <p:tgtEl>
                                          <p:spTgt spid="183372"/>
                                        </p:tgtEl>
                                        <p:attrNameLst>
                                          <p:attrName>ppt_x</p:attrName>
                                        </p:attrNameLst>
                                      </p:cBhvr>
                                      <p:tavLst>
                                        <p:tav tm="0">
                                          <p:val>
                                            <p:strVal val="#ppt_x"/>
                                          </p:val>
                                        </p:tav>
                                        <p:tav tm="100000">
                                          <p:val>
                                            <p:strVal val="#ppt_x"/>
                                          </p:val>
                                        </p:tav>
                                      </p:tavLst>
                                    </p:anim>
                                    <p:anim calcmode="lin" valueType="num">
                                      <p:cBhvr additive="base">
                                        <p:cTn id="32" dur="500" fill="hold"/>
                                        <p:tgtEl>
                                          <p:spTgt spid="183372"/>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83373"/>
                                        </p:tgtEl>
                                        <p:attrNameLst>
                                          <p:attrName>style.visibility</p:attrName>
                                        </p:attrNameLst>
                                      </p:cBhvr>
                                      <p:to>
                                        <p:strVal val="visible"/>
                                      </p:to>
                                    </p:set>
                                    <p:anim calcmode="lin" valueType="num">
                                      <p:cBhvr additive="base">
                                        <p:cTn id="37" dur="500" fill="hold"/>
                                        <p:tgtEl>
                                          <p:spTgt spid="183373"/>
                                        </p:tgtEl>
                                        <p:attrNameLst>
                                          <p:attrName>ppt_x</p:attrName>
                                        </p:attrNameLst>
                                      </p:cBhvr>
                                      <p:tavLst>
                                        <p:tav tm="0">
                                          <p:val>
                                            <p:strVal val="#ppt_x"/>
                                          </p:val>
                                        </p:tav>
                                        <p:tav tm="100000">
                                          <p:val>
                                            <p:strVal val="#ppt_x"/>
                                          </p:val>
                                        </p:tav>
                                      </p:tavLst>
                                    </p:anim>
                                    <p:anim calcmode="lin" valueType="num">
                                      <p:cBhvr additive="base">
                                        <p:cTn id="38" dur="500" fill="hold"/>
                                        <p:tgtEl>
                                          <p:spTgt spid="1833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chor="t">
            <a:normAutofit fontScale="90000"/>
          </a:bodyPr>
          <a:lstStyle/>
          <a:p>
            <a:pPr eaLnBrk="1" hangingPunct="1"/>
            <a:r>
              <a:rPr lang="en-GB" sz="2000" dirty="0">
                <a:solidFill>
                  <a:schemeClr val="accent2">
                    <a:lumMod val="75000"/>
                  </a:schemeClr>
                </a:solidFill>
                <a:ea typeface="ＭＳ Ｐゴシック" pitchFamily="34" charset="-128"/>
              </a:rPr>
              <a:t> </a:t>
            </a:r>
            <a:r>
              <a:rPr lang="en-GB" dirty="0" smtClean="0">
                <a:solidFill>
                  <a:schemeClr val="accent2">
                    <a:lumMod val="75000"/>
                  </a:schemeClr>
                </a:solidFill>
                <a:ea typeface="ＭＳ Ｐゴシック" pitchFamily="34" charset="-128"/>
              </a:rPr>
              <a:t>Crime Reduction</a:t>
            </a:r>
            <a:br>
              <a:rPr lang="en-GB" dirty="0" smtClean="0">
                <a:solidFill>
                  <a:schemeClr val="accent2">
                    <a:lumMod val="75000"/>
                  </a:schemeClr>
                </a:solidFill>
                <a:ea typeface="ＭＳ Ｐゴシック" pitchFamily="34" charset="-128"/>
              </a:rPr>
            </a:br>
            <a:endParaRPr lang="en-GB" dirty="0" smtClean="0">
              <a:solidFill>
                <a:schemeClr val="accent2">
                  <a:lumMod val="75000"/>
                </a:schemeClr>
              </a:solidFill>
              <a:ea typeface="ＭＳ Ｐゴシック" pitchFamily="34" charset="-128"/>
            </a:endParaRPr>
          </a:p>
        </p:txBody>
      </p:sp>
      <p:sp>
        <p:nvSpPr>
          <p:cNvPr id="8195" name="Rectangle 5"/>
          <p:cNvSpPr>
            <a:spLocks noChangeArrowheads="1"/>
          </p:cNvSpPr>
          <p:nvPr/>
        </p:nvSpPr>
        <p:spPr bwMode="auto">
          <a:xfrm>
            <a:off x="7029451" y="4603750"/>
            <a:ext cx="862013" cy="1301750"/>
          </a:xfrm>
          <a:prstGeom prst="rect">
            <a:avLst/>
          </a:prstGeom>
          <a:solidFill>
            <a:srgbClr val="CC99FF">
              <a:alpha val="50195"/>
            </a:srgbClr>
          </a:solidFill>
          <a:ln w="9525">
            <a:solidFill>
              <a:srgbClr val="CC99FF">
                <a:alpha val="50195"/>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4000" rIns="54000" anchor="ctr"/>
          <a:lstStyle/>
          <a:p>
            <a:pPr algn="ctr" fontAlgn="base">
              <a:spcBef>
                <a:spcPct val="0"/>
              </a:spcBef>
              <a:spcAft>
                <a:spcPct val="0"/>
              </a:spcAft>
              <a:defRPr/>
            </a:pPr>
            <a:r>
              <a:rPr lang="en-GB" sz="900" b="1">
                <a:solidFill>
                  <a:prstClr val="black"/>
                </a:solidFill>
                <a:latin typeface="Arial" charset="0"/>
                <a:ea typeface="ＭＳ Ｐゴシック" charset="0"/>
              </a:rPr>
              <a:t>Community Safety Partnerships</a:t>
            </a:r>
          </a:p>
          <a:p>
            <a:pPr algn="ctr" fontAlgn="base">
              <a:spcBef>
                <a:spcPct val="0"/>
              </a:spcBef>
              <a:spcAft>
                <a:spcPct val="0"/>
              </a:spcAft>
              <a:defRPr/>
            </a:pPr>
            <a:r>
              <a:rPr lang="en-GB" sz="900" b="1">
                <a:solidFill>
                  <a:prstClr val="black"/>
                </a:solidFill>
                <a:latin typeface="Arial" charset="0"/>
                <a:ea typeface="ＭＳ Ｐゴシック" charset="0"/>
              </a:rPr>
              <a:t>(340)</a:t>
            </a:r>
          </a:p>
        </p:txBody>
      </p:sp>
      <p:sp>
        <p:nvSpPr>
          <p:cNvPr id="8196" name="Rectangle 6"/>
          <p:cNvSpPr>
            <a:spLocks noChangeArrowheads="1"/>
          </p:cNvSpPr>
          <p:nvPr/>
        </p:nvSpPr>
        <p:spPr bwMode="auto">
          <a:xfrm>
            <a:off x="1804988" y="1257300"/>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MoJ</a:t>
            </a:r>
          </a:p>
        </p:txBody>
      </p:sp>
      <p:sp>
        <p:nvSpPr>
          <p:cNvPr id="8197" name="Rectangle 7"/>
          <p:cNvSpPr>
            <a:spLocks noChangeArrowheads="1"/>
          </p:cNvSpPr>
          <p:nvPr/>
        </p:nvSpPr>
        <p:spPr bwMode="auto">
          <a:xfrm>
            <a:off x="1804988" y="1981200"/>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Home Office</a:t>
            </a:r>
          </a:p>
        </p:txBody>
      </p:sp>
      <p:sp>
        <p:nvSpPr>
          <p:cNvPr id="8198" name="Rectangle 8"/>
          <p:cNvSpPr>
            <a:spLocks noChangeArrowheads="1"/>
          </p:cNvSpPr>
          <p:nvPr/>
        </p:nvSpPr>
        <p:spPr bwMode="auto">
          <a:xfrm>
            <a:off x="1804988" y="2971800"/>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CLG</a:t>
            </a:r>
          </a:p>
        </p:txBody>
      </p:sp>
      <p:sp>
        <p:nvSpPr>
          <p:cNvPr id="8199" name="Rectangle 9"/>
          <p:cNvSpPr>
            <a:spLocks noChangeArrowheads="1"/>
          </p:cNvSpPr>
          <p:nvPr/>
        </p:nvSpPr>
        <p:spPr bwMode="auto">
          <a:xfrm>
            <a:off x="1804988" y="3962400"/>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DfE</a:t>
            </a:r>
          </a:p>
        </p:txBody>
      </p:sp>
      <p:sp>
        <p:nvSpPr>
          <p:cNvPr id="8200" name="Rectangle 10"/>
          <p:cNvSpPr>
            <a:spLocks noChangeArrowheads="1"/>
          </p:cNvSpPr>
          <p:nvPr/>
        </p:nvSpPr>
        <p:spPr bwMode="auto">
          <a:xfrm>
            <a:off x="1804988" y="5432425"/>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DoH</a:t>
            </a:r>
          </a:p>
        </p:txBody>
      </p:sp>
      <p:sp>
        <p:nvSpPr>
          <p:cNvPr id="8201" name="Rectangle 11"/>
          <p:cNvSpPr>
            <a:spLocks noChangeArrowheads="1"/>
          </p:cNvSpPr>
          <p:nvPr/>
        </p:nvSpPr>
        <p:spPr bwMode="auto">
          <a:xfrm>
            <a:off x="1804988" y="6303963"/>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BIS</a:t>
            </a:r>
          </a:p>
        </p:txBody>
      </p:sp>
      <p:sp>
        <p:nvSpPr>
          <p:cNvPr id="8202" name="Rectangle 12"/>
          <p:cNvSpPr>
            <a:spLocks noChangeArrowheads="1"/>
          </p:cNvSpPr>
          <p:nvPr/>
        </p:nvSpPr>
        <p:spPr bwMode="auto">
          <a:xfrm>
            <a:off x="3465513" y="2592388"/>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NPIA</a:t>
            </a:r>
          </a:p>
        </p:txBody>
      </p:sp>
      <p:sp>
        <p:nvSpPr>
          <p:cNvPr id="8203" name="Rectangle 13"/>
          <p:cNvSpPr>
            <a:spLocks noChangeArrowheads="1"/>
          </p:cNvSpPr>
          <p:nvPr/>
        </p:nvSpPr>
        <p:spPr bwMode="auto">
          <a:xfrm>
            <a:off x="3465513" y="2871789"/>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National Policing Improvement Agency</a:t>
            </a:r>
          </a:p>
        </p:txBody>
      </p:sp>
      <p:sp>
        <p:nvSpPr>
          <p:cNvPr id="8204" name="Rectangle 14"/>
          <p:cNvSpPr>
            <a:spLocks noChangeArrowheads="1"/>
          </p:cNvSpPr>
          <p:nvPr/>
        </p:nvSpPr>
        <p:spPr bwMode="auto">
          <a:xfrm>
            <a:off x="5127625" y="3122613"/>
            <a:ext cx="984250" cy="279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black"/>
                </a:solidFill>
                <a:latin typeface="Arial" charset="0"/>
                <a:ea typeface="ＭＳ Ｐゴシック" charset="0"/>
              </a:rPr>
              <a:t>ACPO</a:t>
            </a:r>
          </a:p>
        </p:txBody>
      </p:sp>
      <p:sp>
        <p:nvSpPr>
          <p:cNvPr id="8205" name="Rectangle 15"/>
          <p:cNvSpPr>
            <a:spLocks noChangeArrowheads="1"/>
          </p:cNvSpPr>
          <p:nvPr/>
        </p:nvSpPr>
        <p:spPr bwMode="auto">
          <a:xfrm>
            <a:off x="5127625" y="3402014"/>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Professional association of chief police officers</a:t>
            </a:r>
          </a:p>
        </p:txBody>
      </p:sp>
      <p:sp>
        <p:nvSpPr>
          <p:cNvPr id="8206" name="Rectangle 16"/>
          <p:cNvSpPr>
            <a:spLocks noChangeArrowheads="1"/>
          </p:cNvSpPr>
          <p:nvPr/>
        </p:nvSpPr>
        <p:spPr bwMode="auto">
          <a:xfrm>
            <a:off x="3465513" y="1054100"/>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HM Court Service</a:t>
            </a:r>
          </a:p>
        </p:txBody>
      </p:sp>
      <p:sp>
        <p:nvSpPr>
          <p:cNvPr id="8207" name="Rectangle 17"/>
          <p:cNvSpPr>
            <a:spLocks noChangeArrowheads="1"/>
          </p:cNvSpPr>
          <p:nvPr/>
        </p:nvSpPr>
        <p:spPr bwMode="auto">
          <a:xfrm>
            <a:off x="3465513" y="1760538"/>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NOMS</a:t>
            </a:r>
          </a:p>
        </p:txBody>
      </p:sp>
      <p:sp>
        <p:nvSpPr>
          <p:cNvPr id="8208" name="Rectangle 18"/>
          <p:cNvSpPr>
            <a:spLocks noChangeArrowheads="1"/>
          </p:cNvSpPr>
          <p:nvPr/>
        </p:nvSpPr>
        <p:spPr bwMode="auto">
          <a:xfrm>
            <a:off x="3465513" y="3389313"/>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10 Govt Offices</a:t>
            </a:r>
          </a:p>
        </p:txBody>
      </p:sp>
      <p:sp>
        <p:nvSpPr>
          <p:cNvPr id="8209" name="Rectangle 19"/>
          <p:cNvSpPr>
            <a:spLocks noChangeArrowheads="1"/>
          </p:cNvSpPr>
          <p:nvPr/>
        </p:nvSpPr>
        <p:spPr bwMode="auto">
          <a:xfrm>
            <a:off x="3465513" y="3668714"/>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Regional representation of Government</a:t>
            </a:r>
          </a:p>
        </p:txBody>
      </p:sp>
      <p:sp>
        <p:nvSpPr>
          <p:cNvPr id="8210" name="Rectangle 20"/>
          <p:cNvSpPr>
            <a:spLocks noChangeArrowheads="1"/>
          </p:cNvSpPr>
          <p:nvPr/>
        </p:nvSpPr>
        <p:spPr bwMode="auto">
          <a:xfrm>
            <a:off x="3465513" y="4186238"/>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Audit Commission</a:t>
            </a:r>
          </a:p>
        </p:txBody>
      </p:sp>
      <p:sp>
        <p:nvSpPr>
          <p:cNvPr id="8211" name="Rectangle 21"/>
          <p:cNvSpPr>
            <a:spLocks noChangeArrowheads="1"/>
          </p:cNvSpPr>
          <p:nvPr/>
        </p:nvSpPr>
        <p:spPr bwMode="auto">
          <a:xfrm>
            <a:off x="3465513" y="4465639"/>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Audit local authorities (including police)</a:t>
            </a:r>
          </a:p>
        </p:txBody>
      </p:sp>
      <p:sp>
        <p:nvSpPr>
          <p:cNvPr id="8212" name="Rectangle 22"/>
          <p:cNvSpPr>
            <a:spLocks noChangeArrowheads="1"/>
          </p:cNvSpPr>
          <p:nvPr/>
        </p:nvSpPr>
        <p:spPr bwMode="auto">
          <a:xfrm>
            <a:off x="3465513" y="5981700"/>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NHS</a:t>
            </a:r>
          </a:p>
        </p:txBody>
      </p:sp>
      <p:sp>
        <p:nvSpPr>
          <p:cNvPr id="8213" name="Rectangle 23"/>
          <p:cNvSpPr>
            <a:spLocks noChangeArrowheads="1"/>
          </p:cNvSpPr>
          <p:nvPr/>
        </p:nvSpPr>
        <p:spPr bwMode="auto">
          <a:xfrm>
            <a:off x="5127625" y="5621338"/>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10 SHA</a:t>
            </a:r>
          </a:p>
        </p:txBody>
      </p:sp>
      <p:sp>
        <p:nvSpPr>
          <p:cNvPr id="8214" name="Rectangle 24"/>
          <p:cNvSpPr>
            <a:spLocks noChangeArrowheads="1"/>
          </p:cNvSpPr>
          <p:nvPr/>
        </p:nvSpPr>
        <p:spPr bwMode="auto">
          <a:xfrm>
            <a:off x="5127625" y="5900739"/>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Enacting directives and implementing policy</a:t>
            </a:r>
          </a:p>
        </p:txBody>
      </p:sp>
      <p:sp>
        <p:nvSpPr>
          <p:cNvPr id="8215" name="Rectangle 25"/>
          <p:cNvSpPr>
            <a:spLocks noChangeArrowheads="1"/>
          </p:cNvSpPr>
          <p:nvPr/>
        </p:nvSpPr>
        <p:spPr bwMode="auto">
          <a:xfrm>
            <a:off x="5127625" y="4262438"/>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43 Police Authorities</a:t>
            </a:r>
          </a:p>
        </p:txBody>
      </p:sp>
      <p:sp>
        <p:nvSpPr>
          <p:cNvPr id="8216" name="Rectangle 26"/>
          <p:cNvSpPr>
            <a:spLocks noChangeArrowheads="1"/>
          </p:cNvSpPr>
          <p:nvPr/>
        </p:nvSpPr>
        <p:spPr bwMode="auto">
          <a:xfrm>
            <a:off x="5127625" y="4541839"/>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Hold the police to account on behalf of communities</a:t>
            </a:r>
          </a:p>
        </p:txBody>
      </p:sp>
      <p:sp>
        <p:nvSpPr>
          <p:cNvPr id="8217" name="Rectangle 27"/>
          <p:cNvSpPr>
            <a:spLocks noChangeArrowheads="1"/>
          </p:cNvSpPr>
          <p:nvPr/>
        </p:nvSpPr>
        <p:spPr bwMode="auto">
          <a:xfrm>
            <a:off x="5127625" y="2143125"/>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54000" rIns="54000" anchor="ctr"/>
          <a:lstStyle/>
          <a:p>
            <a:pPr algn="ctr" fontAlgn="base">
              <a:spcBef>
                <a:spcPct val="0"/>
              </a:spcBef>
              <a:spcAft>
                <a:spcPct val="0"/>
              </a:spcAft>
              <a:defRPr/>
            </a:pPr>
            <a:r>
              <a:rPr lang="en-GB" sz="1000" b="1">
                <a:solidFill>
                  <a:prstClr val="white"/>
                </a:solidFill>
                <a:latin typeface="Arial" charset="0"/>
                <a:ea typeface="ＭＳ Ｐゴシック" charset="0"/>
              </a:rPr>
              <a:t>5 CJS Inspectorates</a:t>
            </a:r>
          </a:p>
        </p:txBody>
      </p:sp>
      <p:sp>
        <p:nvSpPr>
          <p:cNvPr id="8218" name="Rectangle 28"/>
          <p:cNvSpPr>
            <a:spLocks noChangeArrowheads="1"/>
          </p:cNvSpPr>
          <p:nvPr/>
        </p:nvSpPr>
        <p:spPr bwMode="auto">
          <a:xfrm>
            <a:off x="5127625" y="2422525"/>
            <a:ext cx="984250" cy="439738"/>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Regulate and inspect CJS in England and Wales</a:t>
            </a:r>
          </a:p>
        </p:txBody>
      </p:sp>
      <p:sp>
        <p:nvSpPr>
          <p:cNvPr id="8219" name="Rectangle 29"/>
          <p:cNvSpPr>
            <a:spLocks noChangeArrowheads="1"/>
          </p:cNvSpPr>
          <p:nvPr/>
        </p:nvSpPr>
        <p:spPr bwMode="auto">
          <a:xfrm>
            <a:off x="5127625" y="1266825"/>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10 DOMS</a:t>
            </a:r>
          </a:p>
        </p:txBody>
      </p:sp>
      <p:sp>
        <p:nvSpPr>
          <p:cNvPr id="8220" name="Rectangle 30"/>
          <p:cNvSpPr>
            <a:spLocks noChangeArrowheads="1"/>
          </p:cNvSpPr>
          <p:nvPr/>
        </p:nvSpPr>
        <p:spPr bwMode="auto">
          <a:xfrm>
            <a:off x="5127625" y="1546225"/>
            <a:ext cx="984250" cy="439738"/>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Directors of Offender Management</a:t>
            </a:r>
          </a:p>
        </p:txBody>
      </p:sp>
      <p:sp>
        <p:nvSpPr>
          <p:cNvPr id="8221" name="Rectangle 31"/>
          <p:cNvSpPr>
            <a:spLocks noChangeArrowheads="1"/>
          </p:cNvSpPr>
          <p:nvPr/>
        </p:nvSpPr>
        <p:spPr bwMode="auto">
          <a:xfrm>
            <a:off x="7891463" y="4606925"/>
            <a:ext cx="1287462" cy="185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152 Local Authority</a:t>
            </a:r>
          </a:p>
        </p:txBody>
      </p:sp>
      <p:sp>
        <p:nvSpPr>
          <p:cNvPr id="8222" name="Rectangle 32"/>
          <p:cNvSpPr>
            <a:spLocks noChangeArrowheads="1"/>
          </p:cNvSpPr>
          <p:nvPr/>
        </p:nvSpPr>
        <p:spPr bwMode="auto">
          <a:xfrm>
            <a:off x="7891463" y="4792664"/>
            <a:ext cx="1287462" cy="1857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152 Primary Care Trusts</a:t>
            </a:r>
          </a:p>
        </p:txBody>
      </p:sp>
      <p:sp>
        <p:nvSpPr>
          <p:cNvPr id="8223" name="Rectangle 33"/>
          <p:cNvSpPr>
            <a:spLocks noChangeArrowheads="1"/>
          </p:cNvSpPr>
          <p:nvPr/>
        </p:nvSpPr>
        <p:spPr bwMode="auto">
          <a:xfrm>
            <a:off x="7891463" y="4978400"/>
            <a:ext cx="1287462" cy="185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63 Fire Brigades</a:t>
            </a:r>
          </a:p>
        </p:txBody>
      </p:sp>
      <p:sp>
        <p:nvSpPr>
          <p:cNvPr id="8224" name="Rectangle 34"/>
          <p:cNvSpPr>
            <a:spLocks noChangeArrowheads="1"/>
          </p:cNvSpPr>
          <p:nvPr/>
        </p:nvSpPr>
        <p:spPr bwMode="auto">
          <a:xfrm>
            <a:off x="7891463" y="5160964"/>
            <a:ext cx="1287462" cy="1857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22,728 Schools</a:t>
            </a:r>
          </a:p>
        </p:txBody>
      </p:sp>
      <p:sp>
        <p:nvSpPr>
          <p:cNvPr id="8225" name="Rectangle 35"/>
          <p:cNvSpPr>
            <a:spLocks noChangeArrowheads="1"/>
          </p:cNvSpPr>
          <p:nvPr/>
        </p:nvSpPr>
        <p:spPr bwMode="auto">
          <a:xfrm>
            <a:off x="7891463" y="5346700"/>
            <a:ext cx="1287462" cy="185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1,121 Hospitals</a:t>
            </a:r>
          </a:p>
        </p:txBody>
      </p:sp>
      <p:sp>
        <p:nvSpPr>
          <p:cNvPr id="8226" name="Rectangle 36"/>
          <p:cNvSpPr>
            <a:spLocks noChangeArrowheads="1"/>
          </p:cNvSpPr>
          <p:nvPr/>
        </p:nvSpPr>
        <p:spPr bwMode="auto">
          <a:xfrm>
            <a:off x="7891463" y="5532439"/>
            <a:ext cx="1287462" cy="1857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Health Providers</a:t>
            </a:r>
          </a:p>
        </p:txBody>
      </p:sp>
      <p:sp>
        <p:nvSpPr>
          <p:cNvPr id="8227" name="Rectangle 37"/>
          <p:cNvSpPr>
            <a:spLocks noChangeArrowheads="1"/>
          </p:cNvSpPr>
          <p:nvPr/>
        </p:nvSpPr>
        <p:spPr bwMode="auto">
          <a:xfrm>
            <a:off x="7891463" y="5719764"/>
            <a:ext cx="1287462" cy="1857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Landlords</a:t>
            </a:r>
          </a:p>
        </p:txBody>
      </p:sp>
      <p:sp>
        <p:nvSpPr>
          <p:cNvPr id="8228" name="Rectangle 38"/>
          <p:cNvSpPr>
            <a:spLocks noChangeArrowheads="1"/>
          </p:cNvSpPr>
          <p:nvPr/>
        </p:nvSpPr>
        <p:spPr bwMode="auto">
          <a:xfrm>
            <a:off x="7021513" y="5905500"/>
            <a:ext cx="2157412" cy="439738"/>
          </a:xfrm>
          <a:prstGeom prst="rect">
            <a:avLst/>
          </a:prstGeom>
          <a:solidFill>
            <a:srgbClr val="DDDDDD"/>
          </a:solidFill>
          <a:ln w="317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(Also includes police forces, probation areas and Youth Offending Teams)</a:t>
            </a:r>
          </a:p>
        </p:txBody>
      </p:sp>
      <p:sp>
        <p:nvSpPr>
          <p:cNvPr id="8229" name="Rectangle 39"/>
          <p:cNvSpPr>
            <a:spLocks noChangeArrowheads="1"/>
          </p:cNvSpPr>
          <p:nvPr/>
        </p:nvSpPr>
        <p:spPr bwMode="auto">
          <a:xfrm>
            <a:off x="6770688" y="2871788"/>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152 YOT</a:t>
            </a:r>
          </a:p>
        </p:txBody>
      </p:sp>
      <p:sp>
        <p:nvSpPr>
          <p:cNvPr id="8230" name="Rectangle 40"/>
          <p:cNvSpPr>
            <a:spLocks noChangeArrowheads="1"/>
          </p:cNvSpPr>
          <p:nvPr/>
        </p:nvSpPr>
        <p:spPr bwMode="auto">
          <a:xfrm>
            <a:off x="6770688" y="3151189"/>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As probation, for under 18s.</a:t>
            </a:r>
          </a:p>
        </p:txBody>
      </p:sp>
      <p:grpSp>
        <p:nvGrpSpPr>
          <p:cNvPr id="115751" name="Group 41"/>
          <p:cNvGrpSpPr>
            <a:grpSpLocks/>
          </p:cNvGrpSpPr>
          <p:nvPr/>
        </p:nvGrpSpPr>
        <p:grpSpPr bwMode="auto">
          <a:xfrm>
            <a:off x="6770688" y="2103439"/>
            <a:ext cx="984250" cy="719137"/>
            <a:chOff x="3580" y="1305"/>
            <a:chExt cx="672" cy="453"/>
          </a:xfrm>
        </p:grpSpPr>
        <p:sp>
          <p:nvSpPr>
            <p:cNvPr id="8291" name="Rectangle 42"/>
            <p:cNvSpPr>
              <a:spLocks noChangeArrowheads="1"/>
            </p:cNvSpPr>
            <p:nvPr/>
          </p:nvSpPr>
          <p:spPr bwMode="auto">
            <a:xfrm>
              <a:off x="3580" y="1305"/>
              <a:ext cx="672" cy="17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54000" rIns="54000" anchor="ctr"/>
            <a:lstStyle/>
            <a:p>
              <a:pPr algn="ctr" fontAlgn="base">
                <a:spcBef>
                  <a:spcPct val="0"/>
                </a:spcBef>
                <a:spcAft>
                  <a:spcPct val="0"/>
                </a:spcAft>
                <a:defRPr/>
              </a:pPr>
              <a:r>
                <a:rPr lang="en-GB" sz="1000" b="1">
                  <a:solidFill>
                    <a:prstClr val="white"/>
                  </a:solidFill>
                  <a:latin typeface="Arial" charset="0"/>
                  <a:ea typeface="ＭＳ Ｐゴシック" charset="0"/>
                </a:rPr>
                <a:t>43 Probation Areas</a:t>
              </a:r>
            </a:p>
          </p:txBody>
        </p:sp>
        <p:sp>
          <p:nvSpPr>
            <p:cNvPr id="8292" name="Rectangle 43"/>
            <p:cNvSpPr>
              <a:spLocks noChangeArrowheads="1"/>
            </p:cNvSpPr>
            <p:nvPr/>
          </p:nvSpPr>
          <p:spPr bwMode="auto">
            <a:xfrm>
              <a:off x="3580" y="1481"/>
              <a:ext cx="672" cy="27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54000" rIns="54000"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Ensuring provision of interventions to reduce offending</a:t>
              </a:r>
            </a:p>
          </p:txBody>
        </p:sp>
      </p:grpSp>
      <p:sp>
        <p:nvSpPr>
          <p:cNvPr id="8232" name="Rectangle 44"/>
          <p:cNvSpPr>
            <a:spLocks noChangeArrowheads="1"/>
          </p:cNvSpPr>
          <p:nvPr/>
        </p:nvSpPr>
        <p:spPr bwMode="auto">
          <a:xfrm>
            <a:off x="6788150" y="3668713"/>
            <a:ext cx="984250" cy="279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1000" b="1">
                <a:solidFill>
                  <a:prstClr val="white"/>
                </a:solidFill>
                <a:latin typeface="Arial" charset="0"/>
                <a:ea typeface="ＭＳ Ｐゴシック" charset="0"/>
              </a:rPr>
              <a:t>43 Police forces</a:t>
            </a:r>
          </a:p>
        </p:txBody>
      </p:sp>
      <p:sp>
        <p:nvSpPr>
          <p:cNvPr id="8233" name="Rectangle 45"/>
          <p:cNvSpPr>
            <a:spLocks noChangeArrowheads="1"/>
          </p:cNvSpPr>
          <p:nvPr/>
        </p:nvSpPr>
        <p:spPr bwMode="auto">
          <a:xfrm>
            <a:off x="6788150" y="3948114"/>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Responsible for front-line policing </a:t>
            </a:r>
          </a:p>
        </p:txBody>
      </p:sp>
      <p:sp>
        <p:nvSpPr>
          <p:cNvPr id="8234" name="Rectangle 46"/>
          <p:cNvSpPr>
            <a:spLocks noChangeArrowheads="1"/>
          </p:cNvSpPr>
          <p:nvPr/>
        </p:nvSpPr>
        <p:spPr bwMode="auto">
          <a:xfrm>
            <a:off x="8115300" y="3122613"/>
            <a:ext cx="984250" cy="2794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54000" rIns="54000" anchor="ctr"/>
          <a:lstStyle/>
          <a:p>
            <a:pPr algn="ctr" fontAlgn="base">
              <a:spcBef>
                <a:spcPct val="0"/>
              </a:spcBef>
              <a:spcAft>
                <a:spcPct val="0"/>
              </a:spcAft>
              <a:defRPr/>
            </a:pPr>
            <a:r>
              <a:rPr lang="en-GB" sz="800" b="1">
                <a:solidFill>
                  <a:prstClr val="white"/>
                </a:solidFill>
                <a:latin typeface="Arial" charset="0"/>
                <a:ea typeface="ＭＳ Ｐゴシック" charset="0"/>
              </a:rPr>
              <a:t>Voluntary Sector Providers</a:t>
            </a:r>
          </a:p>
        </p:txBody>
      </p:sp>
      <p:sp>
        <p:nvSpPr>
          <p:cNvPr id="8235" name="Rectangle 47"/>
          <p:cNvSpPr>
            <a:spLocks noChangeArrowheads="1"/>
          </p:cNvSpPr>
          <p:nvPr/>
        </p:nvSpPr>
        <p:spPr bwMode="auto">
          <a:xfrm>
            <a:off x="8115300" y="3402014"/>
            <a:ext cx="984250" cy="439737"/>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Provision of services in many CJS areas</a:t>
            </a:r>
          </a:p>
        </p:txBody>
      </p:sp>
      <p:sp>
        <p:nvSpPr>
          <p:cNvPr id="8236" name="Rectangle 48"/>
          <p:cNvSpPr>
            <a:spLocks noChangeArrowheads="1"/>
          </p:cNvSpPr>
          <p:nvPr/>
        </p:nvSpPr>
        <p:spPr bwMode="auto">
          <a:xfrm>
            <a:off x="9437688" y="5943600"/>
            <a:ext cx="984250" cy="279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8000" rIns="18000" anchor="ctr"/>
          <a:lstStyle/>
          <a:p>
            <a:pPr algn="ctr" fontAlgn="base">
              <a:spcBef>
                <a:spcPct val="0"/>
              </a:spcBef>
              <a:spcAft>
                <a:spcPct val="0"/>
              </a:spcAft>
              <a:defRPr/>
            </a:pPr>
            <a:r>
              <a:rPr lang="en-GB" sz="1000" b="1">
                <a:solidFill>
                  <a:prstClr val="black"/>
                </a:solidFill>
                <a:latin typeface="Arial" charset="0"/>
                <a:ea typeface="ＭＳ Ｐゴシック" charset="0"/>
              </a:rPr>
              <a:t>Manufacturers</a:t>
            </a:r>
          </a:p>
        </p:txBody>
      </p:sp>
      <p:sp>
        <p:nvSpPr>
          <p:cNvPr id="8237" name="Rectangle 49"/>
          <p:cNvSpPr>
            <a:spLocks noChangeArrowheads="1"/>
          </p:cNvSpPr>
          <p:nvPr/>
        </p:nvSpPr>
        <p:spPr bwMode="auto">
          <a:xfrm>
            <a:off x="9437688" y="6223000"/>
            <a:ext cx="984250" cy="439738"/>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Production of crime-proof products</a:t>
            </a:r>
          </a:p>
        </p:txBody>
      </p:sp>
      <p:sp>
        <p:nvSpPr>
          <p:cNvPr id="8238" name="Rectangle 50"/>
          <p:cNvSpPr>
            <a:spLocks noChangeArrowheads="1"/>
          </p:cNvSpPr>
          <p:nvPr/>
        </p:nvSpPr>
        <p:spPr bwMode="auto">
          <a:xfrm>
            <a:off x="9437688" y="2079626"/>
            <a:ext cx="984250" cy="35877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rIns="0" anchor="ctr"/>
          <a:lstStyle/>
          <a:p>
            <a:pPr algn="ctr" fontAlgn="base">
              <a:spcBef>
                <a:spcPct val="0"/>
              </a:spcBef>
              <a:spcAft>
                <a:spcPct val="0"/>
              </a:spcAft>
              <a:defRPr/>
            </a:pPr>
            <a:r>
              <a:rPr lang="en-GB" sz="900" b="1">
                <a:solidFill>
                  <a:prstClr val="black"/>
                </a:solidFill>
                <a:latin typeface="Arial" charset="0"/>
                <a:ea typeface="ＭＳ Ｐゴシック" charset="0"/>
              </a:rPr>
              <a:t>Neighbourhood </a:t>
            </a:r>
            <a:r>
              <a:rPr lang="en-GB" sz="1000" b="1">
                <a:solidFill>
                  <a:prstClr val="black"/>
                </a:solidFill>
                <a:latin typeface="Arial" charset="0"/>
                <a:ea typeface="ＭＳ Ｐゴシック" charset="0"/>
              </a:rPr>
              <a:t>Watch</a:t>
            </a:r>
            <a:r>
              <a:rPr lang="en-GB" sz="900" b="1">
                <a:solidFill>
                  <a:prstClr val="black"/>
                </a:solidFill>
                <a:latin typeface="Arial" charset="0"/>
                <a:ea typeface="ＭＳ Ｐゴシック" charset="0"/>
              </a:rPr>
              <a:t> </a:t>
            </a:r>
          </a:p>
        </p:txBody>
      </p:sp>
      <p:sp>
        <p:nvSpPr>
          <p:cNvPr id="8239" name="Rectangle 51"/>
          <p:cNvSpPr>
            <a:spLocks noChangeArrowheads="1"/>
          </p:cNvSpPr>
          <p:nvPr/>
        </p:nvSpPr>
        <p:spPr bwMode="auto">
          <a:xfrm>
            <a:off x="9437688" y="1114426"/>
            <a:ext cx="984250" cy="35877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rIns="0" anchor="ctr"/>
          <a:lstStyle/>
          <a:p>
            <a:pPr algn="ctr" fontAlgn="base">
              <a:spcBef>
                <a:spcPct val="0"/>
              </a:spcBef>
              <a:spcAft>
                <a:spcPct val="0"/>
              </a:spcAft>
              <a:defRPr/>
            </a:pPr>
            <a:r>
              <a:rPr lang="en-GB" sz="1000" b="1">
                <a:solidFill>
                  <a:prstClr val="black"/>
                </a:solidFill>
                <a:latin typeface="Arial" charset="0"/>
                <a:ea typeface="ＭＳ Ｐゴシック" charset="0"/>
              </a:rPr>
              <a:t>Witnesses</a:t>
            </a:r>
          </a:p>
        </p:txBody>
      </p:sp>
      <p:sp>
        <p:nvSpPr>
          <p:cNvPr id="8240" name="Rectangle 52"/>
          <p:cNvSpPr>
            <a:spLocks noChangeArrowheads="1"/>
          </p:cNvSpPr>
          <p:nvPr/>
        </p:nvSpPr>
        <p:spPr bwMode="auto">
          <a:xfrm>
            <a:off x="9437688" y="3044826"/>
            <a:ext cx="984250" cy="35877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rIns="0" anchor="ctr"/>
          <a:lstStyle/>
          <a:p>
            <a:pPr algn="ctr" fontAlgn="base">
              <a:spcBef>
                <a:spcPct val="0"/>
              </a:spcBef>
              <a:spcAft>
                <a:spcPct val="0"/>
              </a:spcAft>
              <a:defRPr/>
            </a:pPr>
            <a:r>
              <a:rPr lang="en-GB" sz="1000" b="1">
                <a:solidFill>
                  <a:prstClr val="black"/>
                </a:solidFill>
                <a:latin typeface="Arial" charset="0"/>
                <a:ea typeface="ＭＳ Ｐゴシック" charset="0"/>
              </a:rPr>
              <a:t>Victims</a:t>
            </a:r>
          </a:p>
        </p:txBody>
      </p:sp>
      <p:sp>
        <p:nvSpPr>
          <p:cNvPr id="8241" name="Rectangle 53"/>
          <p:cNvSpPr>
            <a:spLocks noChangeArrowheads="1"/>
          </p:cNvSpPr>
          <p:nvPr/>
        </p:nvSpPr>
        <p:spPr bwMode="auto">
          <a:xfrm>
            <a:off x="9437688" y="4011614"/>
            <a:ext cx="984250" cy="35877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rIns="0" anchor="ctr"/>
          <a:lstStyle/>
          <a:p>
            <a:pPr algn="ctr" fontAlgn="base">
              <a:spcBef>
                <a:spcPct val="0"/>
              </a:spcBef>
              <a:spcAft>
                <a:spcPct val="0"/>
              </a:spcAft>
              <a:defRPr/>
            </a:pPr>
            <a:r>
              <a:rPr lang="en-GB" sz="1000" b="1">
                <a:solidFill>
                  <a:prstClr val="black"/>
                </a:solidFill>
                <a:latin typeface="Arial" charset="0"/>
                <a:ea typeface="ＭＳ Ｐゴシック" charset="0"/>
              </a:rPr>
              <a:t>Offenders</a:t>
            </a:r>
          </a:p>
        </p:txBody>
      </p:sp>
      <p:sp>
        <p:nvSpPr>
          <p:cNvPr id="8242" name="Rectangle 54"/>
          <p:cNvSpPr>
            <a:spLocks noChangeArrowheads="1"/>
          </p:cNvSpPr>
          <p:nvPr/>
        </p:nvSpPr>
        <p:spPr bwMode="auto">
          <a:xfrm>
            <a:off x="9437688" y="4976814"/>
            <a:ext cx="984250" cy="35877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rIns="0" anchor="ctr"/>
          <a:lstStyle/>
          <a:p>
            <a:pPr algn="ctr" fontAlgn="base">
              <a:spcBef>
                <a:spcPct val="0"/>
              </a:spcBef>
              <a:spcAft>
                <a:spcPct val="0"/>
              </a:spcAft>
              <a:defRPr/>
            </a:pPr>
            <a:r>
              <a:rPr lang="en-GB" sz="1000" b="1">
                <a:solidFill>
                  <a:prstClr val="black"/>
                </a:solidFill>
                <a:latin typeface="Arial" charset="0"/>
                <a:ea typeface="ＭＳ Ｐゴシック" charset="0"/>
              </a:rPr>
              <a:t>Family/Peers</a:t>
            </a:r>
          </a:p>
        </p:txBody>
      </p:sp>
      <p:cxnSp>
        <p:nvCxnSpPr>
          <p:cNvPr id="8243" name="AutoShape 55"/>
          <p:cNvCxnSpPr>
            <a:cxnSpLocks noChangeShapeType="1"/>
            <a:stCxn id="8201" idx="3"/>
            <a:endCxn id="8237" idx="1"/>
          </p:cNvCxnSpPr>
          <p:nvPr/>
        </p:nvCxnSpPr>
        <p:spPr bwMode="auto">
          <a:xfrm>
            <a:off x="2789238" y="6443663"/>
            <a:ext cx="66484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44" name="AutoShape 56"/>
          <p:cNvCxnSpPr>
            <a:cxnSpLocks noChangeShapeType="1"/>
            <a:stCxn id="8200" idx="3"/>
            <a:endCxn id="8212" idx="1"/>
          </p:cNvCxnSpPr>
          <p:nvPr/>
        </p:nvCxnSpPr>
        <p:spPr bwMode="auto">
          <a:xfrm>
            <a:off x="2789239" y="5572126"/>
            <a:ext cx="676275" cy="549275"/>
          </a:xfrm>
          <a:prstGeom prst="bentConnector3">
            <a:avLst>
              <a:gd name="adj1" fmla="val 49894"/>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45" name="AutoShape 57"/>
          <p:cNvCxnSpPr>
            <a:cxnSpLocks noChangeShapeType="1"/>
            <a:stCxn id="8199" idx="3"/>
            <a:endCxn id="8195" idx="1"/>
          </p:cNvCxnSpPr>
          <p:nvPr/>
        </p:nvCxnSpPr>
        <p:spPr bwMode="auto">
          <a:xfrm>
            <a:off x="2789238" y="4102101"/>
            <a:ext cx="4240212" cy="1152525"/>
          </a:xfrm>
          <a:prstGeom prst="bentConnector3">
            <a:avLst>
              <a:gd name="adj1" fmla="val 26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46" name="AutoShape 58"/>
          <p:cNvCxnSpPr>
            <a:cxnSpLocks noChangeShapeType="1"/>
            <a:stCxn id="8198" idx="3"/>
            <a:endCxn id="8211" idx="1"/>
          </p:cNvCxnSpPr>
          <p:nvPr/>
        </p:nvCxnSpPr>
        <p:spPr bwMode="auto">
          <a:xfrm>
            <a:off x="2789239" y="3111500"/>
            <a:ext cx="676275" cy="1574800"/>
          </a:xfrm>
          <a:prstGeom prst="bentConnector3">
            <a:avLst>
              <a:gd name="adj1" fmla="val 3080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47" name="AutoShape 59"/>
          <p:cNvCxnSpPr>
            <a:cxnSpLocks noChangeShapeType="1"/>
            <a:stCxn id="8198" idx="3"/>
            <a:endCxn id="8209" idx="1"/>
          </p:cNvCxnSpPr>
          <p:nvPr/>
        </p:nvCxnSpPr>
        <p:spPr bwMode="auto">
          <a:xfrm>
            <a:off x="2789239" y="3111501"/>
            <a:ext cx="676275" cy="777875"/>
          </a:xfrm>
          <a:prstGeom prst="bentConnector3">
            <a:avLst>
              <a:gd name="adj1" fmla="val 49894"/>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48" name="AutoShape 60"/>
          <p:cNvCxnSpPr>
            <a:cxnSpLocks noChangeShapeType="1"/>
            <a:stCxn id="8197" idx="3"/>
            <a:endCxn id="8208" idx="1"/>
          </p:cNvCxnSpPr>
          <p:nvPr/>
        </p:nvCxnSpPr>
        <p:spPr bwMode="auto">
          <a:xfrm>
            <a:off x="2789239" y="2120901"/>
            <a:ext cx="676275" cy="1408113"/>
          </a:xfrm>
          <a:prstGeom prst="bentConnector3">
            <a:avLst>
              <a:gd name="adj1" fmla="val 63773"/>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49" name="AutoShape 61"/>
          <p:cNvCxnSpPr>
            <a:cxnSpLocks noChangeShapeType="1"/>
            <a:stCxn id="8197" idx="3"/>
            <a:endCxn id="8202" idx="1"/>
          </p:cNvCxnSpPr>
          <p:nvPr/>
        </p:nvCxnSpPr>
        <p:spPr bwMode="auto">
          <a:xfrm>
            <a:off x="2789239" y="2120900"/>
            <a:ext cx="676275" cy="611188"/>
          </a:xfrm>
          <a:prstGeom prst="bentConnector3">
            <a:avLst>
              <a:gd name="adj1" fmla="val 77222"/>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0" name="AutoShape 62"/>
          <p:cNvCxnSpPr>
            <a:cxnSpLocks noChangeShapeType="1"/>
            <a:stCxn id="8196" idx="3"/>
            <a:endCxn id="8206" idx="1"/>
          </p:cNvCxnSpPr>
          <p:nvPr/>
        </p:nvCxnSpPr>
        <p:spPr bwMode="auto">
          <a:xfrm flipV="1">
            <a:off x="2789239" y="1193800"/>
            <a:ext cx="676275" cy="203200"/>
          </a:xfrm>
          <a:prstGeom prst="bentConnector3">
            <a:avLst>
              <a:gd name="adj1" fmla="val 49894"/>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1" name="AutoShape 63"/>
          <p:cNvCxnSpPr>
            <a:cxnSpLocks noChangeShapeType="1"/>
            <a:stCxn id="8196" idx="3"/>
            <a:endCxn id="8207" idx="1"/>
          </p:cNvCxnSpPr>
          <p:nvPr/>
        </p:nvCxnSpPr>
        <p:spPr bwMode="auto">
          <a:xfrm>
            <a:off x="2789239" y="1397000"/>
            <a:ext cx="676275" cy="503238"/>
          </a:xfrm>
          <a:prstGeom prst="bentConnector3">
            <a:avLst>
              <a:gd name="adj1" fmla="val 49894"/>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2" name="AutoShape 64"/>
          <p:cNvCxnSpPr>
            <a:cxnSpLocks noChangeShapeType="1"/>
            <a:stCxn id="8212" idx="3"/>
            <a:endCxn id="8214" idx="1"/>
          </p:cNvCxnSpPr>
          <p:nvPr/>
        </p:nvCxnSpPr>
        <p:spPr bwMode="auto">
          <a:xfrm>
            <a:off x="4449763" y="6121400"/>
            <a:ext cx="677862" cy="0"/>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3" name="AutoShape 65"/>
          <p:cNvCxnSpPr>
            <a:cxnSpLocks noChangeShapeType="1"/>
            <a:stCxn id="8211" idx="3"/>
            <a:endCxn id="8195" idx="1"/>
          </p:cNvCxnSpPr>
          <p:nvPr/>
        </p:nvCxnSpPr>
        <p:spPr bwMode="auto">
          <a:xfrm>
            <a:off x="4449764" y="4686301"/>
            <a:ext cx="2579687" cy="568325"/>
          </a:xfrm>
          <a:prstGeom prst="bentConnector3">
            <a:avLst>
              <a:gd name="adj1" fmla="val 1284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4" name="AutoShape 66"/>
          <p:cNvCxnSpPr>
            <a:cxnSpLocks noChangeShapeType="1"/>
            <a:stCxn id="8210" idx="3"/>
            <a:endCxn id="8215" idx="1"/>
          </p:cNvCxnSpPr>
          <p:nvPr/>
        </p:nvCxnSpPr>
        <p:spPr bwMode="auto">
          <a:xfrm>
            <a:off x="4449763" y="4325938"/>
            <a:ext cx="677862" cy="762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5" name="AutoShape 67"/>
          <p:cNvCxnSpPr>
            <a:cxnSpLocks noChangeShapeType="1"/>
            <a:stCxn id="8203" idx="3"/>
            <a:endCxn id="8233" idx="1"/>
          </p:cNvCxnSpPr>
          <p:nvPr/>
        </p:nvCxnSpPr>
        <p:spPr bwMode="auto">
          <a:xfrm>
            <a:off x="4449764" y="3092451"/>
            <a:ext cx="2338387" cy="1076325"/>
          </a:xfrm>
          <a:prstGeom prst="bentConnector3">
            <a:avLst>
              <a:gd name="adj1" fmla="val 1460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6" name="AutoShape 68"/>
          <p:cNvCxnSpPr>
            <a:cxnSpLocks noChangeShapeType="1"/>
            <a:stCxn id="8205" idx="3"/>
            <a:endCxn id="8232" idx="1"/>
          </p:cNvCxnSpPr>
          <p:nvPr/>
        </p:nvCxnSpPr>
        <p:spPr bwMode="auto">
          <a:xfrm>
            <a:off x="6111876" y="3622675"/>
            <a:ext cx="676275" cy="185738"/>
          </a:xfrm>
          <a:prstGeom prst="bentConnector3">
            <a:avLst>
              <a:gd name="adj1" fmla="val 19523"/>
            </a:avLst>
          </a:prstGeom>
          <a:noFill/>
          <a:ln w="9525">
            <a:solidFill>
              <a:schemeClr val="tx1"/>
            </a:solidFill>
            <a:prstDash val="lg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7" name="AutoShape 69"/>
          <p:cNvCxnSpPr>
            <a:cxnSpLocks noChangeShapeType="1"/>
            <a:stCxn id="8207" idx="3"/>
            <a:endCxn id="8219" idx="1"/>
          </p:cNvCxnSpPr>
          <p:nvPr/>
        </p:nvCxnSpPr>
        <p:spPr bwMode="auto">
          <a:xfrm flipV="1">
            <a:off x="4449763" y="1406526"/>
            <a:ext cx="677862" cy="493713"/>
          </a:xfrm>
          <a:prstGeom prst="bentConnector3">
            <a:avLst>
              <a:gd name="adj1" fmla="val 50000"/>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8" name="AutoShape 70"/>
          <p:cNvCxnSpPr>
            <a:cxnSpLocks noChangeShapeType="1"/>
            <a:stCxn id="8206" idx="3"/>
            <a:endCxn id="8272" idx="1"/>
          </p:cNvCxnSpPr>
          <p:nvPr/>
        </p:nvCxnSpPr>
        <p:spPr bwMode="auto">
          <a:xfrm>
            <a:off x="4449763" y="1193801"/>
            <a:ext cx="2443162" cy="138113"/>
          </a:xfrm>
          <a:prstGeom prst="bentConnector3">
            <a:avLst>
              <a:gd name="adj1" fmla="val 49968"/>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59" name="AutoShape 71"/>
          <p:cNvCxnSpPr>
            <a:cxnSpLocks noChangeShapeType="1"/>
            <a:stCxn id="8214" idx="3"/>
            <a:endCxn id="8228" idx="1"/>
          </p:cNvCxnSpPr>
          <p:nvPr/>
        </p:nvCxnSpPr>
        <p:spPr bwMode="auto">
          <a:xfrm>
            <a:off x="6111875" y="6121401"/>
            <a:ext cx="895350" cy="4763"/>
          </a:xfrm>
          <a:prstGeom prst="bentConnector3">
            <a:avLst>
              <a:gd name="adj1" fmla="val 50736"/>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0" name="AutoShape 72"/>
          <p:cNvCxnSpPr>
            <a:cxnSpLocks noChangeShapeType="1"/>
            <a:stCxn id="8215" idx="3"/>
            <a:endCxn id="8233" idx="1"/>
          </p:cNvCxnSpPr>
          <p:nvPr/>
        </p:nvCxnSpPr>
        <p:spPr bwMode="auto">
          <a:xfrm flipV="1">
            <a:off x="6111876" y="4168776"/>
            <a:ext cx="676275" cy="233363"/>
          </a:xfrm>
          <a:prstGeom prst="bentConnector3">
            <a:avLst>
              <a:gd name="adj1" fmla="val 49894"/>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1" name="AutoShape 73"/>
          <p:cNvCxnSpPr>
            <a:cxnSpLocks noChangeShapeType="1"/>
            <a:stCxn id="8217" idx="3"/>
            <a:endCxn id="8276" idx="1"/>
          </p:cNvCxnSpPr>
          <p:nvPr/>
        </p:nvCxnSpPr>
        <p:spPr bwMode="auto">
          <a:xfrm flipV="1">
            <a:off x="6111876" y="1831975"/>
            <a:ext cx="773113" cy="450850"/>
          </a:xfrm>
          <a:prstGeom prst="bentConnector3">
            <a:avLst>
              <a:gd name="adj1" fmla="val 5092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2" name="AutoShape 74"/>
          <p:cNvCxnSpPr>
            <a:cxnSpLocks noChangeShapeType="1"/>
            <a:stCxn id="8218" idx="3"/>
            <a:endCxn id="8230" idx="1"/>
          </p:cNvCxnSpPr>
          <p:nvPr/>
        </p:nvCxnSpPr>
        <p:spPr bwMode="auto">
          <a:xfrm>
            <a:off x="6111876" y="2643188"/>
            <a:ext cx="658813" cy="728662"/>
          </a:xfrm>
          <a:prstGeom prst="bentConnector3">
            <a:avLst>
              <a:gd name="adj1" fmla="val 4988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3" name="AutoShape 75"/>
          <p:cNvCxnSpPr>
            <a:cxnSpLocks noChangeShapeType="1"/>
            <a:stCxn id="8218" idx="3"/>
            <a:endCxn id="8292" idx="1"/>
          </p:cNvCxnSpPr>
          <p:nvPr/>
        </p:nvCxnSpPr>
        <p:spPr bwMode="auto">
          <a:xfrm flipV="1">
            <a:off x="6111876" y="2603500"/>
            <a:ext cx="658813" cy="39688"/>
          </a:xfrm>
          <a:prstGeom prst="bentConnector3">
            <a:avLst>
              <a:gd name="adj1" fmla="val 4988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4" name="AutoShape 76"/>
          <p:cNvCxnSpPr>
            <a:cxnSpLocks noChangeShapeType="1"/>
            <a:stCxn id="8218" idx="3"/>
            <a:endCxn id="8232" idx="1"/>
          </p:cNvCxnSpPr>
          <p:nvPr/>
        </p:nvCxnSpPr>
        <p:spPr bwMode="auto">
          <a:xfrm>
            <a:off x="6111876" y="2643189"/>
            <a:ext cx="676275" cy="1165225"/>
          </a:xfrm>
          <a:prstGeom prst="bentConnector3">
            <a:avLst>
              <a:gd name="adj1" fmla="val 37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5" name="AutoShape 77"/>
          <p:cNvCxnSpPr>
            <a:cxnSpLocks noChangeShapeType="1"/>
            <a:stCxn id="8219" idx="3"/>
            <a:endCxn id="8272" idx="1"/>
          </p:cNvCxnSpPr>
          <p:nvPr/>
        </p:nvCxnSpPr>
        <p:spPr bwMode="auto">
          <a:xfrm flipV="1">
            <a:off x="6111875" y="1331913"/>
            <a:ext cx="781050" cy="74612"/>
          </a:xfrm>
          <a:prstGeom prst="bentConnector3">
            <a:avLst>
              <a:gd name="adj1" fmla="val 50000"/>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6" name="AutoShape 78"/>
          <p:cNvCxnSpPr>
            <a:cxnSpLocks noChangeShapeType="1"/>
            <a:stCxn id="8232" idx="3"/>
            <a:endCxn id="8235" idx="1"/>
          </p:cNvCxnSpPr>
          <p:nvPr/>
        </p:nvCxnSpPr>
        <p:spPr bwMode="auto">
          <a:xfrm flipV="1">
            <a:off x="7772400" y="3622675"/>
            <a:ext cx="342900" cy="1857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7" name="AutoShape 79"/>
          <p:cNvCxnSpPr>
            <a:cxnSpLocks noChangeShapeType="1"/>
            <a:stCxn id="8292" idx="3"/>
            <a:endCxn id="8234" idx="1"/>
          </p:cNvCxnSpPr>
          <p:nvPr/>
        </p:nvCxnSpPr>
        <p:spPr bwMode="auto">
          <a:xfrm>
            <a:off x="7754938" y="2603501"/>
            <a:ext cx="360362" cy="658813"/>
          </a:xfrm>
          <a:prstGeom prst="bentConnector3">
            <a:avLst>
              <a:gd name="adj1" fmla="val 1869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8" name="AutoShape 80"/>
          <p:cNvCxnSpPr>
            <a:cxnSpLocks noChangeShapeType="1"/>
            <a:stCxn id="8230" idx="3"/>
            <a:endCxn id="8234" idx="1"/>
          </p:cNvCxnSpPr>
          <p:nvPr/>
        </p:nvCxnSpPr>
        <p:spPr bwMode="auto">
          <a:xfrm flipV="1">
            <a:off x="7754938" y="3262314"/>
            <a:ext cx="360362" cy="1095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69" name="AutoShape 81"/>
          <p:cNvCxnSpPr>
            <a:cxnSpLocks noChangeShapeType="1"/>
            <a:stCxn id="8276" idx="2"/>
            <a:endCxn id="8234" idx="0"/>
          </p:cNvCxnSpPr>
          <p:nvPr/>
        </p:nvCxnSpPr>
        <p:spPr bwMode="auto">
          <a:xfrm rot="16200000" flipH="1">
            <a:off x="7717631" y="2232819"/>
            <a:ext cx="1055688" cy="723900"/>
          </a:xfrm>
          <a:prstGeom prst="bentConnector3">
            <a:avLst>
              <a:gd name="adj1" fmla="val 4917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8270" name="AutoShape 82"/>
          <p:cNvCxnSpPr>
            <a:cxnSpLocks noChangeShapeType="1"/>
            <a:stCxn id="8220" idx="3"/>
            <a:endCxn id="8291" idx="1"/>
          </p:cNvCxnSpPr>
          <p:nvPr/>
        </p:nvCxnSpPr>
        <p:spPr bwMode="auto">
          <a:xfrm>
            <a:off x="6111876" y="1766888"/>
            <a:ext cx="658813" cy="476250"/>
          </a:xfrm>
          <a:prstGeom prst="bentConnector3">
            <a:avLst>
              <a:gd name="adj1" fmla="val 49889"/>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8271" name="Rectangle 83"/>
          <p:cNvSpPr>
            <a:spLocks noChangeArrowheads="1"/>
          </p:cNvSpPr>
          <p:nvPr/>
        </p:nvSpPr>
        <p:spPr bwMode="auto">
          <a:xfrm>
            <a:off x="7026275" y="4606926"/>
            <a:ext cx="2152650" cy="1298575"/>
          </a:xfrm>
          <a:prstGeom prst="rect">
            <a:avLst/>
          </a:prstGeom>
          <a:noFill/>
          <a:ln w="31750">
            <a:solidFill>
              <a:srgbClr val="CC99FF">
                <a:alpha val="50195"/>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200">
              <a:solidFill>
                <a:prstClr val="black"/>
              </a:solidFill>
              <a:latin typeface="Arial" charset="0"/>
              <a:ea typeface="ＭＳ Ｐゴシック" charset="0"/>
            </a:endParaRPr>
          </a:p>
        </p:txBody>
      </p:sp>
      <p:sp>
        <p:nvSpPr>
          <p:cNvPr id="8272" name="Rectangle 85"/>
          <p:cNvSpPr>
            <a:spLocks noChangeArrowheads="1"/>
          </p:cNvSpPr>
          <p:nvPr/>
        </p:nvSpPr>
        <p:spPr bwMode="auto">
          <a:xfrm>
            <a:off x="6892926" y="1050925"/>
            <a:ext cx="862013" cy="560388"/>
          </a:xfrm>
          <a:prstGeom prst="rect">
            <a:avLst/>
          </a:prstGeom>
          <a:solidFill>
            <a:srgbClr val="CC99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fontAlgn="base">
              <a:spcBef>
                <a:spcPct val="0"/>
              </a:spcBef>
              <a:spcAft>
                <a:spcPct val="0"/>
              </a:spcAft>
              <a:defRPr/>
            </a:pPr>
            <a:r>
              <a:rPr lang="en-GB" sz="900" b="1">
                <a:solidFill>
                  <a:prstClr val="black"/>
                </a:solidFill>
                <a:latin typeface="Arial" charset="0"/>
                <a:ea typeface="ＭＳ Ｐゴシック" charset="0"/>
              </a:rPr>
              <a:t>Local Criminal Justice Boards (42)</a:t>
            </a:r>
          </a:p>
        </p:txBody>
      </p:sp>
      <p:sp>
        <p:nvSpPr>
          <p:cNvPr id="8273" name="Rectangle 86"/>
          <p:cNvSpPr>
            <a:spLocks noChangeArrowheads="1"/>
          </p:cNvSpPr>
          <p:nvPr/>
        </p:nvSpPr>
        <p:spPr bwMode="auto">
          <a:xfrm>
            <a:off x="7754939" y="1054100"/>
            <a:ext cx="1101725" cy="185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42 CPS</a:t>
            </a:r>
          </a:p>
        </p:txBody>
      </p:sp>
      <p:sp>
        <p:nvSpPr>
          <p:cNvPr id="8274" name="Rectangle 87"/>
          <p:cNvSpPr>
            <a:spLocks noChangeArrowheads="1"/>
          </p:cNvSpPr>
          <p:nvPr/>
        </p:nvSpPr>
        <p:spPr bwMode="auto">
          <a:xfrm>
            <a:off x="7754939" y="1239839"/>
            <a:ext cx="1101725" cy="1857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140 Prisons</a:t>
            </a:r>
          </a:p>
        </p:txBody>
      </p:sp>
      <p:sp>
        <p:nvSpPr>
          <p:cNvPr id="8275" name="Rectangle 88"/>
          <p:cNvSpPr>
            <a:spLocks noChangeArrowheads="1"/>
          </p:cNvSpPr>
          <p:nvPr/>
        </p:nvSpPr>
        <p:spPr bwMode="auto">
          <a:xfrm>
            <a:off x="7754939" y="1425575"/>
            <a:ext cx="1101725" cy="185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fontAlgn="base">
              <a:spcBef>
                <a:spcPct val="0"/>
              </a:spcBef>
              <a:spcAft>
                <a:spcPct val="0"/>
              </a:spcAft>
              <a:defRPr/>
            </a:pPr>
            <a:r>
              <a:rPr lang="en-GB" sz="1000">
                <a:solidFill>
                  <a:prstClr val="white"/>
                </a:solidFill>
                <a:latin typeface="Arial" charset="0"/>
                <a:ea typeface="ＭＳ Ｐゴシック" charset="0"/>
                <a:cs typeface="ＭＳ Ｐゴシック" charset="0"/>
              </a:rPr>
              <a:t>626 Courts</a:t>
            </a:r>
          </a:p>
        </p:txBody>
      </p:sp>
      <p:sp>
        <p:nvSpPr>
          <p:cNvPr id="8276" name="Rectangle 89"/>
          <p:cNvSpPr>
            <a:spLocks noChangeArrowheads="1"/>
          </p:cNvSpPr>
          <p:nvPr/>
        </p:nvSpPr>
        <p:spPr bwMode="auto">
          <a:xfrm>
            <a:off x="6900864" y="1611314"/>
            <a:ext cx="1965325" cy="439737"/>
          </a:xfrm>
          <a:prstGeom prst="rect">
            <a:avLst/>
          </a:prstGeom>
          <a:solidFill>
            <a:srgbClr val="DDDDDD"/>
          </a:solidFill>
          <a:ln w="317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fontAlgn="base">
              <a:spcBef>
                <a:spcPct val="0"/>
              </a:spcBef>
              <a:spcAft>
                <a:spcPct val="0"/>
              </a:spcAft>
              <a:defRPr/>
            </a:pPr>
            <a:r>
              <a:rPr lang="en-GB" sz="800">
                <a:solidFill>
                  <a:prstClr val="black"/>
                </a:solidFill>
                <a:latin typeface="Arial" charset="0"/>
                <a:ea typeface="ＭＳ Ｐゴシック" charset="0"/>
                <a:cs typeface="ＭＳ Ｐゴシック" charset="0"/>
              </a:rPr>
              <a:t>(Also includes police forces, probation areas and Youth Offending Teams)</a:t>
            </a:r>
          </a:p>
        </p:txBody>
      </p:sp>
      <p:sp>
        <p:nvSpPr>
          <p:cNvPr id="8277" name="Rectangle 90"/>
          <p:cNvSpPr>
            <a:spLocks noChangeArrowheads="1"/>
          </p:cNvSpPr>
          <p:nvPr/>
        </p:nvSpPr>
        <p:spPr bwMode="auto">
          <a:xfrm>
            <a:off x="6900864" y="1050925"/>
            <a:ext cx="1965325" cy="560388"/>
          </a:xfrm>
          <a:prstGeom prst="rect">
            <a:avLst/>
          </a:prstGeom>
          <a:noFill/>
          <a:ln w="31750">
            <a:solidFill>
              <a:srgbClr val="CC99FF">
                <a:alpha val="50195"/>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GB" sz="1200">
              <a:solidFill>
                <a:prstClr val="black"/>
              </a:solidFill>
              <a:latin typeface="Arial" charset="0"/>
              <a:ea typeface="ＭＳ Ｐゴシック" charset="0"/>
            </a:endParaRPr>
          </a:p>
        </p:txBody>
      </p:sp>
      <p:grpSp>
        <p:nvGrpSpPr>
          <p:cNvPr id="115798" name="Group 91"/>
          <p:cNvGrpSpPr>
            <a:grpSpLocks/>
          </p:cNvGrpSpPr>
          <p:nvPr/>
        </p:nvGrpSpPr>
        <p:grpSpPr bwMode="auto">
          <a:xfrm>
            <a:off x="2789238" y="2039938"/>
            <a:ext cx="3981450" cy="1922462"/>
            <a:chOff x="864" y="1285"/>
            <a:chExt cx="2716" cy="1211"/>
          </a:xfrm>
        </p:grpSpPr>
        <p:sp>
          <p:nvSpPr>
            <p:cNvPr id="8286" name="Line 92"/>
            <p:cNvSpPr>
              <a:spLocks noChangeShapeType="1"/>
            </p:cNvSpPr>
            <p:nvPr/>
          </p:nvSpPr>
          <p:spPr bwMode="auto">
            <a:xfrm>
              <a:off x="864" y="1285"/>
              <a:ext cx="40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8287" name="Line 93"/>
            <p:cNvSpPr>
              <a:spLocks noChangeShapeType="1"/>
            </p:cNvSpPr>
            <p:nvPr/>
          </p:nvSpPr>
          <p:spPr bwMode="auto">
            <a:xfrm>
              <a:off x="1272" y="1285"/>
              <a:ext cx="0" cy="31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8288" name="Line 94"/>
            <p:cNvSpPr>
              <a:spLocks noChangeShapeType="1"/>
            </p:cNvSpPr>
            <p:nvPr/>
          </p:nvSpPr>
          <p:spPr bwMode="auto">
            <a:xfrm>
              <a:off x="1272" y="1595"/>
              <a:ext cx="107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8289" name="Line 95"/>
            <p:cNvSpPr>
              <a:spLocks noChangeShapeType="1"/>
            </p:cNvSpPr>
            <p:nvPr/>
          </p:nvSpPr>
          <p:spPr bwMode="auto">
            <a:xfrm>
              <a:off x="2344" y="1595"/>
              <a:ext cx="0" cy="901"/>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8290" name="Line 96"/>
            <p:cNvSpPr>
              <a:spLocks noChangeShapeType="1"/>
            </p:cNvSpPr>
            <p:nvPr/>
          </p:nvSpPr>
          <p:spPr bwMode="auto">
            <a:xfrm>
              <a:off x="2344" y="2496"/>
              <a:ext cx="1236"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grpSp>
      <p:grpSp>
        <p:nvGrpSpPr>
          <p:cNvPr id="115799" name="Group 97"/>
          <p:cNvGrpSpPr>
            <a:grpSpLocks/>
          </p:cNvGrpSpPr>
          <p:nvPr/>
        </p:nvGrpSpPr>
        <p:grpSpPr bwMode="auto">
          <a:xfrm>
            <a:off x="2157413" y="723900"/>
            <a:ext cx="7245350" cy="304800"/>
            <a:chOff x="432" y="312"/>
            <a:chExt cx="4944" cy="192"/>
          </a:xfrm>
        </p:grpSpPr>
        <p:sp>
          <p:nvSpPr>
            <p:cNvPr id="8282" name="Line 98"/>
            <p:cNvSpPr>
              <a:spLocks noChangeShapeType="1"/>
            </p:cNvSpPr>
            <p:nvPr/>
          </p:nvSpPr>
          <p:spPr bwMode="auto">
            <a:xfrm>
              <a:off x="432" y="488"/>
              <a:ext cx="4944" cy="0"/>
            </a:xfrm>
            <a:prstGeom prst="line">
              <a:avLst/>
            </a:prstGeom>
            <a:noFill/>
            <a:ln w="28575">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8283" name="Text Box 99"/>
            <p:cNvSpPr txBox="1">
              <a:spLocks noChangeArrowheads="1"/>
            </p:cNvSpPr>
            <p:nvPr/>
          </p:nvSpPr>
          <p:spPr bwMode="auto">
            <a:xfrm>
              <a:off x="432" y="312"/>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50000"/>
                </a:spcBef>
                <a:spcAft>
                  <a:spcPct val="0"/>
                </a:spcAft>
                <a:defRPr/>
              </a:pPr>
              <a:r>
                <a:rPr lang="en-GB" sz="1400" b="1" dirty="0">
                  <a:solidFill>
                    <a:srgbClr val="FFFFFF"/>
                  </a:solidFill>
                </a:rPr>
                <a:t>National</a:t>
              </a:r>
            </a:p>
          </p:txBody>
        </p:sp>
        <p:sp>
          <p:nvSpPr>
            <p:cNvPr id="8284" name="Text Box 100"/>
            <p:cNvSpPr txBox="1">
              <a:spLocks noChangeArrowheads="1"/>
            </p:cNvSpPr>
            <p:nvPr/>
          </p:nvSpPr>
          <p:spPr bwMode="auto">
            <a:xfrm>
              <a:off x="2514" y="312"/>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50000"/>
                </a:spcBef>
                <a:spcAft>
                  <a:spcPct val="0"/>
                </a:spcAft>
                <a:defRPr/>
              </a:pPr>
              <a:r>
                <a:rPr lang="en-GB" sz="1400" b="1" dirty="0">
                  <a:solidFill>
                    <a:srgbClr val="FFFFFF"/>
                  </a:solidFill>
                </a:rPr>
                <a:t>Regional</a:t>
              </a:r>
            </a:p>
          </p:txBody>
        </p:sp>
        <p:sp>
          <p:nvSpPr>
            <p:cNvPr id="8285" name="Text Box 101"/>
            <p:cNvSpPr txBox="1">
              <a:spLocks noChangeArrowheads="1"/>
            </p:cNvSpPr>
            <p:nvPr/>
          </p:nvSpPr>
          <p:spPr bwMode="auto">
            <a:xfrm>
              <a:off x="4704" y="312"/>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50000"/>
                </a:spcBef>
                <a:spcAft>
                  <a:spcPct val="0"/>
                </a:spcAft>
                <a:defRPr/>
              </a:pPr>
              <a:r>
                <a:rPr lang="en-GB" sz="1400" b="1" dirty="0">
                  <a:solidFill>
                    <a:srgbClr val="FFFFFF"/>
                  </a:solidFill>
                </a:rPr>
                <a:t>Local</a:t>
              </a:r>
            </a:p>
          </p:txBody>
        </p:sp>
      </p:grpSp>
      <p:sp>
        <p:nvSpPr>
          <p:cNvPr id="8280" name="Line 102"/>
          <p:cNvSpPr>
            <a:spLocks noChangeShapeType="1"/>
          </p:cNvSpPr>
          <p:nvPr/>
        </p:nvSpPr>
        <p:spPr bwMode="auto">
          <a:xfrm flipV="1">
            <a:off x="8607425" y="384175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59624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3"/>
          <p:cNvSpPr>
            <a:spLocks noGrp="1"/>
          </p:cNvSpPr>
          <p:nvPr>
            <p:ph type="sldNum" sz="quarter" idx="12"/>
          </p:nvPr>
        </p:nvSpPr>
        <p:spPr>
          <a:noFill/>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0375BCF7-5B4A-48AC-BC3E-1CDA3B63411F}" type="slidenum">
              <a:rPr lang="en-GB">
                <a:solidFill>
                  <a:srgbClr val="898989"/>
                </a:solidFill>
                <a:latin typeface="Times New Roman" pitchFamily="18" charset="0"/>
              </a:rPr>
              <a:pPr eaLnBrk="1" hangingPunct="1"/>
              <a:t>43</a:t>
            </a:fld>
            <a:endParaRPr lang="en-GB">
              <a:solidFill>
                <a:srgbClr val="898989"/>
              </a:solidFill>
              <a:latin typeface="Times New Roman" pitchFamily="18" charset="0"/>
            </a:endParaRPr>
          </a:p>
        </p:txBody>
      </p:sp>
      <p:sp>
        <p:nvSpPr>
          <p:cNvPr id="245765" name="Rectangle 5"/>
          <p:cNvSpPr>
            <a:spLocks noGrp="1" noChangeArrowheads="1"/>
          </p:cNvSpPr>
          <p:nvPr>
            <p:ph type="title" idx="4294967295"/>
          </p:nvPr>
        </p:nvSpPr>
        <p:spPr bwMode="gray">
          <a:xfrm>
            <a:off x="1524000" y="0"/>
            <a:ext cx="9144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t"/>
          <a:lstStyle/>
          <a:p>
            <a:pPr>
              <a:lnSpc>
                <a:spcPct val="90000"/>
              </a:lnSpc>
            </a:pPr>
            <a:r>
              <a:rPr lang="en-GB" sz="2400" b="1">
                <a:ea typeface="ＭＳ Ｐゴシック" pitchFamily="34" charset="-128"/>
                <a:cs typeface="Arial" pitchFamily="34" charset="0"/>
              </a:rPr>
              <a:t>Delivery System  for PSA 18 – Better Health For All – DH strand</a:t>
            </a:r>
          </a:p>
        </p:txBody>
      </p:sp>
      <p:sp>
        <p:nvSpPr>
          <p:cNvPr id="32772" name="Rectangle 2"/>
          <p:cNvSpPr>
            <a:spLocks noChangeArrowheads="1"/>
          </p:cNvSpPr>
          <p:nvPr/>
        </p:nvSpPr>
        <p:spPr bwMode="auto">
          <a:xfrm>
            <a:off x="1774825" y="1125538"/>
            <a:ext cx="1657350"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773" name="Rectangle 3"/>
          <p:cNvSpPr>
            <a:spLocks noChangeArrowheads="1"/>
          </p:cNvSpPr>
          <p:nvPr/>
        </p:nvSpPr>
        <p:spPr bwMode="auto">
          <a:xfrm>
            <a:off x="5087938" y="1125538"/>
            <a:ext cx="3744912" cy="48958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C9C9DB"/>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774" name="Rectangle 4"/>
          <p:cNvSpPr>
            <a:spLocks noChangeArrowheads="1"/>
          </p:cNvSpPr>
          <p:nvPr/>
        </p:nvSpPr>
        <p:spPr bwMode="auto">
          <a:xfrm>
            <a:off x="3536950" y="1125538"/>
            <a:ext cx="1512888"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775" name="Text Box 6"/>
          <p:cNvSpPr txBox="1">
            <a:spLocks noChangeArrowheads="1"/>
          </p:cNvSpPr>
          <p:nvPr/>
        </p:nvSpPr>
        <p:spPr bwMode="auto">
          <a:xfrm>
            <a:off x="1774826" y="5805488"/>
            <a:ext cx="6143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National </a:t>
            </a:r>
          </a:p>
        </p:txBody>
      </p:sp>
      <p:sp>
        <p:nvSpPr>
          <p:cNvPr id="32776" name="Text Box 7"/>
          <p:cNvSpPr txBox="1">
            <a:spLocks noChangeArrowheads="1"/>
          </p:cNvSpPr>
          <p:nvPr/>
        </p:nvSpPr>
        <p:spPr bwMode="auto">
          <a:xfrm>
            <a:off x="3575051" y="5805488"/>
            <a:ext cx="10969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Regional Agencies</a:t>
            </a:r>
          </a:p>
        </p:txBody>
      </p:sp>
      <p:sp>
        <p:nvSpPr>
          <p:cNvPr id="32777" name="Rectangle 8"/>
          <p:cNvSpPr>
            <a:spLocks noChangeArrowheads="1"/>
          </p:cNvSpPr>
          <p:nvPr/>
        </p:nvSpPr>
        <p:spPr bwMode="auto">
          <a:xfrm>
            <a:off x="3792538" y="2636838"/>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Strategic Health Authorities</a:t>
            </a:r>
          </a:p>
        </p:txBody>
      </p:sp>
      <p:sp>
        <p:nvSpPr>
          <p:cNvPr id="32778" name="Rectangle 9"/>
          <p:cNvSpPr>
            <a:spLocks noChangeArrowheads="1"/>
          </p:cNvSpPr>
          <p:nvPr/>
        </p:nvSpPr>
        <p:spPr bwMode="auto">
          <a:xfrm>
            <a:off x="8832851" y="1125538"/>
            <a:ext cx="1584325"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779" name="Text Box 10"/>
          <p:cNvSpPr txBox="1">
            <a:spLocks noChangeArrowheads="1"/>
          </p:cNvSpPr>
          <p:nvPr/>
        </p:nvSpPr>
        <p:spPr bwMode="auto">
          <a:xfrm>
            <a:off x="8832851" y="5805488"/>
            <a:ext cx="1038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Local Community</a:t>
            </a:r>
          </a:p>
        </p:txBody>
      </p:sp>
      <p:sp>
        <p:nvSpPr>
          <p:cNvPr id="32780" name="Rectangle 11"/>
          <p:cNvSpPr>
            <a:spLocks noChangeArrowheads="1"/>
          </p:cNvSpPr>
          <p:nvPr/>
        </p:nvSpPr>
        <p:spPr bwMode="auto">
          <a:xfrm>
            <a:off x="2279651" y="6165850"/>
            <a:ext cx="360363" cy="2159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B3B3B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endParaRPr lang="en-US" sz="800" b="1">
              <a:solidFill>
                <a:srgbClr val="FFFFFF"/>
              </a:solidFill>
              <a:ea typeface="ＭＳ Ｐゴシック" charset="0"/>
              <a:cs typeface="ＭＳ Ｐゴシック" charset="0"/>
            </a:endParaRPr>
          </a:p>
        </p:txBody>
      </p:sp>
      <p:sp>
        <p:nvSpPr>
          <p:cNvPr id="32781" name="Text Box 12"/>
          <p:cNvSpPr txBox="1">
            <a:spLocks noChangeArrowheads="1"/>
          </p:cNvSpPr>
          <p:nvPr/>
        </p:nvSpPr>
        <p:spPr bwMode="auto">
          <a:xfrm>
            <a:off x="1774826" y="6165851"/>
            <a:ext cx="4619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Key : </a:t>
            </a:r>
          </a:p>
        </p:txBody>
      </p:sp>
      <p:sp>
        <p:nvSpPr>
          <p:cNvPr id="32782" name="Text Box 13"/>
          <p:cNvSpPr txBox="1">
            <a:spLocks noChangeArrowheads="1"/>
          </p:cNvSpPr>
          <p:nvPr/>
        </p:nvSpPr>
        <p:spPr bwMode="auto">
          <a:xfrm>
            <a:off x="5159376" y="5805488"/>
            <a:ext cx="10652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Delivery Agencies</a:t>
            </a:r>
          </a:p>
        </p:txBody>
      </p:sp>
      <p:sp>
        <p:nvSpPr>
          <p:cNvPr id="32783" name="Text Box 14"/>
          <p:cNvSpPr txBox="1">
            <a:spLocks noChangeArrowheads="1"/>
          </p:cNvSpPr>
          <p:nvPr/>
        </p:nvSpPr>
        <p:spPr bwMode="auto">
          <a:xfrm>
            <a:off x="6888163" y="5805488"/>
            <a:ext cx="12303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Delivery mechanisms</a:t>
            </a:r>
          </a:p>
        </p:txBody>
      </p:sp>
      <p:sp>
        <p:nvSpPr>
          <p:cNvPr id="32784" name="Text Box 15"/>
          <p:cNvSpPr txBox="1">
            <a:spLocks noChangeArrowheads="1"/>
          </p:cNvSpPr>
          <p:nvPr/>
        </p:nvSpPr>
        <p:spPr bwMode="auto">
          <a:xfrm>
            <a:off x="3071814" y="2636839"/>
            <a:ext cx="719137" cy="244475"/>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Performance </a:t>
            </a:r>
          </a:p>
          <a:p>
            <a:pPr algn="ctr" eaLnBrk="1" fontAlgn="base" hangingPunct="1">
              <a:spcBef>
                <a:spcPct val="0"/>
              </a:spcBef>
              <a:spcAft>
                <a:spcPct val="0"/>
              </a:spcAft>
              <a:defRPr/>
            </a:pPr>
            <a:r>
              <a:rPr lang="en-GB" sz="800">
                <a:solidFill>
                  <a:srgbClr val="000000"/>
                </a:solidFill>
                <a:latin typeface="Arial" charset="0"/>
                <a:cs typeface="ＭＳ Ｐゴシック" charset="0"/>
              </a:rPr>
              <a:t>Management</a:t>
            </a:r>
          </a:p>
        </p:txBody>
      </p:sp>
      <p:sp>
        <p:nvSpPr>
          <p:cNvPr id="32785" name="Text Box 16"/>
          <p:cNvSpPr txBox="1">
            <a:spLocks noChangeArrowheads="1"/>
          </p:cNvSpPr>
          <p:nvPr/>
        </p:nvSpPr>
        <p:spPr bwMode="auto">
          <a:xfrm>
            <a:off x="4800601" y="2924175"/>
            <a:ext cx="792163" cy="443198"/>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lnSpc>
                <a:spcPct val="90000"/>
              </a:lnSpc>
              <a:spcBef>
                <a:spcPct val="0"/>
              </a:spcBef>
              <a:spcAft>
                <a:spcPct val="0"/>
              </a:spcAft>
              <a:defRPr/>
            </a:pPr>
            <a:r>
              <a:rPr lang="en-GB" sz="800">
                <a:solidFill>
                  <a:srgbClr val="000000"/>
                </a:solidFill>
                <a:latin typeface="Arial" charset="0"/>
                <a:cs typeface="ＭＳ Ｐゴシック" charset="0"/>
              </a:rPr>
              <a:t>Performance Management </a:t>
            </a:r>
          </a:p>
          <a:p>
            <a:pPr algn="ctr" eaLnBrk="1" fontAlgn="base" hangingPunct="1">
              <a:lnSpc>
                <a:spcPct val="90000"/>
              </a:lnSpc>
              <a:spcBef>
                <a:spcPct val="0"/>
              </a:spcBef>
              <a:spcAft>
                <a:spcPct val="0"/>
              </a:spcAft>
              <a:defRPr/>
            </a:pPr>
            <a:r>
              <a:rPr lang="en-GB" sz="800">
                <a:solidFill>
                  <a:srgbClr val="000000"/>
                </a:solidFill>
                <a:latin typeface="Arial" charset="0"/>
                <a:cs typeface="ＭＳ Ｐゴシック" charset="0"/>
              </a:rPr>
              <a:t>of delivery agreements </a:t>
            </a:r>
          </a:p>
        </p:txBody>
      </p:sp>
      <p:sp>
        <p:nvSpPr>
          <p:cNvPr id="32786" name="Text Box 17"/>
          <p:cNvSpPr txBox="1">
            <a:spLocks noChangeArrowheads="1"/>
          </p:cNvSpPr>
          <p:nvPr/>
        </p:nvSpPr>
        <p:spPr bwMode="auto">
          <a:xfrm>
            <a:off x="3216275" y="2924175"/>
            <a:ext cx="719138" cy="122238"/>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Influence</a:t>
            </a:r>
          </a:p>
        </p:txBody>
      </p:sp>
      <p:sp>
        <p:nvSpPr>
          <p:cNvPr id="32787" name="Rectangle 18"/>
          <p:cNvSpPr>
            <a:spLocks noChangeArrowheads="1"/>
          </p:cNvSpPr>
          <p:nvPr/>
        </p:nvSpPr>
        <p:spPr bwMode="auto">
          <a:xfrm>
            <a:off x="7104064" y="3357564"/>
            <a:ext cx="1368425" cy="3127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GPs &amp; Practices</a:t>
            </a:r>
          </a:p>
        </p:txBody>
      </p:sp>
      <p:sp>
        <p:nvSpPr>
          <p:cNvPr id="32788" name="Line 19"/>
          <p:cNvSpPr>
            <a:spLocks noChangeShapeType="1"/>
          </p:cNvSpPr>
          <p:nvPr/>
        </p:nvSpPr>
        <p:spPr bwMode="auto">
          <a:xfrm>
            <a:off x="4800601" y="2852738"/>
            <a:ext cx="646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789" name="Rectangle 20"/>
          <p:cNvSpPr>
            <a:spLocks noChangeArrowheads="1"/>
          </p:cNvSpPr>
          <p:nvPr/>
        </p:nvSpPr>
        <p:spPr bwMode="auto">
          <a:xfrm>
            <a:off x="9048751" y="1700213"/>
            <a:ext cx="1152525" cy="360045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r>
              <a:rPr lang="en-GB" sz="1200" b="1">
                <a:solidFill>
                  <a:srgbClr val="000000"/>
                </a:solidFill>
                <a:ea typeface="ＭＳ Ｐゴシック" pitchFamily="34" charset="-128"/>
              </a:rPr>
              <a:t>Patients, </a:t>
            </a:r>
          </a:p>
          <a:p>
            <a:pPr algn="ctr" eaLnBrk="0" fontAlgn="base" hangingPunct="0">
              <a:spcBef>
                <a:spcPct val="0"/>
              </a:spcBef>
              <a:spcAft>
                <a:spcPct val="0"/>
              </a:spcAft>
            </a:pPr>
            <a:r>
              <a:rPr lang="en-GB" sz="1200" b="1">
                <a:solidFill>
                  <a:srgbClr val="000000"/>
                </a:solidFill>
                <a:ea typeface="ＭＳ Ｐゴシック" pitchFamily="34" charset="-128"/>
              </a:rPr>
              <a:t>People who </a:t>
            </a:r>
          </a:p>
          <a:p>
            <a:pPr algn="ctr" eaLnBrk="0" fontAlgn="base" hangingPunct="0">
              <a:spcBef>
                <a:spcPct val="0"/>
              </a:spcBef>
              <a:spcAft>
                <a:spcPct val="0"/>
              </a:spcAft>
            </a:pPr>
            <a:r>
              <a:rPr lang="en-GB" sz="1200" b="1">
                <a:solidFill>
                  <a:srgbClr val="000000"/>
                </a:solidFill>
                <a:ea typeface="ＭＳ Ｐゴシック" pitchFamily="34" charset="-128"/>
              </a:rPr>
              <a:t>need </a:t>
            </a:r>
          </a:p>
          <a:p>
            <a:pPr algn="ctr" eaLnBrk="0" fontAlgn="base" hangingPunct="0">
              <a:spcBef>
                <a:spcPct val="0"/>
              </a:spcBef>
              <a:spcAft>
                <a:spcPct val="0"/>
              </a:spcAft>
            </a:pPr>
            <a:r>
              <a:rPr lang="en-GB" sz="1200" b="1">
                <a:solidFill>
                  <a:srgbClr val="000000"/>
                </a:solidFill>
                <a:ea typeface="ＭＳ Ｐゴシック" pitchFamily="34" charset="-128"/>
              </a:rPr>
              <a:t>and use </a:t>
            </a:r>
          </a:p>
          <a:p>
            <a:pPr algn="ctr" eaLnBrk="0" fontAlgn="base" hangingPunct="0">
              <a:spcBef>
                <a:spcPct val="0"/>
              </a:spcBef>
              <a:spcAft>
                <a:spcPct val="0"/>
              </a:spcAft>
            </a:pPr>
            <a:r>
              <a:rPr lang="en-GB" sz="1200" b="1">
                <a:solidFill>
                  <a:srgbClr val="000000"/>
                </a:solidFill>
                <a:ea typeface="ＭＳ Ｐゴシック" pitchFamily="34" charset="-128"/>
              </a:rPr>
              <a:t>social care, </a:t>
            </a:r>
          </a:p>
          <a:p>
            <a:pPr algn="ctr" eaLnBrk="0" fontAlgn="base" hangingPunct="0">
              <a:spcBef>
                <a:spcPct val="0"/>
              </a:spcBef>
              <a:spcAft>
                <a:spcPct val="0"/>
              </a:spcAft>
            </a:pPr>
            <a:r>
              <a:rPr lang="en-GB" sz="1200" b="1">
                <a:solidFill>
                  <a:srgbClr val="000000"/>
                </a:solidFill>
                <a:ea typeface="ＭＳ Ｐゴシック" pitchFamily="34" charset="-128"/>
              </a:rPr>
              <a:t>Citizens, </a:t>
            </a:r>
          </a:p>
          <a:p>
            <a:pPr algn="ctr" eaLnBrk="0" fontAlgn="base" hangingPunct="0">
              <a:spcBef>
                <a:spcPct val="0"/>
              </a:spcBef>
              <a:spcAft>
                <a:spcPct val="0"/>
              </a:spcAft>
            </a:pPr>
            <a:r>
              <a:rPr lang="en-GB" sz="1200" b="1">
                <a:solidFill>
                  <a:srgbClr val="000000"/>
                </a:solidFill>
                <a:ea typeface="ＭＳ Ｐゴシック" pitchFamily="34" charset="-128"/>
              </a:rPr>
              <a:t>Socially </a:t>
            </a:r>
          </a:p>
          <a:p>
            <a:pPr algn="ctr" eaLnBrk="0" fontAlgn="base" hangingPunct="0">
              <a:spcBef>
                <a:spcPct val="0"/>
              </a:spcBef>
              <a:spcAft>
                <a:spcPct val="0"/>
              </a:spcAft>
            </a:pPr>
            <a:r>
              <a:rPr lang="en-GB" sz="1200" b="1">
                <a:solidFill>
                  <a:srgbClr val="000000"/>
                </a:solidFill>
                <a:ea typeface="ＭＳ Ｐゴシック" pitchFamily="34" charset="-128"/>
              </a:rPr>
              <a:t>Excluded / </a:t>
            </a:r>
          </a:p>
          <a:p>
            <a:pPr algn="ctr" eaLnBrk="0" fontAlgn="base" hangingPunct="0">
              <a:spcBef>
                <a:spcPct val="0"/>
              </a:spcBef>
              <a:spcAft>
                <a:spcPct val="0"/>
              </a:spcAft>
            </a:pPr>
            <a:r>
              <a:rPr lang="en-GB" sz="1200" b="1">
                <a:solidFill>
                  <a:srgbClr val="000000"/>
                </a:solidFill>
                <a:ea typeface="ＭＳ Ｐゴシック" pitchFamily="34" charset="-128"/>
              </a:rPr>
              <a:t>Disadvantaged</a:t>
            </a:r>
          </a:p>
          <a:p>
            <a:pPr algn="ctr" eaLnBrk="0" fontAlgn="base" hangingPunct="0">
              <a:spcBef>
                <a:spcPct val="0"/>
              </a:spcBef>
              <a:spcAft>
                <a:spcPct val="0"/>
              </a:spcAft>
            </a:pPr>
            <a:r>
              <a:rPr lang="en-GB" sz="1200" b="1">
                <a:solidFill>
                  <a:srgbClr val="000000"/>
                </a:solidFill>
                <a:ea typeface="ＭＳ Ｐゴシック" pitchFamily="34" charset="-128"/>
              </a:rPr>
              <a:t> Groups, </a:t>
            </a:r>
          </a:p>
          <a:p>
            <a:pPr algn="ctr" eaLnBrk="0" fontAlgn="base" hangingPunct="0">
              <a:spcBef>
                <a:spcPct val="0"/>
              </a:spcBef>
              <a:spcAft>
                <a:spcPct val="0"/>
              </a:spcAft>
            </a:pPr>
            <a:r>
              <a:rPr lang="en-GB" sz="1200" b="1">
                <a:solidFill>
                  <a:srgbClr val="000000"/>
                </a:solidFill>
                <a:ea typeface="ＭＳ Ｐゴシック" pitchFamily="34" charset="-128"/>
              </a:rPr>
              <a:t>Carers….</a:t>
            </a:r>
          </a:p>
        </p:txBody>
      </p:sp>
      <p:sp>
        <p:nvSpPr>
          <p:cNvPr id="32790" name="Text Box 21"/>
          <p:cNvSpPr txBox="1">
            <a:spLocks noChangeArrowheads="1"/>
          </p:cNvSpPr>
          <p:nvPr/>
        </p:nvSpPr>
        <p:spPr bwMode="auto">
          <a:xfrm rot="-5400000">
            <a:off x="9659938" y="3032125"/>
            <a:ext cx="1295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Equitable outcomes</a:t>
            </a:r>
          </a:p>
        </p:txBody>
      </p:sp>
      <p:sp>
        <p:nvSpPr>
          <p:cNvPr id="32791" name="Text Box 22"/>
          <p:cNvSpPr txBox="1">
            <a:spLocks noChangeArrowheads="1"/>
          </p:cNvSpPr>
          <p:nvPr/>
        </p:nvSpPr>
        <p:spPr bwMode="auto">
          <a:xfrm rot="-5400000">
            <a:off x="5447507" y="3140870"/>
            <a:ext cx="790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LAAs, LSPs</a:t>
            </a:r>
          </a:p>
        </p:txBody>
      </p:sp>
      <p:sp>
        <p:nvSpPr>
          <p:cNvPr id="32792" name="Line 23"/>
          <p:cNvSpPr>
            <a:spLocks noChangeShapeType="1"/>
          </p:cNvSpPr>
          <p:nvPr/>
        </p:nvSpPr>
        <p:spPr bwMode="auto">
          <a:xfrm>
            <a:off x="2279651" y="6524625"/>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793" name="Text Box 24"/>
          <p:cNvSpPr txBox="1">
            <a:spLocks noChangeArrowheads="1"/>
          </p:cNvSpPr>
          <p:nvPr/>
        </p:nvSpPr>
        <p:spPr bwMode="auto">
          <a:xfrm>
            <a:off x="2640014" y="6453188"/>
            <a:ext cx="1781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Working jointly and in partnership</a:t>
            </a:r>
          </a:p>
        </p:txBody>
      </p:sp>
      <p:sp>
        <p:nvSpPr>
          <p:cNvPr id="32794" name="Text Box 25"/>
          <p:cNvSpPr txBox="1">
            <a:spLocks noChangeArrowheads="1"/>
          </p:cNvSpPr>
          <p:nvPr/>
        </p:nvSpPr>
        <p:spPr bwMode="auto">
          <a:xfrm>
            <a:off x="4367213" y="2420938"/>
            <a:ext cx="1008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Funding, LDPs</a:t>
            </a:r>
          </a:p>
        </p:txBody>
      </p:sp>
      <p:sp>
        <p:nvSpPr>
          <p:cNvPr id="32795" name="Line 26"/>
          <p:cNvSpPr>
            <a:spLocks noChangeShapeType="1"/>
          </p:cNvSpPr>
          <p:nvPr/>
        </p:nvSpPr>
        <p:spPr bwMode="auto">
          <a:xfrm>
            <a:off x="3000376" y="2565400"/>
            <a:ext cx="2447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796" name="Rectangle 27"/>
          <p:cNvSpPr>
            <a:spLocks noChangeArrowheads="1"/>
          </p:cNvSpPr>
          <p:nvPr/>
        </p:nvSpPr>
        <p:spPr bwMode="auto">
          <a:xfrm>
            <a:off x="7104064" y="2924176"/>
            <a:ext cx="1368425" cy="314325"/>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Acute / MH Trusts and FTs</a:t>
            </a:r>
          </a:p>
        </p:txBody>
      </p:sp>
      <p:sp>
        <p:nvSpPr>
          <p:cNvPr id="32797" name="Line 28"/>
          <p:cNvSpPr>
            <a:spLocks noChangeShapeType="1"/>
          </p:cNvSpPr>
          <p:nvPr/>
        </p:nvSpPr>
        <p:spPr bwMode="auto">
          <a:xfrm>
            <a:off x="6024563" y="2997200"/>
            <a:ext cx="0" cy="50165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798" name="Rectangle 29"/>
          <p:cNvSpPr>
            <a:spLocks noChangeArrowheads="1"/>
          </p:cNvSpPr>
          <p:nvPr/>
        </p:nvSpPr>
        <p:spPr bwMode="auto">
          <a:xfrm>
            <a:off x="7104064" y="3716339"/>
            <a:ext cx="1368425" cy="3127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Specialist Units / Trusts</a:t>
            </a:r>
          </a:p>
        </p:txBody>
      </p:sp>
      <p:sp>
        <p:nvSpPr>
          <p:cNvPr id="32799" name="Line 30"/>
          <p:cNvSpPr>
            <a:spLocks noChangeShapeType="1"/>
          </p:cNvSpPr>
          <p:nvPr/>
        </p:nvSpPr>
        <p:spPr bwMode="auto">
          <a:xfrm>
            <a:off x="6959601" y="3500438"/>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0" name="Line 31"/>
          <p:cNvSpPr>
            <a:spLocks noChangeShapeType="1"/>
          </p:cNvSpPr>
          <p:nvPr/>
        </p:nvSpPr>
        <p:spPr bwMode="auto">
          <a:xfrm>
            <a:off x="6456364" y="270827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1" name="Line 32"/>
          <p:cNvSpPr>
            <a:spLocks noChangeShapeType="1"/>
          </p:cNvSpPr>
          <p:nvPr/>
        </p:nvSpPr>
        <p:spPr bwMode="auto">
          <a:xfrm>
            <a:off x="6959601" y="38608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2" name="Line 33"/>
          <p:cNvSpPr>
            <a:spLocks noChangeShapeType="1"/>
          </p:cNvSpPr>
          <p:nvPr/>
        </p:nvSpPr>
        <p:spPr bwMode="auto">
          <a:xfrm>
            <a:off x="6959601" y="3068638"/>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3" name="Line 34"/>
          <p:cNvSpPr>
            <a:spLocks noChangeShapeType="1"/>
          </p:cNvSpPr>
          <p:nvPr/>
        </p:nvSpPr>
        <p:spPr bwMode="auto">
          <a:xfrm>
            <a:off x="6959600" y="2708275"/>
            <a:ext cx="0" cy="1208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4" name="Text Box 35"/>
          <p:cNvSpPr txBox="1">
            <a:spLocks noChangeArrowheads="1"/>
          </p:cNvSpPr>
          <p:nvPr/>
        </p:nvSpPr>
        <p:spPr bwMode="auto">
          <a:xfrm rot="-5400000">
            <a:off x="5664994" y="3860007"/>
            <a:ext cx="22288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fontAlgn="base" hangingPunct="1">
              <a:spcBef>
                <a:spcPct val="50000"/>
              </a:spcBef>
              <a:spcAft>
                <a:spcPct val="0"/>
              </a:spcAft>
              <a:defRPr/>
            </a:pPr>
            <a:r>
              <a:rPr lang="en-GB" sz="800">
                <a:solidFill>
                  <a:srgbClr val="000000"/>
                </a:solidFill>
                <a:latin typeface="Arial" charset="0"/>
                <a:cs typeface="ＭＳ Ｐゴシック" charset="0"/>
              </a:rPr>
              <a:t>joint commissioning </a:t>
            </a:r>
          </a:p>
        </p:txBody>
      </p:sp>
      <p:sp>
        <p:nvSpPr>
          <p:cNvPr id="32805" name="Line 36"/>
          <p:cNvSpPr>
            <a:spLocks noChangeShapeType="1"/>
          </p:cNvSpPr>
          <p:nvPr/>
        </p:nvSpPr>
        <p:spPr bwMode="auto">
          <a:xfrm>
            <a:off x="8904288" y="2133601"/>
            <a:ext cx="0" cy="244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6" name="Line 37"/>
          <p:cNvSpPr>
            <a:spLocks noChangeShapeType="1"/>
          </p:cNvSpPr>
          <p:nvPr/>
        </p:nvSpPr>
        <p:spPr bwMode="auto">
          <a:xfrm>
            <a:off x="8904288" y="21336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7" name="Line 38"/>
          <p:cNvSpPr>
            <a:spLocks noChangeShapeType="1"/>
          </p:cNvSpPr>
          <p:nvPr/>
        </p:nvSpPr>
        <p:spPr bwMode="auto">
          <a:xfrm>
            <a:off x="8904288" y="29972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8" name="Line 39"/>
          <p:cNvSpPr>
            <a:spLocks noChangeShapeType="1"/>
          </p:cNvSpPr>
          <p:nvPr/>
        </p:nvSpPr>
        <p:spPr bwMode="auto">
          <a:xfrm>
            <a:off x="8904288" y="37163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09" name="Line 40"/>
          <p:cNvSpPr>
            <a:spLocks noChangeShapeType="1"/>
          </p:cNvSpPr>
          <p:nvPr/>
        </p:nvSpPr>
        <p:spPr bwMode="auto">
          <a:xfrm>
            <a:off x="8904288" y="45815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0" name="Line 41"/>
          <p:cNvSpPr>
            <a:spLocks noChangeShapeType="1"/>
          </p:cNvSpPr>
          <p:nvPr/>
        </p:nvSpPr>
        <p:spPr bwMode="auto">
          <a:xfrm>
            <a:off x="8616950" y="3068638"/>
            <a:ext cx="0"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1" name="Line 42"/>
          <p:cNvSpPr>
            <a:spLocks noChangeShapeType="1"/>
          </p:cNvSpPr>
          <p:nvPr/>
        </p:nvSpPr>
        <p:spPr bwMode="auto">
          <a:xfrm flipH="1">
            <a:off x="8472488" y="30686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2" name="Line 43"/>
          <p:cNvSpPr>
            <a:spLocks noChangeShapeType="1"/>
          </p:cNvSpPr>
          <p:nvPr/>
        </p:nvSpPr>
        <p:spPr bwMode="auto">
          <a:xfrm flipH="1">
            <a:off x="8472488" y="35004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3" name="Line 44"/>
          <p:cNvSpPr>
            <a:spLocks noChangeShapeType="1"/>
          </p:cNvSpPr>
          <p:nvPr/>
        </p:nvSpPr>
        <p:spPr bwMode="auto">
          <a:xfrm flipH="1">
            <a:off x="8472488" y="38608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4" name="Text Box 45"/>
          <p:cNvSpPr txBox="1">
            <a:spLocks noChangeArrowheads="1"/>
          </p:cNvSpPr>
          <p:nvPr/>
        </p:nvSpPr>
        <p:spPr bwMode="auto">
          <a:xfrm>
            <a:off x="2625726" y="6165851"/>
            <a:ext cx="1260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Department / Agency </a:t>
            </a:r>
          </a:p>
        </p:txBody>
      </p:sp>
      <p:sp>
        <p:nvSpPr>
          <p:cNvPr id="32815" name="Rectangle 46"/>
          <p:cNvSpPr>
            <a:spLocks noChangeArrowheads="1"/>
          </p:cNvSpPr>
          <p:nvPr/>
        </p:nvSpPr>
        <p:spPr bwMode="auto">
          <a:xfrm>
            <a:off x="4583113" y="6165850"/>
            <a:ext cx="360362" cy="2159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endParaRPr lang="en-US" sz="1200" b="1">
              <a:solidFill>
                <a:srgbClr val="FFFFFF"/>
              </a:solidFill>
              <a:ea typeface="ＭＳ Ｐゴシック" charset="0"/>
              <a:cs typeface="ＭＳ Ｐゴシック" charset="0"/>
            </a:endParaRPr>
          </a:p>
        </p:txBody>
      </p:sp>
      <p:sp>
        <p:nvSpPr>
          <p:cNvPr id="32816" name="Line 47"/>
          <p:cNvSpPr>
            <a:spLocks noChangeShapeType="1"/>
          </p:cNvSpPr>
          <p:nvPr/>
        </p:nvSpPr>
        <p:spPr bwMode="auto">
          <a:xfrm>
            <a:off x="3000376" y="2781300"/>
            <a:ext cx="790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7" name="Text Box 48"/>
          <p:cNvSpPr txBox="1">
            <a:spLocks noChangeArrowheads="1"/>
          </p:cNvSpPr>
          <p:nvPr/>
        </p:nvSpPr>
        <p:spPr bwMode="auto">
          <a:xfrm>
            <a:off x="4930775" y="6115050"/>
            <a:ext cx="554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GB" sz="800">
                <a:solidFill>
                  <a:srgbClr val="000000"/>
                </a:solidFill>
              </a:rPr>
              <a:t>= national levers and covers HCC, CSCI, NICE, Audit Commission and wider agencies e.g. CQC etc including </a:t>
            </a:r>
            <a:r>
              <a:rPr lang="ja-JP" altLang="en-GB" sz="800">
                <a:solidFill>
                  <a:srgbClr val="000000"/>
                </a:solidFill>
              </a:rPr>
              <a:t>‘</a:t>
            </a:r>
            <a:r>
              <a:rPr lang="en-GB" altLang="ja-JP" sz="800">
                <a:solidFill>
                  <a:srgbClr val="000000"/>
                </a:solidFill>
              </a:rPr>
              <a:t>clinicians</a:t>
            </a:r>
            <a:r>
              <a:rPr lang="ja-JP" altLang="en-GB" sz="800">
                <a:solidFill>
                  <a:srgbClr val="000000"/>
                </a:solidFill>
              </a:rPr>
              <a:t>’</a:t>
            </a:r>
            <a:r>
              <a:rPr lang="en-GB" altLang="ja-JP" sz="800">
                <a:solidFill>
                  <a:srgbClr val="000000"/>
                </a:solidFill>
              </a:rPr>
              <a:t> e.g. GMC, NMC, HPC, etc</a:t>
            </a:r>
            <a:endParaRPr lang="en-GB" sz="800">
              <a:solidFill>
                <a:srgbClr val="000000"/>
              </a:solidFill>
            </a:endParaRPr>
          </a:p>
        </p:txBody>
      </p:sp>
      <p:sp>
        <p:nvSpPr>
          <p:cNvPr id="32818" name="Line 49"/>
          <p:cNvSpPr>
            <a:spLocks noChangeShapeType="1"/>
          </p:cNvSpPr>
          <p:nvPr/>
        </p:nvSpPr>
        <p:spPr bwMode="auto">
          <a:xfrm>
            <a:off x="4583113" y="6524625"/>
            <a:ext cx="3603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19" name="Text Box 50"/>
          <p:cNvSpPr txBox="1">
            <a:spLocks noChangeArrowheads="1"/>
          </p:cNvSpPr>
          <p:nvPr/>
        </p:nvSpPr>
        <p:spPr bwMode="auto">
          <a:xfrm>
            <a:off x="4943475" y="6453188"/>
            <a:ext cx="16271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joint local working relationship</a:t>
            </a:r>
          </a:p>
        </p:txBody>
      </p:sp>
      <p:sp>
        <p:nvSpPr>
          <p:cNvPr id="32820" name="Text Box 51"/>
          <p:cNvSpPr txBox="1">
            <a:spLocks noChangeArrowheads="1"/>
          </p:cNvSpPr>
          <p:nvPr/>
        </p:nvSpPr>
        <p:spPr bwMode="auto">
          <a:xfrm rot="-5400000">
            <a:off x="6887370" y="3286920"/>
            <a:ext cx="3673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Choice &amp; Voice influencing provision     and commissioning e.g. LINks</a:t>
            </a:r>
          </a:p>
        </p:txBody>
      </p:sp>
      <p:sp>
        <p:nvSpPr>
          <p:cNvPr id="32821" name="Text Box 52"/>
          <p:cNvSpPr txBox="1">
            <a:spLocks noChangeArrowheads="1"/>
          </p:cNvSpPr>
          <p:nvPr/>
        </p:nvSpPr>
        <p:spPr bwMode="auto">
          <a:xfrm>
            <a:off x="4727575" y="1"/>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endParaRPr lang="en-US" sz="1000">
              <a:solidFill>
                <a:srgbClr val="000000"/>
              </a:solidFill>
              <a:latin typeface="Arial" charset="0"/>
              <a:cs typeface="ＭＳ Ｐゴシック" charset="0"/>
            </a:endParaRPr>
          </a:p>
        </p:txBody>
      </p:sp>
      <p:sp>
        <p:nvSpPr>
          <p:cNvPr id="32822" name="Line 53"/>
          <p:cNvSpPr>
            <a:spLocks noChangeShapeType="1"/>
          </p:cNvSpPr>
          <p:nvPr/>
        </p:nvSpPr>
        <p:spPr bwMode="auto">
          <a:xfrm>
            <a:off x="8616950" y="328453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23" name="Text Box 54"/>
          <p:cNvSpPr txBox="1">
            <a:spLocks noChangeArrowheads="1"/>
          </p:cNvSpPr>
          <p:nvPr/>
        </p:nvSpPr>
        <p:spPr bwMode="auto">
          <a:xfrm>
            <a:off x="6778626" y="6394450"/>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50000"/>
              </a:spcBef>
              <a:spcAft>
                <a:spcPct val="0"/>
              </a:spcAft>
              <a:defRPr/>
            </a:pPr>
            <a:r>
              <a:rPr lang="en-GB" sz="800">
                <a:solidFill>
                  <a:srgbClr val="000000"/>
                </a:solidFill>
                <a:latin typeface="Arial" charset="0"/>
                <a:cs typeface="ＭＳ Ｐゴシック" charset="0"/>
              </a:rPr>
              <a:t>Footnote 1,  07/8 programme to co-locate public health and social care presence in the regions.  Footnote 2, consider in light of wider regulatory review.  </a:t>
            </a:r>
          </a:p>
        </p:txBody>
      </p:sp>
      <p:sp>
        <p:nvSpPr>
          <p:cNvPr id="32824" name="AutoShape 55"/>
          <p:cNvSpPr>
            <a:spLocks noChangeArrowheads="1"/>
          </p:cNvSpPr>
          <p:nvPr/>
        </p:nvSpPr>
        <p:spPr bwMode="auto">
          <a:xfrm>
            <a:off x="6816726" y="2349501"/>
            <a:ext cx="1871663" cy="358775"/>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825" name="Text Box 56"/>
          <p:cNvSpPr txBox="1">
            <a:spLocks noChangeArrowheads="1"/>
          </p:cNvSpPr>
          <p:nvPr/>
        </p:nvSpPr>
        <p:spPr bwMode="auto">
          <a:xfrm>
            <a:off x="7104063" y="23495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Competition, pricing, vfm</a:t>
            </a:r>
          </a:p>
        </p:txBody>
      </p:sp>
      <p:sp>
        <p:nvSpPr>
          <p:cNvPr id="32826" name="Line 57"/>
          <p:cNvSpPr>
            <a:spLocks noChangeShapeType="1"/>
          </p:cNvSpPr>
          <p:nvPr/>
        </p:nvSpPr>
        <p:spPr bwMode="auto">
          <a:xfrm flipH="1">
            <a:off x="6959600" y="328453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27" name="Rectangle 58"/>
          <p:cNvSpPr>
            <a:spLocks noChangeArrowheads="1"/>
          </p:cNvSpPr>
          <p:nvPr/>
        </p:nvSpPr>
        <p:spPr bwMode="auto">
          <a:xfrm>
            <a:off x="1992313" y="2565401"/>
            <a:ext cx="1008062" cy="430213"/>
          </a:xfrm>
          <a:prstGeom prst="rect">
            <a:avLst/>
          </a:prstGeom>
          <a:solidFill>
            <a:srgbClr val="9999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DH</a:t>
            </a:r>
          </a:p>
        </p:txBody>
      </p:sp>
      <p:sp>
        <p:nvSpPr>
          <p:cNvPr id="32828" name="Line 59"/>
          <p:cNvSpPr>
            <a:spLocks noChangeShapeType="1"/>
          </p:cNvSpPr>
          <p:nvPr/>
        </p:nvSpPr>
        <p:spPr bwMode="auto">
          <a:xfrm>
            <a:off x="2782888" y="2205038"/>
            <a:ext cx="3168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29" name="AutoShape 60"/>
          <p:cNvSpPr>
            <a:spLocks noChangeArrowheads="1"/>
          </p:cNvSpPr>
          <p:nvPr/>
        </p:nvSpPr>
        <p:spPr bwMode="auto">
          <a:xfrm>
            <a:off x="5519738" y="2205038"/>
            <a:ext cx="792162"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830" name="Line 61"/>
          <p:cNvSpPr>
            <a:spLocks noChangeShapeType="1"/>
          </p:cNvSpPr>
          <p:nvPr/>
        </p:nvSpPr>
        <p:spPr bwMode="auto">
          <a:xfrm>
            <a:off x="2782888" y="22050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31" name="Line 62"/>
          <p:cNvSpPr>
            <a:spLocks noChangeShapeType="1"/>
          </p:cNvSpPr>
          <p:nvPr/>
        </p:nvSpPr>
        <p:spPr bwMode="auto">
          <a:xfrm>
            <a:off x="2279650" y="1268414"/>
            <a:ext cx="0" cy="1296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32" name="Line 63"/>
          <p:cNvSpPr>
            <a:spLocks noChangeShapeType="1"/>
          </p:cNvSpPr>
          <p:nvPr/>
        </p:nvSpPr>
        <p:spPr bwMode="auto">
          <a:xfrm>
            <a:off x="2279651" y="1268413"/>
            <a:ext cx="7345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33" name="AutoShape 64"/>
          <p:cNvSpPr>
            <a:spLocks noChangeArrowheads="1"/>
          </p:cNvSpPr>
          <p:nvPr/>
        </p:nvSpPr>
        <p:spPr bwMode="auto">
          <a:xfrm>
            <a:off x="9120188" y="1268414"/>
            <a:ext cx="1008062" cy="288925"/>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834" name="Text Box 65"/>
          <p:cNvSpPr txBox="1">
            <a:spLocks noChangeArrowheads="1"/>
          </p:cNvSpPr>
          <p:nvPr/>
        </p:nvSpPr>
        <p:spPr bwMode="auto">
          <a:xfrm>
            <a:off x="2927350" y="2060576"/>
            <a:ext cx="31686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Workforce advertising, influencing recruitment &amp; retention; NSFs</a:t>
            </a:r>
          </a:p>
        </p:txBody>
      </p:sp>
      <p:sp>
        <p:nvSpPr>
          <p:cNvPr id="32835" name="Text Box 66"/>
          <p:cNvSpPr txBox="1">
            <a:spLocks noChangeArrowheads="1"/>
          </p:cNvSpPr>
          <p:nvPr/>
        </p:nvSpPr>
        <p:spPr bwMode="auto">
          <a:xfrm>
            <a:off x="4151313" y="1196976"/>
            <a:ext cx="39608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Legislation (incs EU legislation); health prevention &amp; promotion advertising</a:t>
            </a:r>
          </a:p>
        </p:txBody>
      </p:sp>
      <p:sp>
        <p:nvSpPr>
          <p:cNvPr id="32836" name="Rectangle 67"/>
          <p:cNvSpPr>
            <a:spLocks noChangeArrowheads="1"/>
          </p:cNvSpPr>
          <p:nvPr/>
        </p:nvSpPr>
        <p:spPr bwMode="auto">
          <a:xfrm>
            <a:off x="3792538" y="1557338"/>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900" b="1">
                <a:solidFill>
                  <a:srgbClr val="000000"/>
                </a:solidFill>
                <a:ea typeface="ＭＳ Ｐゴシック" charset="0"/>
                <a:cs typeface="ＭＳ Ｐゴシック" charset="0"/>
              </a:rPr>
              <a:t>Public Health Observatories</a:t>
            </a:r>
          </a:p>
        </p:txBody>
      </p:sp>
      <p:sp>
        <p:nvSpPr>
          <p:cNvPr id="32837" name="Line 68"/>
          <p:cNvSpPr>
            <a:spLocks noChangeShapeType="1"/>
          </p:cNvSpPr>
          <p:nvPr/>
        </p:nvSpPr>
        <p:spPr bwMode="auto">
          <a:xfrm>
            <a:off x="4800600" y="16287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38" name="AutoShape 69"/>
          <p:cNvSpPr>
            <a:spLocks noChangeArrowheads="1"/>
          </p:cNvSpPr>
          <p:nvPr/>
        </p:nvSpPr>
        <p:spPr bwMode="auto">
          <a:xfrm>
            <a:off x="5664201" y="1628775"/>
            <a:ext cx="792163"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2839" name="Text Box 70"/>
          <p:cNvSpPr txBox="1">
            <a:spLocks noChangeArrowheads="1"/>
          </p:cNvSpPr>
          <p:nvPr/>
        </p:nvSpPr>
        <p:spPr bwMode="auto">
          <a:xfrm>
            <a:off x="4800600" y="1557338"/>
            <a:ext cx="1079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provides support</a:t>
            </a:r>
          </a:p>
        </p:txBody>
      </p:sp>
      <p:sp>
        <p:nvSpPr>
          <p:cNvPr id="32840" name="Line 71"/>
          <p:cNvSpPr>
            <a:spLocks noChangeShapeType="1"/>
          </p:cNvSpPr>
          <p:nvPr/>
        </p:nvSpPr>
        <p:spPr bwMode="auto">
          <a:xfrm>
            <a:off x="2640014" y="162877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41" name="Line 72"/>
          <p:cNvSpPr>
            <a:spLocks noChangeShapeType="1"/>
          </p:cNvSpPr>
          <p:nvPr/>
        </p:nvSpPr>
        <p:spPr bwMode="auto">
          <a:xfrm>
            <a:off x="2640013" y="1628776"/>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2842" name="Rectangle 73"/>
          <p:cNvSpPr>
            <a:spLocks noChangeArrowheads="1"/>
          </p:cNvSpPr>
          <p:nvPr/>
        </p:nvSpPr>
        <p:spPr bwMode="auto">
          <a:xfrm>
            <a:off x="5448301" y="2492375"/>
            <a:ext cx="1008063" cy="4587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Primary Care Trusts (inc PBC)</a:t>
            </a:r>
          </a:p>
        </p:txBody>
      </p:sp>
      <p:sp>
        <p:nvSpPr>
          <p:cNvPr id="32843" name="Text Box 74"/>
          <p:cNvSpPr txBox="1">
            <a:spLocks noChangeArrowheads="1"/>
          </p:cNvSpPr>
          <p:nvPr/>
        </p:nvSpPr>
        <p:spPr bwMode="auto">
          <a:xfrm rot="-5400000">
            <a:off x="5880100" y="3141663"/>
            <a:ext cx="5032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JSNA</a:t>
            </a:r>
          </a:p>
        </p:txBody>
      </p:sp>
      <p:pic>
        <p:nvPicPr>
          <p:cNvPr id="32844"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r="7390"/>
          <a:stretch>
            <a:fillRect/>
          </a:stretch>
        </p:blipFill>
        <p:spPr bwMode="auto">
          <a:xfrm>
            <a:off x="9315451" y="723900"/>
            <a:ext cx="9572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36" name="Rectangle 76"/>
          <p:cNvSpPr>
            <a:spLocks noChangeArrowheads="1"/>
          </p:cNvSpPr>
          <p:nvPr/>
        </p:nvSpPr>
        <p:spPr bwMode="gray">
          <a:xfrm>
            <a:off x="1524000" y="0"/>
            <a:ext cx="9144000" cy="111125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eaLnBrk="0" fontAlgn="base" hangingPunct="0">
              <a:lnSpc>
                <a:spcPct val="90000"/>
              </a:lnSpc>
              <a:spcBef>
                <a:spcPct val="0"/>
              </a:spcBef>
              <a:spcAft>
                <a:spcPct val="0"/>
              </a:spcAft>
              <a:defRPr/>
            </a:pPr>
            <a:r>
              <a:rPr lang="en-GB" sz="3200" b="1" dirty="0">
                <a:solidFill>
                  <a:srgbClr val="FFFFFF"/>
                </a:solidFill>
                <a:ea typeface="ＭＳ Ｐゴシック" pitchFamily="34" charset="-128"/>
                <a:cs typeface="ＭＳ Ｐゴシック" charset="0"/>
              </a:rPr>
              <a:t>Better Health For All</a:t>
            </a:r>
            <a:r>
              <a:rPr lang="en-GB" sz="2000" b="1" dirty="0">
                <a:solidFill>
                  <a:srgbClr val="FFFFFF"/>
                </a:solidFill>
                <a:ea typeface="ＭＳ Ｐゴシック" pitchFamily="34" charset="-128"/>
                <a:cs typeface="ＭＳ Ｐゴシック" charset="0"/>
              </a:rPr>
              <a:t> </a:t>
            </a:r>
          </a:p>
        </p:txBody>
      </p:sp>
    </p:spTree>
    <p:extLst>
      <p:ext uri="{BB962C8B-B14F-4D97-AF65-F5344CB8AC3E}">
        <p14:creationId xmlns:p14="http://schemas.microsoft.com/office/powerpoint/2010/main" val="4271724849"/>
      </p:ext>
    </p:extLst>
  </p:cSld>
  <p:clrMapOvr>
    <a:masterClrMapping/>
  </p:clrMapOvr>
  <p:transition>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lide Number Placeholder 3"/>
          <p:cNvSpPr>
            <a:spLocks noGrp="1"/>
          </p:cNvSpPr>
          <p:nvPr>
            <p:ph type="sldNum" sz="quarter" idx="12"/>
          </p:nvPr>
        </p:nvSpPr>
        <p:spPr>
          <a:noFill/>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3BC78B36-1BC3-4611-9FCD-E05FF0F3BC05}" type="slidenum">
              <a:rPr lang="en-GB">
                <a:solidFill>
                  <a:srgbClr val="898989"/>
                </a:solidFill>
                <a:latin typeface="Times New Roman" pitchFamily="18" charset="0"/>
              </a:rPr>
              <a:pPr eaLnBrk="1" hangingPunct="1"/>
              <a:t>44</a:t>
            </a:fld>
            <a:endParaRPr lang="en-GB">
              <a:solidFill>
                <a:srgbClr val="898989"/>
              </a:solidFill>
              <a:latin typeface="Times New Roman" pitchFamily="18" charset="0"/>
            </a:endParaRPr>
          </a:p>
        </p:txBody>
      </p:sp>
      <p:sp>
        <p:nvSpPr>
          <p:cNvPr id="247813" name="Rectangle 5"/>
          <p:cNvSpPr>
            <a:spLocks noGrp="1" noChangeArrowheads="1"/>
          </p:cNvSpPr>
          <p:nvPr>
            <p:ph type="title" idx="4294967295"/>
          </p:nvPr>
        </p:nvSpPr>
        <p:spPr bwMode="gray">
          <a:xfrm>
            <a:off x="1524000" y="0"/>
            <a:ext cx="9144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t"/>
          <a:lstStyle/>
          <a:p>
            <a:pPr>
              <a:lnSpc>
                <a:spcPct val="90000"/>
              </a:lnSpc>
            </a:pPr>
            <a:r>
              <a:rPr lang="en-GB" sz="2400" b="1">
                <a:ea typeface="ＭＳ Ｐゴシック" pitchFamily="34" charset="-128"/>
                <a:cs typeface="Arial" pitchFamily="34" charset="0"/>
              </a:rPr>
              <a:t>Delivery System  for PSA 18 – Better Health For All – DH/CLG strand</a:t>
            </a:r>
          </a:p>
        </p:txBody>
      </p:sp>
      <p:sp>
        <p:nvSpPr>
          <p:cNvPr id="33796" name="Rectangle 2"/>
          <p:cNvSpPr>
            <a:spLocks noChangeArrowheads="1"/>
          </p:cNvSpPr>
          <p:nvPr/>
        </p:nvSpPr>
        <p:spPr bwMode="auto">
          <a:xfrm>
            <a:off x="1774825" y="1125538"/>
            <a:ext cx="1657350"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797" name="Rectangle 3"/>
          <p:cNvSpPr>
            <a:spLocks noChangeArrowheads="1"/>
          </p:cNvSpPr>
          <p:nvPr/>
        </p:nvSpPr>
        <p:spPr bwMode="auto">
          <a:xfrm>
            <a:off x="5087938" y="1125538"/>
            <a:ext cx="3744912" cy="48958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C9C9DB"/>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798" name="Rectangle 4"/>
          <p:cNvSpPr>
            <a:spLocks noChangeArrowheads="1"/>
          </p:cNvSpPr>
          <p:nvPr/>
        </p:nvSpPr>
        <p:spPr bwMode="auto">
          <a:xfrm>
            <a:off x="3536950" y="1125538"/>
            <a:ext cx="1512888"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799" name="Text Box 6"/>
          <p:cNvSpPr txBox="1">
            <a:spLocks noChangeArrowheads="1"/>
          </p:cNvSpPr>
          <p:nvPr/>
        </p:nvSpPr>
        <p:spPr bwMode="auto">
          <a:xfrm>
            <a:off x="1774826" y="5805488"/>
            <a:ext cx="6143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National </a:t>
            </a:r>
          </a:p>
        </p:txBody>
      </p:sp>
      <p:sp>
        <p:nvSpPr>
          <p:cNvPr id="33800" name="Rectangle 7"/>
          <p:cNvSpPr>
            <a:spLocks noChangeArrowheads="1"/>
          </p:cNvSpPr>
          <p:nvPr/>
        </p:nvSpPr>
        <p:spPr bwMode="auto">
          <a:xfrm>
            <a:off x="1992313" y="2997200"/>
            <a:ext cx="1008062" cy="2873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DCLG</a:t>
            </a:r>
          </a:p>
        </p:txBody>
      </p:sp>
      <p:sp>
        <p:nvSpPr>
          <p:cNvPr id="33801" name="Text Box 8"/>
          <p:cNvSpPr txBox="1">
            <a:spLocks noChangeArrowheads="1"/>
          </p:cNvSpPr>
          <p:nvPr/>
        </p:nvSpPr>
        <p:spPr bwMode="auto">
          <a:xfrm>
            <a:off x="3575051" y="5805488"/>
            <a:ext cx="10969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Regional Agencies</a:t>
            </a:r>
          </a:p>
        </p:txBody>
      </p:sp>
      <p:sp>
        <p:nvSpPr>
          <p:cNvPr id="33802" name="Rectangle 9"/>
          <p:cNvSpPr>
            <a:spLocks noChangeArrowheads="1"/>
          </p:cNvSpPr>
          <p:nvPr/>
        </p:nvSpPr>
        <p:spPr bwMode="auto">
          <a:xfrm>
            <a:off x="3792538" y="2636838"/>
            <a:ext cx="1008062" cy="4572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FFFFFF"/>
                </a:solidFill>
                <a:ea typeface="ＭＳ Ｐゴシック" charset="0"/>
                <a:cs typeface="ＭＳ Ｐゴシック" charset="0"/>
              </a:rPr>
              <a:t>Strategic Health Authorities</a:t>
            </a:r>
          </a:p>
        </p:txBody>
      </p:sp>
      <p:sp>
        <p:nvSpPr>
          <p:cNvPr id="33803" name="Rectangle 10"/>
          <p:cNvSpPr>
            <a:spLocks noChangeArrowheads="1"/>
          </p:cNvSpPr>
          <p:nvPr/>
        </p:nvSpPr>
        <p:spPr bwMode="auto">
          <a:xfrm>
            <a:off x="8832851" y="1125538"/>
            <a:ext cx="1584325"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804" name="Text Box 11"/>
          <p:cNvSpPr txBox="1">
            <a:spLocks noChangeArrowheads="1"/>
          </p:cNvSpPr>
          <p:nvPr/>
        </p:nvSpPr>
        <p:spPr bwMode="auto">
          <a:xfrm>
            <a:off x="8832851" y="5805488"/>
            <a:ext cx="1038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Local Community</a:t>
            </a:r>
          </a:p>
        </p:txBody>
      </p:sp>
      <p:sp>
        <p:nvSpPr>
          <p:cNvPr id="33805" name="Rectangle 12"/>
          <p:cNvSpPr>
            <a:spLocks noChangeArrowheads="1"/>
          </p:cNvSpPr>
          <p:nvPr/>
        </p:nvSpPr>
        <p:spPr bwMode="auto">
          <a:xfrm>
            <a:off x="2279651" y="6165850"/>
            <a:ext cx="360363" cy="2159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B3B3B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endParaRPr lang="en-US" sz="800" b="1">
              <a:solidFill>
                <a:srgbClr val="FFFFFF"/>
              </a:solidFill>
              <a:ea typeface="ＭＳ Ｐゴシック" charset="0"/>
              <a:cs typeface="ＭＳ Ｐゴシック" charset="0"/>
            </a:endParaRPr>
          </a:p>
        </p:txBody>
      </p:sp>
      <p:sp>
        <p:nvSpPr>
          <p:cNvPr id="33806" name="Text Box 13"/>
          <p:cNvSpPr txBox="1">
            <a:spLocks noChangeArrowheads="1"/>
          </p:cNvSpPr>
          <p:nvPr/>
        </p:nvSpPr>
        <p:spPr bwMode="auto">
          <a:xfrm>
            <a:off x="1774826" y="6165851"/>
            <a:ext cx="4619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Key : </a:t>
            </a:r>
          </a:p>
        </p:txBody>
      </p:sp>
      <p:sp>
        <p:nvSpPr>
          <p:cNvPr id="33807" name="Text Box 14"/>
          <p:cNvSpPr txBox="1">
            <a:spLocks noChangeArrowheads="1"/>
          </p:cNvSpPr>
          <p:nvPr/>
        </p:nvSpPr>
        <p:spPr bwMode="auto">
          <a:xfrm>
            <a:off x="5159376" y="5805488"/>
            <a:ext cx="10652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Delivery Agencies</a:t>
            </a:r>
          </a:p>
        </p:txBody>
      </p:sp>
      <p:sp>
        <p:nvSpPr>
          <p:cNvPr id="33808" name="Text Box 15"/>
          <p:cNvSpPr txBox="1">
            <a:spLocks noChangeArrowheads="1"/>
          </p:cNvSpPr>
          <p:nvPr/>
        </p:nvSpPr>
        <p:spPr bwMode="auto">
          <a:xfrm>
            <a:off x="6888163" y="5805488"/>
            <a:ext cx="12303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Delivery mechanisms</a:t>
            </a:r>
          </a:p>
        </p:txBody>
      </p:sp>
      <p:sp>
        <p:nvSpPr>
          <p:cNvPr id="33809" name="Rectangle 16"/>
          <p:cNvSpPr>
            <a:spLocks noChangeArrowheads="1"/>
          </p:cNvSpPr>
          <p:nvPr/>
        </p:nvSpPr>
        <p:spPr bwMode="auto">
          <a:xfrm>
            <a:off x="3792538" y="3573463"/>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Government Offices (incs PH</a:t>
            </a:r>
            <a:r>
              <a:rPr lang="en-GB" sz="1000" b="1" baseline="30000">
                <a:solidFill>
                  <a:srgbClr val="000000"/>
                </a:solidFill>
                <a:ea typeface="ＭＳ Ｐゴシック" charset="0"/>
                <a:cs typeface="ＭＳ Ｐゴシック" charset="0"/>
              </a:rPr>
              <a:t>1</a:t>
            </a:r>
            <a:r>
              <a:rPr lang="en-GB" sz="1000" b="1">
                <a:solidFill>
                  <a:srgbClr val="000000"/>
                </a:solidFill>
                <a:ea typeface="ＭＳ Ｐゴシック" charset="0"/>
                <a:cs typeface="ＭＳ Ｐゴシック" charset="0"/>
              </a:rPr>
              <a:t>)</a:t>
            </a:r>
          </a:p>
        </p:txBody>
      </p:sp>
      <p:sp>
        <p:nvSpPr>
          <p:cNvPr id="33810" name="Text Box 17"/>
          <p:cNvSpPr txBox="1">
            <a:spLocks noChangeArrowheads="1"/>
          </p:cNvSpPr>
          <p:nvPr/>
        </p:nvSpPr>
        <p:spPr bwMode="auto">
          <a:xfrm>
            <a:off x="3071814" y="2636839"/>
            <a:ext cx="719137" cy="244475"/>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808080"/>
                </a:solidFill>
                <a:latin typeface="Arial" charset="0"/>
                <a:cs typeface="ＭＳ Ｐゴシック" charset="0"/>
              </a:rPr>
              <a:t>Performance </a:t>
            </a:r>
          </a:p>
          <a:p>
            <a:pPr algn="ctr" eaLnBrk="1" fontAlgn="base" hangingPunct="1">
              <a:spcBef>
                <a:spcPct val="0"/>
              </a:spcBef>
              <a:spcAft>
                <a:spcPct val="0"/>
              </a:spcAft>
              <a:defRPr/>
            </a:pPr>
            <a:r>
              <a:rPr lang="en-GB" sz="800">
                <a:solidFill>
                  <a:srgbClr val="808080"/>
                </a:solidFill>
                <a:latin typeface="Arial" charset="0"/>
                <a:cs typeface="ＭＳ Ｐゴシック" charset="0"/>
              </a:rPr>
              <a:t>Management</a:t>
            </a:r>
          </a:p>
        </p:txBody>
      </p:sp>
      <p:sp>
        <p:nvSpPr>
          <p:cNvPr id="33811" name="Text Box 18"/>
          <p:cNvSpPr txBox="1">
            <a:spLocks noChangeArrowheads="1"/>
          </p:cNvSpPr>
          <p:nvPr/>
        </p:nvSpPr>
        <p:spPr bwMode="auto">
          <a:xfrm>
            <a:off x="4800601" y="2924175"/>
            <a:ext cx="792163" cy="443198"/>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lnSpc>
                <a:spcPct val="90000"/>
              </a:lnSpc>
              <a:spcBef>
                <a:spcPct val="0"/>
              </a:spcBef>
              <a:spcAft>
                <a:spcPct val="0"/>
              </a:spcAft>
              <a:defRPr/>
            </a:pPr>
            <a:r>
              <a:rPr lang="en-GB" sz="800">
                <a:solidFill>
                  <a:srgbClr val="808080"/>
                </a:solidFill>
                <a:latin typeface="Arial" charset="0"/>
                <a:cs typeface="ＭＳ Ｐゴシック" charset="0"/>
              </a:rPr>
              <a:t>Performance Management </a:t>
            </a:r>
          </a:p>
          <a:p>
            <a:pPr algn="ctr" eaLnBrk="1" fontAlgn="base" hangingPunct="1">
              <a:lnSpc>
                <a:spcPct val="90000"/>
              </a:lnSpc>
              <a:spcBef>
                <a:spcPct val="0"/>
              </a:spcBef>
              <a:spcAft>
                <a:spcPct val="0"/>
              </a:spcAft>
              <a:defRPr/>
            </a:pPr>
            <a:r>
              <a:rPr lang="en-GB" sz="800">
                <a:solidFill>
                  <a:srgbClr val="808080"/>
                </a:solidFill>
                <a:latin typeface="Arial" charset="0"/>
                <a:cs typeface="ＭＳ Ｐゴシック" charset="0"/>
              </a:rPr>
              <a:t>of delivery agreements </a:t>
            </a:r>
          </a:p>
        </p:txBody>
      </p:sp>
      <p:sp>
        <p:nvSpPr>
          <p:cNvPr id="33812" name="Text Box 19"/>
          <p:cNvSpPr txBox="1">
            <a:spLocks noChangeArrowheads="1"/>
          </p:cNvSpPr>
          <p:nvPr/>
        </p:nvSpPr>
        <p:spPr bwMode="auto">
          <a:xfrm>
            <a:off x="3216275" y="2924175"/>
            <a:ext cx="719138" cy="122238"/>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808080"/>
                </a:solidFill>
                <a:latin typeface="Arial" charset="0"/>
                <a:cs typeface="ＭＳ Ｐゴシック" charset="0"/>
              </a:rPr>
              <a:t>Influence</a:t>
            </a:r>
          </a:p>
        </p:txBody>
      </p:sp>
      <p:sp>
        <p:nvSpPr>
          <p:cNvPr id="33813" name="Rectangle 20"/>
          <p:cNvSpPr>
            <a:spLocks noChangeArrowheads="1"/>
          </p:cNvSpPr>
          <p:nvPr/>
        </p:nvSpPr>
        <p:spPr bwMode="auto">
          <a:xfrm>
            <a:off x="7104064" y="3357564"/>
            <a:ext cx="1368425" cy="312737"/>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FFFFFF"/>
                </a:solidFill>
                <a:ea typeface="ＭＳ Ｐゴシック" charset="0"/>
                <a:cs typeface="ＭＳ Ｐゴシック" charset="0"/>
              </a:rPr>
              <a:t>GPs &amp; Practices</a:t>
            </a:r>
          </a:p>
        </p:txBody>
      </p:sp>
      <p:sp>
        <p:nvSpPr>
          <p:cNvPr id="33814" name="Line 21"/>
          <p:cNvSpPr>
            <a:spLocks noChangeShapeType="1"/>
          </p:cNvSpPr>
          <p:nvPr/>
        </p:nvSpPr>
        <p:spPr bwMode="auto">
          <a:xfrm>
            <a:off x="4800601" y="2852738"/>
            <a:ext cx="646113"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15" name="Rectangle 22"/>
          <p:cNvSpPr>
            <a:spLocks noChangeArrowheads="1"/>
          </p:cNvSpPr>
          <p:nvPr/>
        </p:nvSpPr>
        <p:spPr bwMode="auto">
          <a:xfrm>
            <a:off x="9048751" y="1700213"/>
            <a:ext cx="1152525" cy="360045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r>
              <a:rPr lang="en-GB" sz="1200" b="1">
                <a:solidFill>
                  <a:srgbClr val="000000"/>
                </a:solidFill>
                <a:ea typeface="ＭＳ Ｐゴシック" pitchFamily="34" charset="-128"/>
              </a:rPr>
              <a:t>Patients, </a:t>
            </a:r>
          </a:p>
          <a:p>
            <a:pPr algn="ctr" eaLnBrk="0" fontAlgn="base" hangingPunct="0">
              <a:spcBef>
                <a:spcPct val="0"/>
              </a:spcBef>
              <a:spcAft>
                <a:spcPct val="0"/>
              </a:spcAft>
            </a:pPr>
            <a:r>
              <a:rPr lang="en-GB" sz="1200" b="1">
                <a:solidFill>
                  <a:srgbClr val="000000"/>
                </a:solidFill>
                <a:ea typeface="ＭＳ Ｐゴシック" pitchFamily="34" charset="-128"/>
              </a:rPr>
              <a:t>People who </a:t>
            </a:r>
          </a:p>
          <a:p>
            <a:pPr algn="ctr" eaLnBrk="0" fontAlgn="base" hangingPunct="0">
              <a:spcBef>
                <a:spcPct val="0"/>
              </a:spcBef>
              <a:spcAft>
                <a:spcPct val="0"/>
              </a:spcAft>
            </a:pPr>
            <a:r>
              <a:rPr lang="en-GB" sz="1200" b="1">
                <a:solidFill>
                  <a:srgbClr val="000000"/>
                </a:solidFill>
                <a:ea typeface="ＭＳ Ｐゴシック" pitchFamily="34" charset="-128"/>
              </a:rPr>
              <a:t>need </a:t>
            </a:r>
          </a:p>
          <a:p>
            <a:pPr algn="ctr" eaLnBrk="0" fontAlgn="base" hangingPunct="0">
              <a:spcBef>
                <a:spcPct val="0"/>
              </a:spcBef>
              <a:spcAft>
                <a:spcPct val="0"/>
              </a:spcAft>
            </a:pPr>
            <a:r>
              <a:rPr lang="en-GB" sz="1200" b="1">
                <a:solidFill>
                  <a:srgbClr val="000000"/>
                </a:solidFill>
                <a:ea typeface="ＭＳ Ｐゴシック" pitchFamily="34" charset="-128"/>
              </a:rPr>
              <a:t>and use </a:t>
            </a:r>
          </a:p>
          <a:p>
            <a:pPr algn="ctr" eaLnBrk="0" fontAlgn="base" hangingPunct="0">
              <a:spcBef>
                <a:spcPct val="0"/>
              </a:spcBef>
              <a:spcAft>
                <a:spcPct val="0"/>
              </a:spcAft>
            </a:pPr>
            <a:r>
              <a:rPr lang="en-GB" sz="1200" b="1">
                <a:solidFill>
                  <a:srgbClr val="000000"/>
                </a:solidFill>
                <a:ea typeface="ＭＳ Ｐゴシック" pitchFamily="34" charset="-128"/>
              </a:rPr>
              <a:t>social care, </a:t>
            </a:r>
          </a:p>
          <a:p>
            <a:pPr algn="ctr" eaLnBrk="0" fontAlgn="base" hangingPunct="0">
              <a:spcBef>
                <a:spcPct val="0"/>
              </a:spcBef>
              <a:spcAft>
                <a:spcPct val="0"/>
              </a:spcAft>
            </a:pPr>
            <a:r>
              <a:rPr lang="en-GB" sz="1200" b="1">
                <a:solidFill>
                  <a:srgbClr val="000000"/>
                </a:solidFill>
                <a:ea typeface="ＭＳ Ｐゴシック" pitchFamily="34" charset="-128"/>
              </a:rPr>
              <a:t>Citizens, </a:t>
            </a:r>
          </a:p>
          <a:p>
            <a:pPr algn="ctr" eaLnBrk="0" fontAlgn="base" hangingPunct="0">
              <a:spcBef>
                <a:spcPct val="0"/>
              </a:spcBef>
              <a:spcAft>
                <a:spcPct val="0"/>
              </a:spcAft>
            </a:pPr>
            <a:r>
              <a:rPr lang="en-GB" sz="1200" b="1">
                <a:solidFill>
                  <a:srgbClr val="000000"/>
                </a:solidFill>
                <a:ea typeface="ＭＳ Ｐゴシック" pitchFamily="34" charset="-128"/>
              </a:rPr>
              <a:t>Socially </a:t>
            </a:r>
          </a:p>
          <a:p>
            <a:pPr algn="ctr" eaLnBrk="0" fontAlgn="base" hangingPunct="0">
              <a:spcBef>
                <a:spcPct val="0"/>
              </a:spcBef>
              <a:spcAft>
                <a:spcPct val="0"/>
              </a:spcAft>
            </a:pPr>
            <a:r>
              <a:rPr lang="en-GB" sz="1200" b="1">
                <a:solidFill>
                  <a:srgbClr val="000000"/>
                </a:solidFill>
                <a:ea typeface="ＭＳ Ｐゴシック" pitchFamily="34" charset="-128"/>
              </a:rPr>
              <a:t>Excluded / </a:t>
            </a:r>
          </a:p>
          <a:p>
            <a:pPr algn="ctr" eaLnBrk="0" fontAlgn="base" hangingPunct="0">
              <a:spcBef>
                <a:spcPct val="0"/>
              </a:spcBef>
              <a:spcAft>
                <a:spcPct val="0"/>
              </a:spcAft>
            </a:pPr>
            <a:r>
              <a:rPr lang="en-GB" sz="1200" b="1">
                <a:solidFill>
                  <a:srgbClr val="000000"/>
                </a:solidFill>
                <a:ea typeface="ＭＳ Ｐゴシック" pitchFamily="34" charset="-128"/>
              </a:rPr>
              <a:t>Disadvantaged</a:t>
            </a:r>
          </a:p>
          <a:p>
            <a:pPr algn="ctr" eaLnBrk="0" fontAlgn="base" hangingPunct="0">
              <a:spcBef>
                <a:spcPct val="0"/>
              </a:spcBef>
              <a:spcAft>
                <a:spcPct val="0"/>
              </a:spcAft>
            </a:pPr>
            <a:r>
              <a:rPr lang="en-GB" sz="1200" b="1">
                <a:solidFill>
                  <a:srgbClr val="000000"/>
                </a:solidFill>
                <a:ea typeface="ＭＳ Ｐゴシック" pitchFamily="34" charset="-128"/>
              </a:rPr>
              <a:t> Groups, </a:t>
            </a:r>
          </a:p>
          <a:p>
            <a:pPr algn="ctr" eaLnBrk="0" fontAlgn="base" hangingPunct="0">
              <a:spcBef>
                <a:spcPct val="0"/>
              </a:spcBef>
              <a:spcAft>
                <a:spcPct val="0"/>
              </a:spcAft>
            </a:pPr>
            <a:r>
              <a:rPr lang="en-GB" sz="1200" b="1">
                <a:solidFill>
                  <a:srgbClr val="000000"/>
                </a:solidFill>
                <a:ea typeface="ＭＳ Ｐゴシック" pitchFamily="34" charset="-128"/>
              </a:rPr>
              <a:t>Carers…. </a:t>
            </a:r>
          </a:p>
        </p:txBody>
      </p:sp>
      <p:sp>
        <p:nvSpPr>
          <p:cNvPr id="33816" name="Line 23"/>
          <p:cNvSpPr>
            <a:spLocks noChangeShapeType="1"/>
          </p:cNvSpPr>
          <p:nvPr/>
        </p:nvSpPr>
        <p:spPr bwMode="auto">
          <a:xfrm>
            <a:off x="3071814" y="37893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17" name="Line 24"/>
          <p:cNvSpPr>
            <a:spLocks noChangeShapeType="1"/>
          </p:cNvSpPr>
          <p:nvPr/>
        </p:nvSpPr>
        <p:spPr bwMode="auto">
          <a:xfrm>
            <a:off x="3359150" y="3644900"/>
            <a:ext cx="433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18" name="Line 25"/>
          <p:cNvSpPr>
            <a:spLocks noChangeShapeType="1"/>
          </p:cNvSpPr>
          <p:nvPr/>
        </p:nvSpPr>
        <p:spPr bwMode="auto">
          <a:xfrm>
            <a:off x="4800600" y="37163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19" name="Text Box 26"/>
          <p:cNvSpPr txBox="1">
            <a:spLocks noChangeArrowheads="1"/>
          </p:cNvSpPr>
          <p:nvPr/>
        </p:nvSpPr>
        <p:spPr bwMode="auto">
          <a:xfrm rot="-5400000">
            <a:off x="9659938" y="3032125"/>
            <a:ext cx="1295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Equitable outcomes</a:t>
            </a:r>
          </a:p>
        </p:txBody>
      </p:sp>
      <p:sp>
        <p:nvSpPr>
          <p:cNvPr id="33820" name="Text Box 27"/>
          <p:cNvSpPr txBox="1">
            <a:spLocks noChangeArrowheads="1"/>
          </p:cNvSpPr>
          <p:nvPr/>
        </p:nvSpPr>
        <p:spPr bwMode="auto">
          <a:xfrm>
            <a:off x="3000375" y="3789363"/>
            <a:ext cx="935038" cy="366712"/>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Performance </a:t>
            </a:r>
          </a:p>
          <a:p>
            <a:pPr algn="ctr" eaLnBrk="1" fontAlgn="base" hangingPunct="1">
              <a:spcBef>
                <a:spcPct val="0"/>
              </a:spcBef>
              <a:spcAft>
                <a:spcPct val="0"/>
              </a:spcAft>
              <a:defRPr/>
            </a:pPr>
            <a:r>
              <a:rPr lang="en-GB" sz="800">
                <a:solidFill>
                  <a:srgbClr val="000000"/>
                </a:solidFill>
                <a:latin typeface="Arial" charset="0"/>
                <a:cs typeface="ＭＳ Ｐゴシック" charset="0"/>
              </a:rPr>
              <a:t>Management, funding</a:t>
            </a:r>
          </a:p>
        </p:txBody>
      </p:sp>
      <p:sp>
        <p:nvSpPr>
          <p:cNvPr id="33821" name="Text Box 28"/>
          <p:cNvSpPr txBox="1">
            <a:spLocks noChangeArrowheads="1"/>
          </p:cNvSpPr>
          <p:nvPr/>
        </p:nvSpPr>
        <p:spPr bwMode="auto">
          <a:xfrm rot="-5400000">
            <a:off x="5447507" y="3140870"/>
            <a:ext cx="790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808080"/>
                </a:solidFill>
                <a:latin typeface="Arial" charset="0"/>
                <a:cs typeface="ＭＳ Ｐゴシック" charset="0"/>
              </a:rPr>
              <a:t>LAAs, LSPs</a:t>
            </a:r>
          </a:p>
        </p:txBody>
      </p:sp>
      <p:sp>
        <p:nvSpPr>
          <p:cNvPr id="33822" name="Line 29"/>
          <p:cNvSpPr>
            <a:spLocks noChangeShapeType="1"/>
          </p:cNvSpPr>
          <p:nvPr/>
        </p:nvSpPr>
        <p:spPr bwMode="auto">
          <a:xfrm>
            <a:off x="3071813" y="3141664"/>
            <a:ext cx="0"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23" name="Line 30"/>
          <p:cNvSpPr>
            <a:spLocks noChangeShapeType="1"/>
          </p:cNvSpPr>
          <p:nvPr/>
        </p:nvSpPr>
        <p:spPr bwMode="auto">
          <a:xfrm>
            <a:off x="2279651" y="6524625"/>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24" name="Text Box 31"/>
          <p:cNvSpPr txBox="1">
            <a:spLocks noChangeArrowheads="1"/>
          </p:cNvSpPr>
          <p:nvPr/>
        </p:nvSpPr>
        <p:spPr bwMode="auto">
          <a:xfrm>
            <a:off x="2640014" y="6453188"/>
            <a:ext cx="1781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Working jointly and in partnership</a:t>
            </a:r>
          </a:p>
        </p:txBody>
      </p:sp>
      <p:sp>
        <p:nvSpPr>
          <p:cNvPr id="33825" name="Text Box 32"/>
          <p:cNvSpPr txBox="1">
            <a:spLocks noChangeArrowheads="1"/>
          </p:cNvSpPr>
          <p:nvPr/>
        </p:nvSpPr>
        <p:spPr bwMode="auto">
          <a:xfrm>
            <a:off x="4367213" y="2420938"/>
            <a:ext cx="1008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808080"/>
                </a:solidFill>
                <a:latin typeface="Arial" charset="0"/>
                <a:cs typeface="ＭＳ Ｐゴシック" charset="0"/>
              </a:rPr>
              <a:t>Funding, LDPs</a:t>
            </a:r>
          </a:p>
        </p:txBody>
      </p:sp>
      <p:sp>
        <p:nvSpPr>
          <p:cNvPr id="33826" name="Line 33"/>
          <p:cNvSpPr>
            <a:spLocks noChangeShapeType="1"/>
          </p:cNvSpPr>
          <p:nvPr/>
        </p:nvSpPr>
        <p:spPr bwMode="auto">
          <a:xfrm>
            <a:off x="3359150" y="29241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27" name="Line 34"/>
          <p:cNvSpPr>
            <a:spLocks noChangeShapeType="1"/>
          </p:cNvSpPr>
          <p:nvPr/>
        </p:nvSpPr>
        <p:spPr bwMode="auto">
          <a:xfrm>
            <a:off x="3000376" y="2565400"/>
            <a:ext cx="2447925"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28" name="Rectangle 35"/>
          <p:cNvSpPr>
            <a:spLocks noChangeArrowheads="1"/>
          </p:cNvSpPr>
          <p:nvPr/>
        </p:nvSpPr>
        <p:spPr bwMode="auto">
          <a:xfrm>
            <a:off x="7104064" y="2924176"/>
            <a:ext cx="1368425" cy="314325"/>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FFFFFF"/>
                </a:solidFill>
                <a:ea typeface="ＭＳ Ｐゴシック" charset="0"/>
                <a:cs typeface="ＭＳ Ｐゴシック" charset="0"/>
              </a:rPr>
              <a:t>Acute / MH Trusts and FTs</a:t>
            </a:r>
          </a:p>
        </p:txBody>
      </p:sp>
      <p:sp>
        <p:nvSpPr>
          <p:cNvPr id="33829" name="Line 36"/>
          <p:cNvSpPr>
            <a:spLocks noChangeShapeType="1"/>
          </p:cNvSpPr>
          <p:nvPr/>
        </p:nvSpPr>
        <p:spPr bwMode="auto">
          <a:xfrm>
            <a:off x="6024563" y="2997200"/>
            <a:ext cx="0" cy="501650"/>
          </a:xfrm>
          <a:prstGeom prst="line">
            <a:avLst/>
          </a:prstGeom>
          <a:noFill/>
          <a:ln w="9525">
            <a:solidFill>
              <a:schemeClr val="bg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30" name="Rectangle 37"/>
          <p:cNvSpPr>
            <a:spLocks noChangeArrowheads="1"/>
          </p:cNvSpPr>
          <p:nvPr/>
        </p:nvSpPr>
        <p:spPr bwMode="auto">
          <a:xfrm>
            <a:off x="7104064" y="4076701"/>
            <a:ext cx="1368425" cy="385763"/>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LA Teams and Specialist LA Units</a:t>
            </a:r>
          </a:p>
        </p:txBody>
      </p:sp>
      <p:sp>
        <p:nvSpPr>
          <p:cNvPr id="33831" name="Rectangle 38"/>
          <p:cNvSpPr>
            <a:spLocks noChangeArrowheads="1"/>
          </p:cNvSpPr>
          <p:nvPr/>
        </p:nvSpPr>
        <p:spPr bwMode="auto">
          <a:xfrm>
            <a:off x="7104064" y="3716339"/>
            <a:ext cx="1368425" cy="312737"/>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FFFFFF"/>
                </a:solidFill>
                <a:ea typeface="ＭＳ Ｐゴシック" charset="0"/>
                <a:cs typeface="ＭＳ Ｐゴシック" charset="0"/>
              </a:rPr>
              <a:t>Specialist Units / Trusts</a:t>
            </a:r>
          </a:p>
        </p:txBody>
      </p:sp>
      <p:sp>
        <p:nvSpPr>
          <p:cNvPr id="33832" name="Rectangle 39"/>
          <p:cNvSpPr>
            <a:spLocks noChangeArrowheads="1"/>
          </p:cNvSpPr>
          <p:nvPr/>
        </p:nvSpPr>
        <p:spPr bwMode="auto">
          <a:xfrm>
            <a:off x="7104064" y="4508500"/>
            <a:ext cx="1368425" cy="2413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900" b="1">
                <a:solidFill>
                  <a:srgbClr val="000000"/>
                </a:solidFill>
                <a:ea typeface="ＭＳ Ｐゴシック" charset="0"/>
                <a:cs typeface="ＭＳ Ｐゴシック" charset="0"/>
              </a:rPr>
              <a:t>Social Care providers </a:t>
            </a:r>
          </a:p>
        </p:txBody>
      </p:sp>
      <p:sp>
        <p:nvSpPr>
          <p:cNvPr id="33833" name="Rectangle 40"/>
          <p:cNvSpPr>
            <a:spLocks noChangeArrowheads="1"/>
          </p:cNvSpPr>
          <p:nvPr/>
        </p:nvSpPr>
        <p:spPr bwMode="auto">
          <a:xfrm>
            <a:off x="7104064" y="4797425"/>
            <a:ext cx="1368425" cy="312738"/>
          </a:xfrm>
          <a:prstGeom prst="rect">
            <a:avLst/>
          </a:prstGeom>
          <a:solidFill>
            <a:srgbClr val="C9C9D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800" b="1">
                <a:solidFill>
                  <a:srgbClr val="FFFFFF"/>
                </a:solidFill>
                <a:ea typeface="ＭＳ Ｐゴシック" charset="0"/>
                <a:cs typeface="ＭＳ Ｐゴシック" charset="0"/>
              </a:rPr>
              <a:t>Independent providers e.g. ISTCs </a:t>
            </a:r>
          </a:p>
        </p:txBody>
      </p:sp>
      <p:sp>
        <p:nvSpPr>
          <p:cNvPr id="33834" name="Rectangle 41"/>
          <p:cNvSpPr>
            <a:spLocks noChangeArrowheads="1"/>
          </p:cNvSpPr>
          <p:nvPr/>
        </p:nvSpPr>
        <p:spPr bwMode="auto">
          <a:xfrm>
            <a:off x="7104064" y="5157788"/>
            <a:ext cx="1368425" cy="2413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900" b="1">
                <a:solidFill>
                  <a:srgbClr val="000000"/>
                </a:solidFill>
                <a:ea typeface="ＭＳ Ｐゴシック" charset="0"/>
                <a:cs typeface="ＭＳ Ｐゴシック" charset="0"/>
              </a:rPr>
              <a:t>Voluntary providers</a:t>
            </a:r>
          </a:p>
        </p:txBody>
      </p:sp>
      <p:sp>
        <p:nvSpPr>
          <p:cNvPr id="33835" name="Line 42"/>
          <p:cNvSpPr>
            <a:spLocks noChangeShapeType="1"/>
          </p:cNvSpPr>
          <p:nvPr/>
        </p:nvSpPr>
        <p:spPr bwMode="auto">
          <a:xfrm>
            <a:off x="6959601" y="3500438"/>
            <a:ext cx="144463"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36" name="Line 43"/>
          <p:cNvSpPr>
            <a:spLocks noChangeShapeType="1"/>
          </p:cNvSpPr>
          <p:nvPr/>
        </p:nvSpPr>
        <p:spPr bwMode="auto">
          <a:xfrm>
            <a:off x="6456364" y="2708275"/>
            <a:ext cx="5032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37" name="Line 44"/>
          <p:cNvSpPr>
            <a:spLocks noChangeShapeType="1"/>
          </p:cNvSpPr>
          <p:nvPr/>
        </p:nvSpPr>
        <p:spPr bwMode="auto">
          <a:xfrm>
            <a:off x="6959601" y="3860800"/>
            <a:ext cx="144463"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38" name="Line 45"/>
          <p:cNvSpPr>
            <a:spLocks noChangeShapeType="1"/>
          </p:cNvSpPr>
          <p:nvPr/>
        </p:nvSpPr>
        <p:spPr bwMode="auto">
          <a:xfrm>
            <a:off x="6959601" y="3068638"/>
            <a:ext cx="144463"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39" name="Line 46"/>
          <p:cNvSpPr>
            <a:spLocks noChangeShapeType="1"/>
          </p:cNvSpPr>
          <p:nvPr/>
        </p:nvSpPr>
        <p:spPr bwMode="auto">
          <a:xfrm>
            <a:off x="6959600" y="2708275"/>
            <a:ext cx="0" cy="25923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0" name="Line 47"/>
          <p:cNvSpPr>
            <a:spLocks noChangeShapeType="1"/>
          </p:cNvSpPr>
          <p:nvPr/>
        </p:nvSpPr>
        <p:spPr bwMode="auto">
          <a:xfrm>
            <a:off x="6959601" y="5300663"/>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1" name="Line 48"/>
          <p:cNvSpPr>
            <a:spLocks noChangeShapeType="1"/>
          </p:cNvSpPr>
          <p:nvPr/>
        </p:nvSpPr>
        <p:spPr bwMode="auto">
          <a:xfrm>
            <a:off x="6959601" y="4941888"/>
            <a:ext cx="144463"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2" name="Line 49"/>
          <p:cNvSpPr>
            <a:spLocks noChangeShapeType="1"/>
          </p:cNvSpPr>
          <p:nvPr/>
        </p:nvSpPr>
        <p:spPr bwMode="auto">
          <a:xfrm>
            <a:off x="6959601"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3" name="Text Box 50"/>
          <p:cNvSpPr txBox="1">
            <a:spLocks noChangeArrowheads="1"/>
          </p:cNvSpPr>
          <p:nvPr/>
        </p:nvSpPr>
        <p:spPr bwMode="auto">
          <a:xfrm rot="-5400000">
            <a:off x="5664994" y="3860007"/>
            <a:ext cx="22288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Commissioning incs    joint commissioning </a:t>
            </a:r>
          </a:p>
        </p:txBody>
      </p:sp>
      <p:sp>
        <p:nvSpPr>
          <p:cNvPr id="33844" name="Line 51"/>
          <p:cNvSpPr>
            <a:spLocks noChangeShapeType="1"/>
          </p:cNvSpPr>
          <p:nvPr/>
        </p:nvSpPr>
        <p:spPr bwMode="auto">
          <a:xfrm>
            <a:off x="8904288" y="2133601"/>
            <a:ext cx="0" cy="244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5" name="Line 52"/>
          <p:cNvSpPr>
            <a:spLocks noChangeShapeType="1"/>
          </p:cNvSpPr>
          <p:nvPr/>
        </p:nvSpPr>
        <p:spPr bwMode="auto">
          <a:xfrm>
            <a:off x="8904288" y="21336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6" name="Line 53"/>
          <p:cNvSpPr>
            <a:spLocks noChangeShapeType="1"/>
          </p:cNvSpPr>
          <p:nvPr/>
        </p:nvSpPr>
        <p:spPr bwMode="auto">
          <a:xfrm>
            <a:off x="8904288" y="29972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7" name="Line 54"/>
          <p:cNvSpPr>
            <a:spLocks noChangeShapeType="1"/>
          </p:cNvSpPr>
          <p:nvPr/>
        </p:nvSpPr>
        <p:spPr bwMode="auto">
          <a:xfrm>
            <a:off x="8904288" y="37163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8" name="Line 55"/>
          <p:cNvSpPr>
            <a:spLocks noChangeShapeType="1"/>
          </p:cNvSpPr>
          <p:nvPr/>
        </p:nvSpPr>
        <p:spPr bwMode="auto">
          <a:xfrm>
            <a:off x="8904288" y="45815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49" name="Line 56"/>
          <p:cNvSpPr>
            <a:spLocks noChangeShapeType="1"/>
          </p:cNvSpPr>
          <p:nvPr/>
        </p:nvSpPr>
        <p:spPr bwMode="auto">
          <a:xfrm>
            <a:off x="8616950" y="3068639"/>
            <a:ext cx="0" cy="2232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0" name="Line 57"/>
          <p:cNvSpPr>
            <a:spLocks noChangeShapeType="1"/>
          </p:cNvSpPr>
          <p:nvPr/>
        </p:nvSpPr>
        <p:spPr bwMode="auto">
          <a:xfrm flipH="1">
            <a:off x="8472488" y="53006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1" name="Line 58"/>
          <p:cNvSpPr>
            <a:spLocks noChangeShapeType="1"/>
          </p:cNvSpPr>
          <p:nvPr/>
        </p:nvSpPr>
        <p:spPr bwMode="auto">
          <a:xfrm flipH="1">
            <a:off x="8472488" y="4941888"/>
            <a:ext cx="144462"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2" name="Line 59"/>
          <p:cNvSpPr>
            <a:spLocks noChangeShapeType="1"/>
          </p:cNvSpPr>
          <p:nvPr/>
        </p:nvSpPr>
        <p:spPr bwMode="auto">
          <a:xfrm flipH="1">
            <a:off x="8472488"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3" name="Line 60"/>
          <p:cNvSpPr>
            <a:spLocks noChangeShapeType="1"/>
          </p:cNvSpPr>
          <p:nvPr/>
        </p:nvSpPr>
        <p:spPr bwMode="auto">
          <a:xfrm flipH="1">
            <a:off x="8472488" y="42926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4" name="Line 61"/>
          <p:cNvSpPr>
            <a:spLocks noChangeShapeType="1"/>
          </p:cNvSpPr>
          <p:nvPr/>
        </p:nvSpPr>
        <p:spPr bwMode="auto">
          <a:xfrm flipH="1">
            <a:off x="8472488" y="3068638"/>
            <a:ext cx="144462"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5" name="Line 62"/>
          <p:cNvSpPr>
            <a:spLocks noChangeShapeType="1"/>
          </p:cNvSpPr>
          <p:nvPr/>
        </p:nvSpPr>
        <p:spPr bwMode="auto">
          <a:xfrm flipH="1">
            <a:off x="8472488" y="3500438"/>
            <a:ext cx="144462"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6" name="Line 63"/>
          <p:cNvSpPr>
            <a:spLocks noChangeShapeType="1"/>
          </p:cNvSpPr>
          <p:nvPr/>
        </p:nvSpPr>
        <p:spPr bwMode="auto">
          <a:xfrm flipH="1">
            <a:off x="8472488" y="3860800"/>
            <a:ext cx="144462"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57" name="Text Box 64"/>
          <p:cNvSpPr txBox="1">
            <a:spLocks noChangeArrowheads="1"/>
          </p:cNvSpPr>
          <p:nvPr/>
        </p:nvSpPr>
        <p:spPr bwMode="auto">
          <a:xfrm>
            <a:off x="2625726" y="6165851"/>
            <a:ext cx="1260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Department / Agency </a:t>
            </a:r>
          </a:p>
        </p:txBody>
      </p:sp>
      <p:sp>
        <p:nvSpPr>
          <p:cNvPr id="33858" name="Rectangle 65"/>
          <p:cNvSpPr>
            <a:spLocks noChangeArrowheads="1"/>
          </p:cNvSpPr>
          <p:nvPr/>
        </p:nvSpPr>
        <p:spPr bwMode="auto">
          <a:xfrm>
            <a:off x="1992313" y="5516564"/>
            <a:ext cx="1079500" cy="312737"/>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FFFFFF"/>
                </a:solidFill>
                <a:ea typeface="ＭＳ Ｐゴシック" charset="0"/>
                <a:cs typeface="ＭＳ Ｐゴシック" charset="0"/>
              </a:rPr>
              <a:t>Regulators &amp; Inspectorates</a:t>
            </a:r>
            <a:r>
              <a:rPr lang="en-GB" sz="1000" b="1" baseline="30000">
                <a:solidFill>
                  <a:srgbClr val="FFFFFF"/>
                </a:solidFill>
                <a:ea typeface="ＭＳ Ｐゴシック" charset="0"/>
                <a:cs typeface="ＭＳ Ｐゴシック" charset="0"/>
              </a:rPr>
              <a:t>2</a:t>
            </a:r>
          </a:p>
        </p:txBody>
      </p:sp>
      <p:sp>
        <p:nvSpPr>
          <p:cNvPr id="33859" name="Rectangle 66"/>
          <p:cNvSpPr>
            <a:spLocks noChangeArrowheads="1"/>
          </p:cNvSpPr>
          <p:nvPr/>
        </p:nvSpPr>
        <p:spPr bwMode="auto">
          <a:xfrm>
            <a:off x="4583113" y="6165850"/>
            <a:ext cx="360362" cy="2159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endParaRPr lang="en-US" sz="1200" b="1">
              <a:solidFill>
                <a:srgbClr val="FFFFFF"/>
              </a:solidFill>
              <a:ea typeface="ＭＳ Ｐゴシック" charset="0"/>
              <a:cs typeface="ＭＳ Ｐゴシック" charset="0"/>
            </a:endParaRPr>
          </a:p>
        </p:txBody>
      </p:sp>
      <p:sp>
        <p:nvSpPr>
          <p:cNvPr id="33860" name="Line 67"/>
          <p:cNvSpPr>
            <a:spLocks noChangeShapeType="1"/>
          </p:cNvSpPr>
          <p:nvPr/>
        </p:nvSpPr>
        <p:spPr bwMode="auto">
          <a:xfrm>
            <a:off x="3000376" y="2781300"/>
            <a:ext cx="790575"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61" name="Text Box 68"/>
          <p:cNvSpPr txBox="1">
            <a:spLocks noChangeArrowheads="1"/>
          </p:cNvSpPr>
          <p:nvPr/>
        </p:nvSpPr>
        <p:spPr bwMode="auto">
          <a:xfrm>
            <a:off x="4930775" y="6115050"/>
            <a:ext cx="554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GB" sz="800">
                <a:solidFill>
                  <a:srgbClr val="000000"/>
                </a:solidFill>
              </a:rPr>
              <a:t>= national levers and covers HCC, CSCI, NICE, Audit Commission and wider agencies e.g. CQC etc including </a:t>
            </a:r>
            <a:r>
              <a:rPr lang="ja-JP" altLang="en-GB" sz="800">
                <a:solidFill>
                  <a:srgbClr val="000000"/>
                </a:solidFill>
              </a:rPr>
              <a:t>‘</a:t>
            </a:r>
            <a:r>
              <a:rPr lang="en-GB" altLang="ja-JP" sz="800">
                <a:solidFill>
                  <a:srgbClr val="000000"/>
                </a:solidFill>
              </a:rPr>
              <a:t>clinicians</a:t>
            </a:r>
            <a:r>
              <a:rPr lang="ja-JP" altLang="en-GB" sz="800">
                <a:solidFill>
                  <a:srgbClr val="000000"/>
                </a:solidFill>
              </a:rPr>
              <a:t>’</a:t>
            </a:r>
            <a:r>
              <a:rPr lang="en-GB" altLang="ja-JP" sz="800">
                <a:solidFill>
                  <a:srgbClr val="000000"/>
                </a:solidFill>
              </a:rPr>
              <a:t> e.g. GMC, NMC, HPC, etc</a:t>
            </a:r>
            <a:endParaRPr lang="en-GB" sz="800">
              <a:solidFill>
                <a:srgbClr val="000000"/>
              </a:solidFill>
            </a:endParaRPr>
          </a:p>
        </p:txBody>
      </p:sp>
      <p:sp>
        <p:nvSpPr>
          <p:cNvPr id="33862" name="Line 69"/>
          <p:cNvSpPr>
            <a:spLocks noChangeShapeType="1"/>
          </p:cNvSpPr>
          <p:nvPr/>
        </p:nvSpPr>
        <p:spPr bwMode="auto">
          <a:xfrm>
            <a:off x="6456364" y="393382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63" name="Line 70"/>
          <p:cNvSpPr>
            <a:spLocks noChangeShapeType="1"/>
          </p:cNvSpPr>
          <p:nvPr/>
        </p:nvSpPr>
        <p:spPr bwMode="auto">
          <a:xfrm>
            <a:off x="4583113" y="6524625"/>
            <a:ext cx="3603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64" name="Text Box 71"/>
          <p:cNvSpPr txBox="1">
            <a:spLocks noChangeArrowheads="1"/>
          </p:cNvSpPr>
          <p:nvPr/>
        </p:nvSpPr>
        <p:spPr bwMode="auto">
          <a:xfrm>
            <a:off x="4943475" y="6453188"/>
            <a:ext cx="16271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joint local working relationship</a:t>
            </a:r>
          </a:p>
        </p:txBody>
      </p:sp>
      <p:sp>
        <p:nvSpPr>
          <p:cNvPr id="33865" name="Text Box 72"/>
          <p:cNvSpPr txBox="1">
            <a:spLocks noChangeArrowheads="1"/>
          </p:cNvSpPr>
          <p:nvPr/>
        </p:nvSpPr>
        <p:spPr bwMode="auto">
          <a:xfrm rot="-5400000">
            <a:off x="6887370" y="3286920"/>
            <a:ext cx="3673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Choice &amp; Voice influencing provision     and commissioning e.g. LINks</a:t>
            </a:r>
          </a:p>
        </p:txBody>
      </p:sp>
      <p:sp>
        <p:nvSpPr>
          <p:cNvPr id="33866" name="Text Box 73"/>
          <p:cNvSpPr txBox="1">
            <a:spLocks noChangeArrowheads="1"/>
          </p:cNvSpPr>
          <p:nvPr/>
        </p:nvSpPr>
        <p:spPr bwMode="auto">
          <a:xfrm>
            <a:off x="4727575" y="1"/>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endParaRPr lang="en-US" sz="1000">
              <a:solidFill>
                <a:srgbClr val="000000"/>
              </a:solidFill>
              <a:latin typeface="Arial" charset="0"/>
              <a:cs typeface="ＭＳ Ｐゴシック" charset="0"/>
            </a:endParaRPr>
          </a:p>
        </p:txBody>
      </p:sp>
      <p:sp>
        <p:nvSpPr>
          <p:cNvPr id="33867" name="Line 74"/>
          <p:cNvSpPr>
            <a:spLocks noChangeShapeType="1"/>
          </p:cNvSpPr>
          <p:nvPr/>
        </p:nvSpPr>
        <p:spPr bwMode="auto">
          <a:xfrm>
            <a:off x="8616950" y="328453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107595" name="AutoShape 75"/>
          <p:cNvSpPr>
            <a:spLocks noChangeArrowheads="1"/>
          </p:cNvSpPr>
          <p:nvPr/>
        </p:nvSpPr>
        <p:spPr bwMode="auto">
          <a:xfrm>
            <a:off x="3071814" y="5445126"/>
            <a:ext cx="540067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200">
              <a:solidFill>
                <a:srgbClr val="000000"/>
              </a:solidFill>
              <a:ea typeface="ＭＳ Ｐゴシック" pitchFamily="34" charset="-128"/>
            </a:endParaRPr>
          </a:p>
        </p:txBody>
      </p:sp>
      <p:sp>
        <p:nvSpPr>
          <p:cNvPr id="33869" name="Text Box 76"/>
          <p:cNvSpPr txBox="1">
            <a:spLocks noChangeArrowheads="1"/>
          </p:cNvSpPr>
          <p:nvPr/>
        </p:nvSpPr>
        <p:spPr bwMode="auto">
          <a:xfrm>
            <a:off x="6167439" y="5516563"/>
            <a:ext cx="15843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Inspect, Reviews &amp; Reports</a:t>
            </a:r>
          </a:p>
        </p:txBody>
      </p:sp>
      <p:sp>
        <p:nvSpPr>
          <p:cNvPr id="33870" name="Line 77"/>
          <p:cNvSpPr>
            <a:spLocks noChangeShapeType="1"/>
          </p:cNvSpPr>
          <p:nvPr/>
        </p:nvSpPr>
        <p:spPr bwMode="auto">
          <a:xfrm>
            <a:off x="3000376" y="3141663"/>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71" name="Text Box 78"/>
          <p:cNvSpPr txBox="1">
            <a:spLocks noChangeArrowheads="1"/>
          </p:cNvSpPr>
          <p:nvPr/>
        </p:nvSpPr>
        <p:spPr bwMode="auto">
          <a:xfrm>
            <a:off x="6778626" y="6394450"/>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50000"/>
              </a:spcBef>
              <a:spcAft>
                <a:spcPct val="0"/>
              </a:spcAft>
              <a:defRPr/>
            </a:pPr>
            <a:r>
              <a:rPr lang="en-GB" sz="800">
                <a:solidFill>
                  <a:srgbClr val="000000"/>
                </a:solidFill>
                <a:latin typeface="Arial" charset="0"/>
                <a:cs typeface="ＭＳ Ｐゴシック" charset="0"/>
              </a:rPr>
              <a:t>Footnote 1,  07/8 programme to co-locate public health and social care presence in the regions.  Footnote 2, consider in light of wider regulatory review.  </a:t>
            </a:r>
          </a:p>
        </p:txBody>
      </p:sp>
      <p:sp>
        <p:nvSpPr>
          <p:cNvPr id="33872" name="AutoShape 79"/>
          <p:cNvSpPr>
            <a:spLocks noChangeArrowheads="1"/>
          </p:cNvSpPr>
          <p:nvPr/>
        </p:nvSpPr>
        <p:spPr bwMode="auto">
          <a:xfrm>
            <a:off x="6816726" y="2349501"/>
            <a:ext cx="1871663" cy="358775"/>
          </a:xfrm>
          <a:prstGeom prst="downArrow">
            <a:avLst>
              <a:gd name="adj1" fmla="val 50000"/>
              <a:gd name="adj2" fmla="val 25000"/>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873" name="Text Box 80"/>
          <p:cNvSpPr txBox="1">
            <a:spLocks noChangeArrowheads="1"/>
          </p:cNvSpPr>
          <p:nvPr/>
        </p:nvSpPr>
        <p:spPr bwMode="auto">
          <a:xfrm>
            <a:off x="7104063" y="23495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Competition, pricing, vfm</a:t>
            </a:r>
          </a:p>
        </p:txBody>
      </p:sp>
      <p:sp>
        <p:nvSpPr>
          <p:cNvPr id="33874" name="Line 81"/>
          <p:cNvSpPr>
            <a:spLocks noChangeShapeType="1"/>
          </p:cNvSpPr>
          <p:nvPr/>
        </p:nvSpPr>
        <p:spPr bwMode="auto">
          <a:xfrm flipH="1">
            <a:off x="6959600" y="328453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75" name="Line 82"/>
          <p:cNvSpPr>
            <a:spLocks noChangeShapeType="1"/>
          </p:cNvSpPr>
          <p:nvPr/>
        </p:nvSpPr>
        <p:spPr bwMode="auto">
          <a:xfrm>
            <a:off x="3000376" y="292417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76" name="Line 83"/>
          <p:cNvSpPr>
            <a:spLocks noChangeShapeType="1"/>
          </p:cNvSpPr>
          <p:nvPr/>
        </p:nvSpPr>
        <p:spPr bwMode="auto">
          <a:xfrm>
            <a:off x="4295775" y="3141664"/>
            <a:ext cx="0" cy="358775"/>
          </a:xfrm>
          <a:prstGeom prst="line">
            <a:avLst/>
          </a:prstGeom>
          <a:noFill/>
          <a:ln w="9525">
            <a:solidFill>
              <a:schemeClr val="bg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77" name="Line 84"/>
          <p:cNvSpPr>
            <a:spLocks noChangeShapeType="1"/>
          </p:cNvSpPr>
          <p:nvPr/>
        </p:nvSpPr>
        <p:spPr bwMode="auto">
          <a:xfrm>
            <a:off x="6959601" y="42926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78" name="Line 85"/>
          <p:cNvSpPr>
            <a:spLocks noChangeShapeType="1"/>
          </p:cNvSpPr>
          <p:nvPr/>
        </p:nvSpPr>
        <p:spPr bwMode="auto">
          <a:xfrm>
            <a:off x="2782888" y="2205038"/>
            <a:ext cx="31686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79" name="AutoShape 86"/>
          <p:cNvSpPr>
            <a:spLocks noChangeArrowheads="1"/>
          </p:cNvSpPr>
          <p:nvPr/>
        </p:nvSpPr>
        <p:spPr bwMode="auto">
          <a:xfrm>
            <a:off x="5519738" y="2205038"/>
            <a:ext cx="792162" cy="215900"/>
          </a:xfrm>
          <a:prstGeom prst="downArrow">
            <a:avLst>
              <a:gd name="adj1" fmla="val 50000"/>
              <a:gd name="adj2" fmla="val 25000"/>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880" name="Line 87"/>
          <p:cNvSpPr>
            <a:spLocks noChangeShapeType="1"/>
          </p:cNvSpPr>
          <p:nvPr/>
        </p:nvSpPr>
        <p:spPr bwMode="auto">
          <a:xfrm>
            <a:off x="2782888" y="2205038"/>
            <a:ext cx="0" cy="3603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81" name="Line 88"/>
          <p:cNvSpPr>
            <a:spLocks noChangeShapeType="1"/>
          </p:cNvSpPr>
          <p:nvPr/>
        </p:nvSpPr>
        <p:spPr bwMode="auto">
          <a:xfrm>
            <a:off x="2279650" y="1268414"/>
            <a:ext cx="0" cy="129698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82" name="Line 89"/>
          <p:cNvSpPr>
            <a:spLocks noChangeShapeType="1"/>
          </p:cNvSpPr>
          <p:nvPr/>
        </p:nvSpPr>
        <p:spPr bwMode="auto">
          <a:xfrm>
            <a:off x="2279651" y="1268413"/>
            <a:ext cx="73453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83" name="AutoShape 90"/>
          <p:cNvSpPr>
            <a:spLocks noChangeArrowheads="1"/>
          </p:cNvSpPr>
          <p:nvPr/>
        </p:nvSpPr>
        <p:spPr bwMode="auto">
          <a:xfrm>
            <a:off x="9120188" y="1268414"/>
            <a:ext cx="1008062" cy="288925"/>
          </a:xfrm>
          <a:prstGeom prst="downArrow">
            <a:avLst>
              <a:gd name="adj1" fmla="val 50000"/>
              <a:gd name="adj2" fmla="val 25000"/>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884" name="Text Box 91"/>
          <p:cNvSpPr txBox="1">
            <a:spLocks noChangeArrowheads="1"/>
          </p:cNvSpPr>
          <p:nvPr/>
        </p:nvSpPr>
        <p:spPr bwMode="auto">
          <a:xfrm>
            <a:off x="2927350" y="2060576"/>
            <a:ext cx="31686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808080"/>
                </a:solidFill>
                <a:latin typeface="Arial" charset="0"/>
                <a:cs typeface="ＭＳ Ｐゴシック" charset="0"/>
              </a:rPr>
              <a:t>Workforce advertising, influencing recruitment &amp; retention; NSFs</a:t>
            </a:r>
          </a:p>
        </p:txBody>
      </p:sp>
      <p:sp>
        <p:nvSpPr>
          <p:cNvPr id="33885" name="Text Box 92"/>
          <p:cNvSpPr txBox="1">
            <a:spLocks noChangeArrowheads="1"/>
          </p:cNvSpPr>
          <p:nvPr/>
        </p:nvSpPr>
        <p:spPr bwMode="auto">
          <a:xfrm>
            <a:off x="4151313" y="1196976"/>
            <a:ext cx="39608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808080"/>
                </a:solidFill>
                <a:latin typeface="Arial" charset="0"/>
                <a:cs typeface="ＭＳ Ｐゴシック" charset="0"/>
              </a:rPr>
              <a:t>Legislation (incs EU legislation); health prevention &amp; promotion advertising</a:t>
            </a:r>
          </a:p>
        </p:txBody>
      </p:sp>
      <p:sp>
        <p:nvSpPr>
          <p:cNvPr id="33886" name="Rectangle 93"/>
          <p:cNvSpPr>
            <a:spLocks noChangeArrowheads="1"/>
          </p:cNvSpPr>
          <p:nvPr/>
        </p:nvSpPr>
        <p:spPr bwMode="auto">
          <a:xfrm>
            <a:off x="3792538" y="1557338"/>
            <a:ext cx="1008062" cy="4572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900" b="1">
                <a:solidFill>
                  <a:srgbClr val="FFFFFF"/>
                </a:solidFill>
                <a:ea typeface="ＭＳ Ｐゴシック" charset="0"/>
                <a:cs typeface="ＭＳ Ｐゴシック" charset="0"/>
              </a:rPr>
              <a:t>Public Health Observatories</a:t>
            </a:r>
          </a:p>
        </p:txBody>
      </p:sp>
      <p:sp>
        <p:nvSpPr>
          <p:cNvPr id="33887" name="Line 94"/>
          <p:cNvSpPr>
            <a:spLocks noChangeShapeType="1"/>
          </p:cNvSpPr>
          <p:nvPr/>
        </p:nvSpPr>
        <p:spPr bwMode="auto">
          <a:xfrm>
            <a:off x="4800600" y="1628775"/>
            <a:ext cx="11509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88" name="AutoShape 95"/>
          <p:cNvSpPr>
            <a:spLocks noChangeArrowheads="1"/>
          </p:cNvSpPr>
          <p:nvPr/>
        </p:nvSpPr>
        <p:spPr bwMode="auto">
          <a:xfrm>
            <a:off x="5664201" y="1628775"/>
            <a:ext cx="792163" cy="215900"/>
          </a:xfrm>
          <a:prstGeom prst="downArrow">
            <a:avLst>
              <a:gd name="adj1" fmla="val 50000"/>
              <a:gd name="adj2" fmla="val 25000"/>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3889" name="Text Box 96"/>
          <p:cNvSpPr txBox="1">
            <a:spLocks noChangeArrowheads="1"/>
          </p:cNvSpPr>
          <p:nvPr/>
        </p:nvSpPr>
        <p:spPr bwMode="auto">
          <a:xfrm>
            <a:off x="4800600" y="1557338"/>
            <a:ext cx="1079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808080"/>
                </a:solidFill>
                <a:latin typeface="Arial" charset="0"/>
                <a:cs typeface="ＭＳ Ｐゴシック" charset="0"/>
              </a:rPr>
              <a:t>provides support</a:t>
            </a:r>
          </a:p>
        </p:txBody>
      </p:sp>
      <p:sp>
        <p:nvSpPr>
          <p:cNvPr id="33890" name="Text Box 97"/>
          <p:cNvSpPr txBox="1">
            <a:spLocks noChangeArrowheads="1"/>
          </p:cNvSpPr>
          <p:nvPr/>
        </p:nvSpPr>
        <p:spPr bwMode="auto">
          <a:xfrm>
            <a:off x="4943475" y="4005263"/>
            <a:ext cx="1728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environment, housing, roads, schools, benefits, etc</a:t>
            </a:r>
          </a:p>
        </p:txBody>
      </p:sp>
      <p:sp>
        <p:nvSpPr>
          <p:cNvPr id="33891" name="Line 98"/>
          <p:cNvSpPr>
            <a:spLocks noChangeShapeType="1"/>
          </p:cNvSpPr>
          <p:nvPr/>
        </p:nvSpPr>
        <p:spPr bwMode="auto">
          <a:xfrm>
            <a:off x="2640014" y="1628775"/>
            <a:ext cx="11525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92" name="Line 99"/>
          <p:cNvSpPr>
            <a:spLocks noChangeShapeType="1"/>
          </p:cNvSpPr>
          <p:nvPr/>
        </p:nvSpPr>
        <p:spPr bwMode="auto">
          <a:xfrm>
            <a:off x="2640013" y="1628776"/>
            <a:ext cx="0" cy="9366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3893" name="Rectangle 100"/>
          <p:cNvSpPr>
            <a:spLocks noChangeArrowheads="1"/>
          </p:cNvSpPr>
          <p:nvPr/>
        </p:nvSpPr>
        <p:spPr bwMode="auto">
          <a:xfrm>
            <a:off x="5448301" y="2492375"/>
            <a:ext cx="1008063" cy="458788"/>
          </a:xfrm>
          <a:prstGeom prst="rect">
            <a:avLst/>
          </a:prstGeom>
          <a:solidFill>
            <a:srgbClr val="C0C0C0"/>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FFFFFF"/>
                </a:solidFill>
                <a:ea typeface="ＭＳ Ｐゴシック" charset="0"/>
                <a:cs typeface="ＭＳ Ｐゴシック" charset="0"/>
              </a:rPr>
              <a:t>Primary Care Trusts (inc PBC)</a:t>
            </a:r>
          </a:p>
        </p:txBody>
      </p:sp>
      <p:sp>
        <p:nvSpPr>
          <p:cNvPr id="33894" name="Rectangle 101"/>
          <p:cNvSpPr>
            <a:spLocks noChangeArrowheads="1"/>
          </p:cNvSpPr>
          <p:nvPr/>
        </p:nvSpPr>
        <p:spPr bwMode="auto">
          <a:xfrm>
            <a:off x="5448301" y="3573464"/>
            <a:ext cx="1008063" cy="45878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Local Authorities inc OSCs</a:t>
            </a:r>
          </a:p>
        </p:txBody>
      </p:sp>
      <p:sp>
        <p:nvSpPr>
          <p:cNvPr id="33895" name="Text Box 102"/>
          <p:cNvSpPr txBox="1">
            <a:spLocks noChangeArrowheads="1"/>
          </p:cNvSpPr>
          <p:nvPr/>
        </p:nvSpPr>
        <p:spPr bwMode="auto">
          <a:xfrm rot="-5400000">
            <a:off x="5880100" y="3141663"/>
            <a:ext cx="5032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808080"/>
                </a:solidFill>
                <a:latin typeface="Arial" charset="0"/>
                <a:cs typeface="ＭＳ Ｐゴシック" charset="0"/>
              </a:rPr>
              <a:t>JSNA</a:t>
            </a:r>
          </a:p>
        </p:txBody>
      </p:sp>
      <p:pic>
        <p:nvPicPr>
          <p:cNvPr id="33896" name="Picture 103"/>
          <p:cNvPicPr>
            <a:picLocks noChangeAspect="1" noChangeArrowheads="1"/>
          </p:cNvPicPr>
          <p:nvPr/>
        </p:nvPicPr>
        <p:blipFill>
          <a:blip r:embed="rId3" cstate="print">
            <a:extLst>
              <a:ext uri="{28A0092B-C50C-407E-A947-70E740481C1C}">
                <a14:useLocalDpi xmlns:a14="http://schemas.microsoft.com/office/drawing/2010/main" val="0"/>
              </a:ext>
            </a:extLst>
          </a:blip>
          <a:srcRect r="7390"/>
          <a:stretch>
            <a:fillRect/>
          </a:stretch>
        </p:blipFill>
        <p:spPr bwMode="auto">
          <a:xfrm>
            <a:off x="9315451" y="723900"/>
            <a:ext cx="9572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897" name="Rectangle 104"/>
          <p:cNvSpPr>
            <a:spLocks noChangeArrowheads="1"/>
          </p:cNvSpPr>
          <p:nvPr/>
        </p:nvSpPr>
        <p:spPr bwMode="auto">
          <a:xfrm>
            <a:off x="1992313" y="2565401"/>
            <a:ext cx="1008062" cy="430213"/>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DH</a:t>
            </a:r>
          </a:p>
        </p:txBody>
      </p:sp>
      <p:sp>
        <p:nvSpPr>
          <p:cNvPr id="247913" name="Rectangle 105"/>
          <p:cNvSpPr>
            <a:spLocks noChangeArrowheads="1"/>
          </p:cNvSpPr>
          <p:nvPr/>
        </p:nvSpPr>
        <p:spPr bwMode="gray">
          <a:xfrm>
            <a:off x="1524000" y="0"/>
            <a:ext cx="9144000" cy="111125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eaLnBrk="0" fontAlgn="base" hangingPunct="0">
              <a:lnSpc>
                <a:spcPct val="90000"/>
              </a:lnSpc>
              <a:spcBef>
                <a:spcPct val="0"/>
              </a:spcBef>
              <a:spcAft>
                <a:spcPct val="0"/>
              </a:spcAft>
              <a:defRPr/>
            </a:pPr>
            <a:r>
              <a:rPr lang="en-GB" sz="3200" b="1" dirty="0">
                <a:solidFill>
                  <a:srgbClr val="FFFFFF"/>
                </a:solidFill>
                <a:ea typeface="ＭＳ Ｐゴシック" pitchFamily="34" charset="-128"/>
                <a:cs typeface="ＭＳ Ｐゴシック" charset="0"/>
              </a:rPr>
              <a:t>Better Health For All</a:t>
            </a:r>
          </a:p>
        </p:txBody>
      </p:sp>
    </p:spTree>
    <p:extLst>
      <p:ext uri="{BB962C8B-B14F-4D97-AF65-F5344CB8AC3E}">
        <p14:creationId xmlns:p14="http://schemas.microsoft.com/office/powerpoint/2010/main" val="87454070"/>
      </p:ext>
    </p:extLst>
  </p:cSld>
  <p:clrMapOvr>
    <a:masterClrMapping/>
  </p:clrMapOvr>
  <p:transition>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lide Number Placeholder 3"/>
          <p:cNvSpPr>
            <a:spLocks noGrp="1"/>
          </p:cNvSpPr>
          <p:nvPr>
            <p:ph type="sldNum" sz="quarter" idx="12"/>
          </p:nvPr>
        </p:nvSpPr>
        <p:spPr>
          <a:noFill/>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D9B3009D-D465-4F9A-A84D-5CE9F7520CE4}" type="slidenum">
              <a:rPr lang="en-GB">
                <a:solidFill>
                  <a:srgbClr val="898989"/>
                </a:solidFill>
                <a:latin typeface="Times New Roman" pitchFamily="18" charset="0"/>
              </a:rPr>
              <a:pPr eaLnBrk="1" hangingPunct="1"/>
              <a:t>45</a:t>
            </a:fld>
            <a:endParaRPr lang="en-GB">
              <a:solidFill>
                <a:srgbClr val="898989"/>
              </a:solidFill>
              <a:latin typeface="Times New Roman" pitchFamily="18" charset="0"/>
            </a:endParaRPr>
          </a:p>
        </p:txBody>
      </p:sp>
      <p:sp>
        <p:nvSpPr>
          <p:cNvPr id="249861" name="Rectangle 5"/>
          <p:cNvSpPr>
            <a:spLocks noGrp="1" noChangeArrowheads="1"/>
          </p:cNvSpPr>
          <p:nvPr>
            <p:ph type="title" idx="4294967295"/>
          </p:nvPr>
        </p:nvSpPr>
        <p:spPr bwMode="gray">
          <a:xfrm>
            <a:off x="1524000" y="0"/>
            <a:ext cx="9144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chor="t"/>
          <a:lstStyle/>
          <a:p>
            <a:pPr>
              <a:lnSpc>
                <a:spcPct val="90000"/>
              </a:lnSpc>
            </a:pPr>
            <a:r>
              <a:rPr lang="en-GB" sz="2400" b="1">
                <a:ea typeface="ＭＳ Ｐゴシック" pitchFamily="34" charset="-128"/>
                <a:cs typeface="Arial" pitchFamily="34" charset="0"/>
              </a:rPr>
              <a:t>Delivery System  for PSA 18 – Better Health For All – Complete system</a:t>
            </a:r>
          </a:p>
        </p:txBody>
      </p:sp>
      <p:sp>
        <p:nvSpPr>
          <p:cNvPr id="34820" name="Rectangle 2"/>
          <p:cNvSpPr>
            <a:spLocks noChangeArrowheads="1"/>
          </p:cNvSpPr>
          <p:nvPr/>
        </p:nvSpPr>
        <p:spPr bwMode="auto">
          <a:xfrm>
            <a:off x="1774825" y="1065213"/>
            <a:ext cx="1657350"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821" name="Rectangle 3"/>
          <p:cNvSpPr>
            <a:spLocks noChangeArrowheads="1"/>
          </p:cNvSpPr>
          <p:nvPr/>
        </p:nvSpPr>
        <p:spPr bwMode="auto">
          <a:xfrm>
            <a:off x="5087938" y="1125538"/>
            <a:ext cx="3744912" cy="48958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C9C9DB"/>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822" name="Rectangle 4"/>
          <p:cNvSpPr>
            <a:spLocks noChangeArrowheads="1"/>
          </p:cNvSpPr>
          <p:nvPr/>
        </p:nvSpPr>
        <p:spPr bwMode="auto">
          <a:xfrm>
            <a:off x="3536950" y="1125538"/>
            <a:ext cx="1512888"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823" name="Text Box 6"/>
          <p:cNvSpPr txBox="1">
            <a:spLocks noChangeArrowheads="1"/>
          </p:cNvSpPr>
          <p:nvPr/>
        </p:nvSpPr>
        <p:spPr bwMode="auto">
          <a:xfrm>
            <a:off x="1774826" y="5805488"/>
            <a:ext cx="6143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National </a:t>
            </a:r>
          </a:p>
        </p:txBody>
      </p:sp>
      <p:sp>
        <p:nvSpPr>
          <p:cNvPr id="34824" name="Rectangle 7"/>
          <p:cNvSpPr>
            <a:spLocks noChangeArrowheads="1"/>
          </p:cNvSpPr>
          <p:nvPr/>
        </p:nvSpPr>
        <p:spPr bwMode="auto">
          <a:xfrm>
            <a:off x="1992313" y="2997200"/>
            <a:ext cx="1008062" cy="2873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DCLG</a:t>
            </a:r>
          </a:p>
        </p:txBody>
      </p:sp>
      <p:sp>
        <p:nvSpPr>
          <p:cNvPr id="34825" name="Text Box 8"/>
          <p:cNvSpPr txBox="1">
            <a:spLocks noChangeArrowheads="1"/>
          </p:cNvSpPr>
          <p:nvPr/>
        </p:nvSpPr>
        <p:spPr bwMode="auto">
          <a:xfrm>
            <a:off x="3575051" y="5805488"/>
            <a:ext cx="10969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Regional Agencies</a:t>
            </a:r>
          </a:p>
        </p:txBody>
      </p:sp>
      <p:sp>
        <p:nvSpPr>
          <p:cNvPr id="34826" name="Rectangle 9"/>
          <p:cNvSpPr>
            <a:spLocks noChangeArrowheads="1"/>
          </p:cNvSpPr>
          <p:nvPr/>
        </p:nvSpPr>
        <p:spPr bwMode="auto">
          <a:xfrm>
            <a:off x="3792538" y="2636838"/>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Strategic Health Authorities</a:t>
            </a:r>
          </a:p>
        </p:txBody>
      </p:sp>
      <p:sp>
        <p:nvSpPr>
          <p:cNvPr id="34827" name="Rectangle 10"/>
          <p:cNvSpPr>
            <a:spLocks noChangeArrowheads="1"/>
          </p:cNvSpPr>
          <p:nvPr/>
        </p:nvSpPr>
        <p:spPr bwMode="auto">
          <a:xfrm>
            <a:off x="8832851" y="1125538"/>
            <a:ext cx="1584325" cy="4895850"/>
          </a:xfrm>
          <a:prstGeom prst="rect">
            <a:avLst/>
          </a:prstGeom>
          <a:solidFill>
            <a:srgbClr val="C9C9DB"/>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828" name="Text Box 11"/>
          <p:cNvSpPr txBox="1">
            <a:spLocks noChangeArrowheads="1"/>
          </p:cNvSpPr>
          <p:nvPr/>
        </p:nvSpPr>
        <p:spPr bwMode="auto">
          <a:xfrm>
            <a:off x="8832851" y="5805488"/>
            <a:ext cx="1038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Local Community</a:t>
            </a:r>
          </a:p>
        </p:txBody>
      </p:sp>
      <p:sp>
        <p:nvSpPr>
          <p:cNvPr id="34829" name="Rectangle 12"/>
          <p:cNvSpPr>
            <a:spLocks noChangeArrowheads="1"/>
          </p:cNvSpPr>
          <p:nvPr/>
        </p:nvSpPr>
        <p:spPr bwMode="auto">
          <a:xfrm>
            <a:off x="2279651" y="6165850"/>
            <a:ext cx="360363" cy="2159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B3B3B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endParaRPr lang="en-US" sz="800" b="1">
              <a:solidFill>
                <a:srgbClr val="FFFFFF"/>
              </a:solidFill>
              <a:ea typeface="ＭＳ Ｐゴシック" charset="0"/>
              <a:cs typeface="ＭＳ Ｐゴシック" charset="0"/>
            </a:endParaRPr>
          </a:p>
        </p:txBody>
      </p:sp>
      <p:sp>
        <p:nvSpPr>
          <p:cNvPr id="34830" name="Text Box 13"/>
          <p:cNvSpPr txBox="1">
            <a:spLocks noChangeArrowheads="1"/>
          </p:cNvSpPr>
          <p:nvPr/>
        </p:nvSpPr>
        <p:spPr bwMode="auto">
          <a:xfrm>
            <a:off x="1774826" y="6165851"/>
            <a:ext cx="4619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Key : </a:t>
            </a:r>
          </a:p>
        </p:txBody>
      </p:sp>
      <p:sp>
        <p:nvSpPr>
          <p:cNvPr id="34831" name="Text Box 14"/>
          <p:cNvSpPr txBox="1">
            <a:spLocks noChangeArrowheads="1"/>
          </p:cNvSpPr>
          <p:nvPr/>
        </p:nvSpPr>
        <p:spPr bwMode="auto">
          <a:xfrm>
            <a:off x="5159376" y="5805488"/>
            <a:ext cx="10652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Delivery Agencies</a:t>
            </a:r>
          </a:p>
        </p:txBody>
      </p:sp>
      <p:sp>
        <p:nvSpPr>
          <p:cNvPr id="34832" name="Text Box 15"/>
          <p:cNvSpPr txBox="1">
            <a:spLocks noChangeArrowheads="1"/>
          </p:cNvSpPr>
          <p:nvPr/>
        </p:nvSpPr>
        <p:spPr bwMode="auto">
          <a:xfrm>
            <a:off x="6888163" y="5805488"/>
            <a:ext cx="12303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GB" sz="800" b="1">
                <a:solidFill>
                  <a:srgbClr val="000000"/>
                </a:solidFill>
                <a:latin typeface="Arial" charset="0"/>
                <a:cs typeface="ＭＳ Ｐゴシック" charset="0"/>
              </a:rPr>
              <a:t>Delivery mechanisms</a:t>
            </a:r>
          </a:p>
        </p:txBody>
      </p:sp>
      <p:sp>
        <p:nvSpPr>
          <p:cNvPr id="34833" name="Rectangle 16"/>
          <p:cNvSpPr>
            <a:spLocks noChangeArrowheads="1"/>
          </p:cNvSpPr>
          <p:nvPr/>
        </p:nvSpPr>
        <p:spPr bwMode="auto">
          <a:xfrm>
            <a:off x="3792538" y="3573463"/>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Government Offices (incs PH</a:t>
            </a:r>
            <a:r>
              <a:rPr lang="en-GB" sz="1000" b="1" baseline="30000">
                <a:solidFill>
                  <a:srgbClr val="000000"/>
                </a:solidFill>
                <a:ea typeface="ＭＳ Ｐゴシック" charset="0"/>
                <a:cs typeface="ＭＳ Ｐゴシック" charset="0"/>
              </a:rPr>
              <a:t>1</a:t>
            </a:r>
            <a:r>
              <a:rPr lang="en-GB" sz="1000" b="1">
                <a:solidFill>
                  <a:srgbClr val="000000"/>
                </a:solidFill>
                <a:ea typeface="ＭＳ Ｐゴシック" charset="0"/>
                <a:cs typeface="ＭＳ Ｐゴシック" charset="0"/>
              </a:rPr>
              <a:t>)</a:t>
            </a:r>
          </a:p>
        </p:txBody>
      </p:sp>
      <p:sp>
        <p:nvSpPr>
          <p:cNvPr id="34834" name="Text Box 17"/>
          <p:cNvSpPr txBox="1">
            <a:spLocks noChangeArrowheads="1"/>
          </p:cNvSpPr>
          <p:nvPr/>
        </p:nvSpPr>
        <p:spPr bwMode="auto">
          <a:xfrm>
            <a:off x="3071814" y="2636839"/>
            <a:ext cx="719137" cy="244475"/>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Performance </a:t>
            </a:r>
          </a:p>
          <a:p>
            <a:pPr algn="ctr" eaLnBrk="1" fontAlgn="base" hangingPunct="1">
              <a:spcBef>
                <a:spcPct val="0"/>
              </a:spcBef>
              <a:spcAft>
                <a:spcPct val="0"/>
              </a:spcAft>
              <a:defRPr/>
            </a:pPr>
            <a:r>
              <a:rPr lang="en-GB" sz="800">
                <a:solidFill>
                  <a:srgbClr val="000000"/>
                </a:solidFill>
                <a:latin typeface="Arial" charset="0"/>
                <a:cs typeface="ＭＳ Ｐゴシック" charset="0"/>
              </a:rPr>
              <a:t>Management</a:t>
            </a:r>
          </a:p>
        </p:txBody>
      </p:sp>
      <p:sp>
        <p:nvSpPr>
          <p:cNvPr id="34835" name="Text Box 18"/>
          <p:cNvSpPr txBox="1">
            <a:spLocks noChangeArrowheads="1"/>
          </p:cNvSpPr>
          <p:nvPr/>
        </p:nvSpPr>
        <p:spPr bwMode="auto">
          <a:xfrm>
            <a:off x="4800601" y="2924175"/>
            <a:ext cx="792163" cy="443198"/>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lnSpc>
                <a:spcPct val="90000"/>
              </a:lnSpc>
              <a:spcBef>
                <a:spcPct val="0"/>
              </a:spcBef>
              <a:spcAft>
                <a:spcPct val="0"/>
              </a:spcAft>
              <a:defRPr/>
            </a:pPr>
            <a:r>
              <a:rPr lang="en-GB" sz="800">
                <a:solidFill>
                  <a:srgbClr val="000000"/>
                </a:solidFill>
                <a:latin typeface="Arial" charset="0"/>
                <a:cs typeface="ＭＳ Ｐゴシック" charset="0"/>
              </a:rPr>
              <a:t>Performance Management </a:t>
            </a:r>
          </a:p>
          <a:p>
            <a:pPr algn="ctr" eaLnBrk="1" fontAlgn="base" hangingPunct="1">
              <a:lnSpc>
                <a:spcPct val="90000"/>
              </a:lnSpc>
              <a:spcBef>
                <a:spcPct val="0"/>
              </a:spcBef>
              <a:spcAft>
                <a:spcPct val="0"/>
              </a:spcAft>
              <a:defRPr/>
            </a:pPr>
            <a:r>
              <a:rPr lang="en-GB" sz="800">
                <a:solidFill>
                  <a:srgbClr val="000000"/>
                </a:solidFill>
                <a:latin typeface="Arial" charset="0"/>
                <a:cs typeface="ＭＳ Ｐゴシック" charset="0"/>
              </a:rPr>
              <a:t>of delivery agreements </a:t>
            </a:r>
          </a:p>
        </p:txBody>
      </p:sp>
      <p:sp>
        <p:nvSpPr>
          <p:cNvPr id="34836" name="Text Box 19"/>
          <p:cNvSpPr txBox="1">
            <a:spLocks noChangeArrowheads="1"/>
          </p:cNvSpPr>
          <p:nvPr/>
        </p:nvSpPr>
        <p:spPr bwMode="auto">
          <a:xfrm>
            <a:off x="3216275" y="2924175"/>
            <a:ext cx="719138" cy="122238"/>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Influence</a:t>
            </a:r>
          </a:p>
        </p:txBody>
      </p:sp>
      <p:sp>
        <p:nvSpPr>
          <p:cNvPr id="34837" name="Rectangle 20"/>
          <p:cNvSpPr>
            <a:spLocks noChangeArrowheads="1"/>
          </p:cNvSpPr>
          <p:nvPr/>
        </p:nvSpPr>
        <p:spPr bwMode="auto">
          <a:xfrm>
            <a:off x="7104064" y="3357564"/>
            <a:ext cx="1368425" cy="3127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GPs &amp; Practices</a:t>
            </a:r>
          </a:p>
        </p:txBody>
      </p:sp>
      <p:sp>
        <p:nvSpPr>
          <p:cNvPr id="34838" name="Line 21"/>
          <p:cNvSpPr>
            <a:spLocks noChangeShapeType="1"/>
          </p:cNvSpPr>
          <p:nvPr/>
        </p:nvSpPr>
        <p:spPr bwMode="auto">
          <a:xfrm>
            <a:off x="4800601" y="2852738"/>
            <a:ext cx="646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39" name="Rectangle 22"/>
          <p:cNvSpPr>
            <a:spLocks noChangeArrowheads="1"/>
          </p:cNvSpPr>
          <p:nvPr/>
        </p:nvSpPr>
        <p:spPr bwMode="auto">
          <a:xfrm>
            <a:off x="9048751" y="1700213"/>
            <a:ext cx="1152525" cy="360045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Patients,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People who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need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and use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social care,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Citizens,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Socially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Excluded /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Disadvantaged</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 Groups, </a:t>
            </a:r>
          </a:p>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Carers, etc </a:t>
            </a:r>
          </a:p>
        </p:txBody>
      </p:sp>
      <p:sp>
        <p:nvSpPr>
          <p:cNvPr id="34840" name="Line 23"/>
          <p:cNvSpPr>
            <a:spLocks noChangeShapeType="1"/>
          </p:cNvSpPr>
          <p:nvPr/>
        </p:nvSpPr>
        <p:spPr bwMode="auto">
          <a:xfrm>
            <a:off x="3071814" y="37893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41" name="Line 24"/>
          <p:cNvSpPr>
            <a:spLocks noChangeShapeType="1"/>
          </p:cNvSpPr>
          <p:nvPr/>
        </p:nvSpPr>
        <p:spPr bwMode="auto">
          <a:xfrm>
            <a:off x="3359150" y="3644900"/>
            <a:ext cx="433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42" name="Line 25"/>
          <p:cNvSpPr>
            <a:spLocks noChangeShapeType="1"/>
          </p:cNvSpPr>
          <p:nvPr/>
        </p:nvSpPr>
        <p:spPr bwMode="auto">
          <a:xfrm>
            <a:off x="4800600" y="37163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43" name="Text Box 26"/>
          <p:cNvSpPr txBox="1">
            <a:spLocks noChangeArrowheads="1"/>
          </p:cNvSpPr>
          <p:nvPr/>
        </p:nvSpPr>
        <p:spPr bwMode="auto">
          <a:xfrm rot="-5400000">
            <a:off x="9659938" y="3032125"/>
            <a:ext cx="1295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Equitable outcomes</a:t>
            </a:r>
          </a:p>
        </p:txBody>
      </p:sp>
      <p:sp>
        <p:nvSpPr>
          <p:cNvPr id="34844" name="Rectangle 27"/>
          <p:cNvSpPr>
            <a:spLocks noChangeArrowheads="1"/>
          </p:cNvSpPr>
          <p:nvPr/>
        </p:nvSpPr>
        <p:spPr bwMode="auto">
          <a:xfrm>
            <a:off x="1992313" y="3284539"/>
            <a:ext cx="1008062" cy="288925"/>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DCSF</a:t>
            </a:r>
          </a:p>
        </p:txBody>
      </p:sp>
      <p:sp>
        <p:nvSpPr>
          <p:cNvPr id="34845" name="Rectangle 28"/>
          <p:cNvSpPr>
            <a:spLocks noChangeArrowheads="1"/>
          </p:cNvSpPr>
          <p:nvPr/>
        </p:nvSpPr>
        <p:spPr bwMode="auto">
          <a:xfrm>
            <a:off x="1992313" y="3573464"/>
            <a:ext cx="1008062" cy="288925"/>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DWP</a:t>
            </a:r>
          </a:p>
        </p:txBody>
      </p:sp>
      <p:sp>
        <p:nvSpPr>
          <p:cNvPr id="34846" name="Text Box 29"/>
          <p:cNvSpPr txBox="1">
            <a:spLocks noChangeArrowheads="1"/>
          </p:cNvSpPr>
          <p:nvPr/>
        </p:nvSpPr>
        <p:spPr bwMode="auto">
          <a:xfrm>
            <a:off x="3000375" y="3789363"/>
            <a:ext cx="935038" cy="366712"/>
          </a:xfrm>
          <a:prstGeom prst="rect">
            <a:avLst/>
          </a:prstGeom>
          <a:noFill/>
          <a:ln>
            <a:noFill/>
          </a:ln>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Performance </a:t>
            </a:r>
          </a:p>
          <a:p>
            <a:pPr algn="ctr" eaLnBrk="1" fontAlgn="base" hangingPunct="1">
              <a:spcBef>
                <a:spcPct val="0"/>
              </a:spcBef>
              <a:spcAft>
                <a:spcPct val="0"/>
              </a:spcAft>
              <a:defRPr/>
            </a:pPr>
            <a:r>
              <a:rPr lang="en-GB" sz="800">
                <a:solidFill>
                  <a:srgbClr val="000000"/>
                </a:solidFill>
                <a:latin typeface="Arial" charset="0"/>
                <a:cs typeface="ＭＳ Ｐゴシック" charset="0"/>
              </a:rPr>
              <a:t>Management, funding</a:t>
            </a:r>
          </a:p>
        </p:txBody>
      </p:sp>
      <p:sp>
        <p:nvSpPr>
          <p:cNvPr id="34847" name="Text Box 30"/>
          <p:cNvSpPr txBox="1">
            <a:spLocks noChangeArrowheads="1"/>
          </p:cNvSpPr>
          <p:nvPr/>
        </p:nvSpPr>
        <p:spPr bwMode="auto">
          <a:xfrm rot="-5400000">
            <a:off x="5447507" y="3140870"/>
            <a:ext cx="790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LAAs, LSPs</a:t>
            </a:r>
          </a:p>
        </p:txBody>
      </p:sp>
      <p:sp>
        <p:nvSpPr>
          <p:cNvPr id="34848" name="Line 31"/>
          <p:cNvSpPr>
            <a:spLocks noChangeShapeType="1"/>
          </p:cNvSpPr>
          <p:nvPr/>
        </p:nvSpPr>
        <p:spPr bwMode="auto">
          <a:xfrm>
            <a:off x="3071813" y="3141664"/>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49" name="Line 32"/>
          <p:cNvSpPr>
            <a:spLocks noChangeShapeType="1"/>
          </p:cNvSpPr>
          <p:nvPr/>
        </p:nvSpPr>
        <p:spPr bwMode="auto">
          <a:xfrm>
            <a:off x="2279651" y="6524625"/>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50" name="Text Box 33"/>
          <p:cNvSpPr txBox="1">
            <a:spLocks noChangeArrowheads="1"/>
          </p:cNvSpPr>
          <p:nvPr/>
        </p:nvSpPr>
        <p:spPr bwMode="auto">
          <a:xfrm>
            <a:off x="2640014" y="6453188"/>
            <a:ext cx="1781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Working jointly and in partnership</a:t>
            </a:r>
          </a:p>
        </p:txBody>
      </p:sp>
      <p:sp>
        <p:nvSpPr>
          <p:cNvPr id="34851" name="Text Box 34"/>
          <p:cNvSpPr txBox="1">
            <a:spLocks noChangeArrowheads="1"/>
          </p:cNvSpPr>
          <p:nvPr/>
        </p:nvSpPr>
        <p:spPr bwMode="auto">
          <a:xfrm>
            <a:off x="4367213" y="2420938"/>
            <a:ext cx="1008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Funding, LDPs</a:t>
            </a:r>
          </a:p>
        </p:txBody>
      </p:sp>
      <p:sp>
        <p:nvSpPr>
          <p:cNvPr id="34852" name="Line 35"/>
          <p:cNvSpPr>
            <a:spLocks noChangeShapeType="1"/>
          </p:cNvSpPr>
          <p:nvPr/>
        </p:nvSpPr>
        <p:spPr bwMode="auto">
          <a:xfrm>
            <a:off x="3359150" y="29241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53" name="Line 36"/>
          <p:cNvSpPr>
            <a:spLocks noChangeShapeType="1"/>
          </p:cNvSpPr>
          <p:nvPr/>
        </p:nvSpPr>
        <p:spPr bwMode="auto">
          <a:xfrm>
            <a:off x="3000376" y="2565400"/>
            <a:ext cx="2447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54" name="Rectangle 37"/>
          <p:cNvSpPr>
            <a:spLocks noChangeArrowheads="1"/>
          </p:cNvSpPr>
          <p:nvPr/>
        </p:nvSpPr>
        <p:spPr bwMode="auto">
          <a:xfrm>
            <a:off x="7104064" y="2924176"/>
            <a:ext cx="1368425" cy="314325"/>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Acute / MH Trusts and FTs</a:t>
            </a:r>
          </a:p>
        </p:txBody>
      </p:sp>
      <p:sp>
        <p:nvSpPr>
          <p:cNvPr id="34855" name="Line 38"/>
          <p:cNvSpPr>
            <a:spLocks noChangeShapeType="1"/>
          </p:cNvSpPr>
          <p:nvPr/>
        </p:nvSpPr>
        <p:spPr bwMode="auto">
          <a:xfrm>
            <a:off x="6024563" y="2997200"/>
            <a:ext cx="0" cy="50165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56" name="Rectangle 39"/>
          <p:cNvSpPr>
            <a:spLocks noChangeArrowheads="1"/>
          </p:cNvSpPr>
          <p:nvPr/>
        </p:nvSpPr>
        <p:spPr bwMode="auto">
          <a:xfrm>
            <a:off x="7104064" y="4076701"/>
            <a:ext cx="1368425" cy="385763"/>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LA Teams and Specialist LA Units</a:t>
            </a:r>
          </a:p>
        </p:txBody>
      </p:sp>
      <p:sp>
        <p:nvSpPr>
          <p:cNvPr id="34857" name="Rectangle 40"/>
          <p:cNvSpPr>
            <a:spLocks noChangeArrowheads="1"/>
          </p:cNvSpPr>
          <p:nvPr/>
        </p:nvSpPr>
        <p:spPr bwMode="auto">
          <a:xfrm>
            <a:off x="7104064" y="3716339"/>
            <a:ext cx="1368425" cy="3127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Specialist Units / Trusts</a:t>
            </a:r>
          </a:p>
        </p:txBody>
      </p:sp>
      <p:sp>
        <p:nvSpPr>
          <p:cNvPr id="34858" name="Rectangle 41"/>
          <p:cNvSpPr>
            <a:spLocks noChangeArrowheads="1"/>
          </p:cNvSpPr>
          <p:nvPr/>
        </p:nvSpPr>
        <p:spPr bwMode="auto">
          <a:xfrm>
            <a:off x="7104064" y="4508500"/>
            <a:ext cx="1368425" cy="2413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900" b="1">
                <a:solidFill>
                  <a:srgbClr val="000000"/>
                </a:solidFill>
                <a:ea typeface="ＭＳ Ｐゴシック" charset="0"/>
                <a:cs typeface="ＭＳ Ｐゴシック" charset="0"/>
              </a:rPr>
              <a:t>Social Care providers </a:t>
            </a:r>
          </a:p>
        </p:txBody>
      </p:sp>
      <p:sp>
        <p:nvSpPr>
          <p:cNvPr id="34859" name="Rectangle 42"/>
          <p:cNvSpPr>
            <a:spLocks noChangeArrowheads="1"/>
          </p:cNvSpPr>
          <p:nvPr/>
        </p:nvSpPr>
        <p:spPr bwMode="auto">
          <a:xfrm>
            <a:off x="7104064" y="4797425"/>
            <a:ext cx="1368425" cy="3127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800" b="1">
                <a:solidFill>
                  <a:srgbClr val="000000"/>
                </a:solidFill>
                <a:ea typeface="ＭＳ Ｐゴシック" charset="0"/>
                <a:cs typeface="ＭＳ Ｐゴシック" charset="0"/>
              </a:rPr>
              <a:t>Independent providers e.g. ISTCs </a:t>
            </a:r>
          </a:p>
        </p:txBody>
      </p:sp>
      <p:sp>
        <p:nvSpPr>
          <p:cNvPr id="34860" name="Rectangle 43"/>
          <p:cNvSpPr>
            <a:spLocks noChangeArrowheads="1"/>
          </p:cNvSpPr>
          <p:nvPr/>
        </p:nvSpPr>
        <p:spPr bwMode="auto">
          <a:xfrm>
            <a:off x="7104064" y="5157788"/>
            <a:ext cx="1368425" cy="2413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900" b="1">
                <a:solidFill>
                  <a:srgbClr val="000000"/>
                </a:solidFill>
                <a:ea typeface="ＭＳ Ｐゴシック" charset="0"/>
                <a:cs typeface="ＭＳ Ｐゴシック" charset="0"/>
              </a:rPr>
              <a:t>Voluntary providers</a:t>
            </a:r>
          </a:p>
        </p:txBody>
      </p:sp>
      <p:sp>
        <p:nvSpPr>
          <p:cNvPr id="34861" name="Line 44"/>
          <p:cNvSpPr>
            <a:spLocks noChangeShapeType="1"/>
          </p:cNvSpPr>
          <p:nvPr/>
        </p:nvSpPr>
        <p:spPr bwMode="auto">
          <a:xfrm>
            <a:off x="6959601" y="3500438"/>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2" name="Line 45"/>
          <p:cNvSpPr>
            <a:spLocks noChangeShapeType="1"/>
          </p:cNvSpPr>
          <p:nvPr/>
        </p:nvSpPr>
        <p:spPr bwMode="auto">
          <a:xfrm>
            <a:off x="6456364" y="270827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3" name="Line 46"/>
          <p:cNvSpPr>
            <a:spLocks noChangeShapeType="1"/>
          </p:cNvSpPr>
          <p:nvPr/>
        </p:nvSpPr>
        <p:spPr bwMode="auto">
          <a:xfrm>
            <a:off x="6959601" y="38608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4" name="Line 47"/>
          <p:cNvSpPr>
            <a:spLocks noChangeShapeType="1"/>
          </p:cNvSpPr>
          <p:nvPr/>
        </p:nvSpPr>
        <p:spPr bwMode="auto">
          <a:xfrm>
            <a:off x="6959601" y="3068638"/>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5" name="Line 48"/>
          <p:cNvSpPr>
            <a:spLocks noChangeShapeType="1"/>
          </p:cNvSpPr>
          <p:nvPr/>
        </p:nvSpPr>
        <p:spPr bwMode="auto">
          <a:xfrm>
            <a:off x="6959600" y="2708275"/>
            <a:ext cx="0" cy="259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6" name="Line 49"/>
          <p:cNvSpPr>
            <a:spLocks noChangeShapeType="1"/>
          </p:cNvSpPr>
          <p:nvPr/>
        </p:nvSpPr>
        <p:spPr bwMode="auto">
          <a:xfrm>
            <a:off x="6959601" y="5300663"/>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7" name="Line 50"/>
          <p:cNvSpPr>
            <a:spLocks noChangeShapeType="1"/>
          </p:cNvSpPr>
          <p:nvPr/>
        </p:nvSpPr>
        <p:spPr bwMode="auto">
          <a:xfrm>
            <a:off x="6959601" y="4941888"/>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8" name="Line 51"/>
          <p:cNvSpPr>
            <a:spLocks noChangeShapeType="1"/>
          </p:cNvSpPr>
          <p:nvPr/>
        </p:nvSpPr>
        <p:spPr bwMode="auto">
          <a:xfrm>
            <a:off x="6959601"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69" name="Text Box 52"/>
          <p:cNvSpPr txBox="1">
            <a:spLocks noChangeArrowheads="1"/>
          </p:cNvSpPr>
          <p:nvPr/>
        </p:nvSpPr>
        <p:spPr bwMode="auto">
          <a:xfrm rot="-5400000">
            <a:off x="5664994" y="3860007"/>
            <a:ext cx="22288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Commissioning incs    joint commissioning </a:t>
            </a:r>
          </a:p>
        </p:txBody>
      </p:sp>
      <p:sp>
        <p:nvSpPr>
          <p:cNvPr id="34870" name="Line 53"/>
          <p:cNvSpPr>
            <a:spLocks noChangeShapeType="1"/>
          </p:cNvSpPr>
          <p:nvPr/>
        </p:nvSpPr>
        <p:spPr bwMode="auto">
          <a:xfrm>
            <a:off x="8904288" y="2133601"/>
            <a:ext cx="0" cy="244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1" name="Line 54"/>
          <p:cNvSpPr>
            <a:spLocks noChangeShapeType="1"/>
          </p:cNvSpPr>
          <p:nvPr/>
        </p:nvSpPr>
        <p:spPr bwMode="auto">
          <a:xfrm>
            <a:off x="8904288" y="21336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2" name="Line 55"/>
          <p:cNvSpPr>
            <a:spLocks noChangeShapeType="1"/>
          </p:cNvSpPr>
          <p:nvPr/>
        </p:nvSpPr>
        <p:spPr bwMode="auto">
          <a:xfrm>
            <a:off x="8904288" y="29972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3" name="Line 56"/>
          <p:cNvSpPr>
            <a:spLocks noChangeShapeType="1"/>
          </p:cNvSpPr>
          <p:nvPr/>
        </p:nvSpPr>
        <p:spPr bwMode="auto">
          <a:xfrm>
            <a:off x="8904288" y="37163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4" name="Line 57"/>
          <p:cNvSpPr>
            <a:spLocks noChangeShapeType="1"/>
          </p:cNvSpPr>
          <p:nvPr/>
        </p:nvSpPr>
        <p:spPr bwMode="auto">
          <a:xfrm>
            <a:off x="8904288" y="45815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5" name="Line 58"/>
          <p:cNvSpPr>
            <a:spLocks noChangeShapeType="1"/>
          </p:cNvSpPr>
          <p:nvPr/>
        </p:nvSpPr>
        <p:spPr bwMode="auto">
          <a:xfrm>
            <a:off x="8616950" y="3068639"/>
            <a:ext cx="0" cy="2232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6" name="Line 59"/>
          <p:cNvSpPr>
            <a:spLocks noChangeShapeType="1"/>
          </p:cNvSpPr>
          <p:nvPr/>
        </p:nvSpPr>
        <p:spPr bwMode="auto">
          <a:xfrm flipH="1">
            <a:off x="8472488" y="53006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7" name="Line 60"/>
          <p:cNvSpPr>
            <a:spLocks noChangeShapeType="1"/>
          </p:cNvSpPr>
          <p:nvPr/>
        </p:nvSpPr>
        <p:spPr bwMode="auto">
          <a:xfrm flipH="1">
            <a:off x="8472488" y="49418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8" name="Line 61"/>
          <p:cNvSpPr>
            <a:spLocks noChangeShapeType="1"/>
          </p:cNvSpPr>
          <p:nvPr/>
        </p:nvSpPr>
        <p:spPr bwMode="auto">
          <a:xfrm flipH="1">
            <a:off x="8472488"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79" name="Line 62"/>
          <p:cNvSpPr>
            <a:spLocks noChangeShapeType="1"/>
          </p:cNvSpPr>
          <p:nvPr/>
        </p:nvSpPr>
        <p:spPr bwMode="auto">
          <a:xfrm flipH="1">
            <a:off x="8472488" y="42926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80" name="Line 63"/>
          <p:cNvSpPr>
            <a:spLocks noChangeShapeType="1"/>
          </p:cNvSpPr>
          <p:nvPr/>
        </p:nvSpPr>
        <p:spPr bwMode="auto">
          <a:xfrm flipH="1">
            <a:off x="8472488" y="30686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81" name="Line 64"/>
          <p:cNvSpPr>
            <a:spLocks noChangeShapeType="1"/>
          </p:cNvSpPr>
          <p:nvPr/>
        </p:nvSpPr>
        <p:spPr bwMode="auto">
          <a:xfrm flipH="1">
            <a:off x="8472488" y="35004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82" name="Line 65"/>
          <p:cNvSpPr>
            <a:spLocks noChangeShapeType="1"/>
          </p:cNvSpPr>
          <p:nvPr/>
        </p:nvSpPr>
        <p:spPr bwMode="auto">
          <a:xfrm flipH="1">
            <a:off x="8472488" y="38608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83" name="Text Box 66"/>
          <p:cNvSpPr txBox="1">
            <a:spLocks noChangeArrowheads="1"/>
          </p:cNvSpPr>
          <p:nvPr/>
        </p:nvSpPr>
        <p:spPr bwMode="auto">
          <a:xfrm>
            <a:off x="2625726" y="6165851"/>
            <a:ext cx="1260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Department / Agency </a:t>
            </a:r>
          </a:p>
        </p:txBody>
      </p:sp>
      <p:sp>
        <p:nvSpPr>
          <p:cNvPr id="34884" name="Rectangle 67"/>
          <p:cNvSpPr>
            <a:spLocks noChangeArrowheads="1"/>
          </p:cNvSpPr>
          <p:nvPr/>
        </p:nvSpPr>
        <p:spPr bwMode="auto">
          <a:xfrm>
            <a:off x="1992313" y="5516564"/>
            <a:ext cx="1079500" cy="312737"/>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FFFFFF"/>
                </a:solidFill>
                <a:ea typeface="ＭＳ Ｐゴシック" charset="0"/>
                <a:cs typeface="ＭＳ Ｐゴシック" charset="0"/>
              </a:rPr>
              <a:t>Regulators &amp; Inspectorates</a:t>
            </a:r>
            <a:r>
              <a:rPr lang="en-GB" sz="1000" b="1" baseline="30000">
                <a:solidFill>
                  <a:srgbClr val="FFFFFF"/>
                </a:solidFill>
                <a:ea typeface="ＭＳ Ｐゴシック" charset="0"/>
                <a:cs typeface="ＭＳ Ｐゴシック" charset="0"/>
              </a:rPr>
              <a:t>2</a:t>
            </a:r>
          </a:p>
        </p:txBody>
      </p:sp>
      <p:sp>
        <p:nvSpPr>
          <p:cNvPr id="34885" name="Rectangle 68"/>
          <p:cNvSpPr>
            <a:spLocks noChangeArrowheads="1"/>
          </p:cNvSpPr>
          <p:nvPr/>
        </p:nvSpPr>
        <p:spPr bwMode="auto">
          <a:xfrm>
            <a:off x="4583113" y="6165850"/>
            <a:ext cx="360362" cy="2159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endParaRPr lang="en-US" sz="1200" b="1">
              <a:solidFill>
                <a:srgbClr val="FFFFFF"/>
              </a:solidFill>
              <a:ea typeface="ＭＳ Ｐゴシック" charset="0"/>
              <a:cs typeface="ＭＳ Ｐゴシック" charset="0"/>
            </a:endParaRPr>
          </a:p>
        </p:txBody>
      </p:sp>
      <p:sp>
        <p:nvSpPr>
          <p:cNvPr id="34886" name="Line 69"/>
          <p:cNvSpPr>
            <a:spLocks noChangeShapeType="1"/>
          </p:cNvSpPr>
          <p:nvPr/>
        </p:nvSpPr>
        <p:spPr bwMode="auto">
          <a:xfrm>
            <a:off x="3000376" y="2781300"/>
            <a:ext cx="790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87" name="Text Box 70"/>
          <p:cNvSpPr txBox="1">
            <a:spLocks noChangeArrowheads="1"/>
          </p:cNvSpPr>
          <p:nvPr/>
        </p:nvSpPr>
        <p:spPr bwMode="auto">
          <a:xfrm>
            <a:off x="4930775" y="6115050"/>
            <a:ext cx="554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GB" sz="800">
                <a:solidFill>
                  <a:srgbClr val="000000"/>
                </a:solidFill>
              </a:rPr>
              <a:t>= national levers and covers HCC, CSCI, NICE, Audit Commission and wider agencies e.g. CQC etc including </a:t>
            </a:r>
            <a:r>
              <a:rPr lang="ja-JP" altLang="en-GB" sz="800">
                <a:solidFill>
                  <a:srgbClr val="000000"/>
                </a:solidFill>
              </a:rPr>
              <a:t>‘</a:t>
            </a:r>
            <a:r>
              <a:rPr lang="en-GB" altLang="ja-JP" sz="800">
                <a:solidFill>
                  <a:srgbClr val="000000"/>
                </a:solidFill>
              </a:rPr>
              <a:t>clinicians</a:t>
            </a:r>
            <a:r>
              <a:rPr lang="ja-JP" altLang="en-GB" sz="800">
                <a:solidFill>
                  <a:srgbClr val="000000"/>
                </a:solidFill>
              </a:rPr>
              <a:t>’</a:t>
            </a:r>
            <a:r>
              <a:rPr lang="en-GB" altLang="ja-JP" sz="800">
                <a:solidFill>
                  <a:srgbClr val="000000"/>
                </a:solidFill>
              </a:rPr>
              <a:t> e.g. GMC, NMC, HPC, etc</a:t>
            </a:r>
            <a:endParaRPr lang="en-GB" sz="800">
              <a:solidFill>
                <a:srgbClr val="000000"/>
              </a:solidFill>
            </a:endParaRPr>
          </a:p>
        </p:txBody>
      </p:sp>
      <p:sp>
        <p:nvSpPr>
          <p:cNvPr id="34888" name="Line 71"/>
          <p:cNvSpPr>
            <a:spLocks noChangeShapeType="1"/>
          </p:cNvSpPr>
          <p:nvPr/>
        </p:nvSpPr>
        <p:spPr bwMode="auto">
          <a:xfrm>
            <a:off x="6456364" y="393382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89" name="Line 72"/>
          <p:cNvSpPr>
            <a:spLocks noChangeShapeType="1"/>
          </p:cNvSpPr>
          <p:nvPr/>
        </p:nvSpPr>
        <p:spPr bwMode="auto">
          <a:xfrm>
            <a:off x="4583113" y="6524625"/>
            <a:ext cx="3603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90" name="Text Box 73"/>
          <p:cNvSpPr txBox="1">
            <a:spLocks noChangeArrowheads="1"/>
          </p:cNvSpPr>
          <p:nvPr/>
        </p:nvSpPr>
        <p:spPr bwMode="auto">
          <a:xfrm>
            <a:off x="4943475" y="6453188"/>
            <a:ext cx="16271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GB" sz="800">
                <a:solidFill>
                  <a:srgbClr val="000000"/>
                </a:solidFill>
                <a:latin typeface="Arial" charset="0"/>
                <a:cs typeface="ＭＳ Ｐゴシック" charset="0"/>
              </a:rPr>
              <a:t>= joint local working relationship</a:t>
            </a:r>
          </a:p>
        </p:txBody>
      </p:sp>
      <p:sp>
        <p:nvSpPr>
          <p:cNvPr id="34891" name="Text Box 74"/>
          <p:cNvSpPr txBox="1">
            <a:spLocks noChangeArrowheads="1"/>
          </p:cNvSpPr>
          <p:nvPr/>
        </p:nvSpPr>
        <p:spPr bwMode="auto">
          <a:xfrm rot="-5400000">
            <a:off x="6887370" y="3286920"/>
            <a:ext cx="3673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Choice &amp; Voice influencing provision     and commissioning e.g. LINks</a:t>
            </a:r>
          </a:p>
        </p:txBody>
      </p:sp>
      <p:sp>
        <p:nvSpPr>
          <p:cNvPr id="34892" name="Rectangle 75"/>
          <p:cNvSpPr>
            <a:spLocks noChangeArrowheads="1"/>
          </p:cNvSpPr>
          <p:nvPr/>
        </p:nvSpPr>
        <p:spPr bwMode="auto">
          <a:xfrm>
            <a:off x="1992313" y="3860801"/>
            <a:ext cx="1008062" cy="288925"/>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HO</a:t>
            </a:r>
          </a:p>
        </p:txBody>
      </p:sp>
      <p:sp>
        <p:nvSpPr>
          <p:cNvPr id="34893" name="Text Box 76"/>
          <p:cNvSpPr txBox="1">
            <a:spLocks noChangeArrowheads="1"/>
          </p:cNvSpPr>
          <p:nvPr/>
        </p:nvSpPr>
        <p:spPr bwMode="auto">
          <a:xfrm>
            <a:off x="4727575" y="1"/>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endParaRPr lang="en-US" sz="1000">
              <a:solidFill>
                <a:srgbClr val="000000"/>
              </a:solidFill>
              <a:latin typeface="Arial" charset="0"/>
              <a:cs typeface="ＭＳ Ｐゴシック" charset="0"/>
            </a:endParaRPr>
          </a:p>
        </p:txBody>
      </p:sp>
      <p:sp>
        <p:nvSpPr>
          <p:cNvPr id="34894" name="Line 77"/>
          <p:cNvSpPr>
            <a:spLocks noChangeShapeType="1"/>
          </p:cNvSpPr>
          <p:nvPr/>
        </p:nvSpPr>
        <p:spPr bwMode="auto">
          <a:xfrm>
            <a:off x="8616950" y="328453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109646" name="AutoShape 78"/>
          <p:cNvSpPr>
            <a:spLocks noChangeArrowheads="1"/>
          </p:cNvSpPr>
          <p:nvPr/>
        </p:nvSpPr>
        <p:spPr bwMode="auto">
          <a:xfrm>
            <a:off x="3071814" y="5445126"/>
            <a:ext cx="540067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200">
              <a:solidFill>
                <a:srgbClr val="000000"/>
              </a:solidFill>
              <a:ea typeface="ＭＳ Ｐゴシック" pitchFamily="34" charset="-128"/>
            </a:endParaRPr>
          </a:p>
        </p:txBody>
      </p:sp>
      <p:sp>
        <p:nvSpPr>
          <p:cNvPr id="34896" name="Text Box 79"/>
          <p:cNvSpPr txBox="1">
            <a:spLocks noChangeArrowheads="1"/>
          </p:cNvSpPr>
          <p:nvPr/>
        </p:nvSpPr>
        <p:spPr bwMode="auto">
          <a:xfrm>
            <a:off x="6167439" y="5516563"/>
            <a:ext cx="15843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Inspect, Reviews &amp; Reports</a:t>
            </a:r>
          </a:p>
        </p:txBody>
      </p:sp>
      <p:sp>
        <p:nvSpPr>
          <p:cNvPr id="34897" name="Rectangle 80"/>
          <p:cNvSpPr>
            <a:spLocks noChangeArrowheads="1"/>
          </p:cNvSpPr>
          <p:nvPr/>
        </p:nvSpPr>
        <p:spPr bwMode="auto">
          <a:xfrm>
            <a:off x="1992313" y="4149725"/>
            <a:ext cx="1008062" cy="2873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DCMS </a:t>
            </a:r>
          </a:p>
        </p:txBody>
      </p:sp>
      <p:sp>
        <p:nvSpPr>
          <p:cNvPr id="34898" name="Line 81"/>
          <p:cNvSpPr>
            <a:spLocks noChangeShapeType="1"/>
          </p:cNvSpPr>
          <p:nvPr/>
        </p:nvSpPr>
        <p:spPr bwMode="auto">
          <a:xfrm>
            <a:off x="3000376" y="3141663"/>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899" name="Line 82"/>
          <p:cNvSpPr>
            <a:spLocks noChangeShapeType="1"/>
          </p:cNvSpPr>
          <p:nvPr/>
        </p:nvSpPr>
        <p:spPr bwMode="auto">
          <a:xfrm>
            <a:off x="3000376" y="3429000"/>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00" name="Line 83"/>
          <p:cNvSpPr>
            <a:spLocks noChangeShapeType="1"/>
          </p:cNvSpPr>
          <p:nvPr/>
        </p:nvSpPr>
        <p:spPr bwMode="auto">
          <a:xfrm>
            <a:off x="3000376" y="3716338"/>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01" name="Line 84"/>
          <p:cNvSpPr>
            <a:spLocks noChangeShapeType="1"/>
          </p:cNvSpPr>
          <p:nvPr/>
        </p:nvSpPr>
        <p:spPr bwMode="auto">
          <a:xfrm>
            <a:off x="3000376" y="4868863"/>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02" name="Line 85"/>
          <p:cNvSpPr>
            <a:spLocks noChangeShapeType="1"/>
          </p:cNvSpPr>
          <p:nvPr/>
        </p:nvSpPr>
        <p:spPr bwMode="auto">
          <a:xfrm>
            <a:off x="3000376" y="5157788"/>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03" name="Text Box 86"/>
          <p:cNvSpPr txBox="1">
            <a:spLocks noChangeArrowheads="1"/>
          </p:cNvSpPr>
          <p:nvPr/>
        </p:nvSpPr>
        <p:spPr bwMode="auto">
          <a:xfrm>
            <a:off x="6778626" y="6394450"/>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50000"/>
              </a:spcBef>
              <a:spcAft>
                <a:spcPct val="0"/>
              </a:spcAft>
              <a:defRPr/>
            </a:pPr>
            <a:r>
              <a:rPr lang="en-GB" sz="800">
                <a:solidFill>
                  <a:srgbClr val="000000"/>
                </a:solidFill>
                <a:latin typeface="Arial" charset="0"/>
                <a:cs typeface="ＭＳ Ｐゴシック" charset="0"/>
              </a:rPr>
              <a:t>Footnote 1,  07/8 programme to co-locate public health and social care presence in the regions.  Footnote 2, consider in light of wider regulatory review.  </a:t>
            </a:r>
          </a:p>
        </p:txBody>
      </p:sp>
      <p:sp>
        <p:nvSpPr>
          <p:cNvPr id="34904" name="AutoShape 87"/>
          <p:cNvSpPr>
            <a:spLocks noChangeArrowheads="1"/>
          </p:cNvSpPr>
          <p:nvPr/>
        </p:nvSpPr>
        <p:spPr bwMode="auto">
          <a:xfrm>
            <a:off x="6816726" y="2349501"/>
            <a:ext cx="1871663" cy="358775"/>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05" name="Text Box 88"/>
          <p:cNvSpPr txBox="1">
            <a:spLocks noChangeArrowheads="1"/>
          </p:cNvSpPr>
          <p:nvPr/>
        </p:nvSpPr>
        <p:spPr bwMode="auto">
          <a:xfrm>
            <a:off x="7104063" y="23495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Competition, pricing, vfm</a:t>
            </a:r>
          </a:p>
        </p:txBody>
      </p:sp>
      <p:sp>
        <p:nvSpPr>
          <p:cNvPr id="34906" name="Line 89"/>
          <p:cNvSpPr>
            <a:spLocks noChangeShapeType="1"/>
          </p:cNvSpPr>
          <p:nvPr/>
        </p:nvSpPr>
        <p:spPr bwMode="auto">
          <a:xfrm flipH="1">
            <a:off x="6959600" y="328453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07" name="Rectangle 90"/>
          <p:cNvSpPr>
            <a:spLocks noChangeArrowheads="1"/>
          </p:cNvSpPr>
          <p:nvPr/>
        </p:nvSpPr>
        <p:spPr bwMode="auto">
          <a:xfrm>
            <a:off x="1992313" y="2565401"/>
            <a:ext cx="1008062" cy="430213"/>
          </a:xfrm>
          <a:prstGeom prst="rect">
            <a:avLst/>
          </a:prstGeom>
          <a:solidFill>
            <a:srgbClr val="9999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200" b="1">
                <a:solidFill>
                  <a:srgbClr val="000000"/>
                </a:solidFill>
                <a:ea typeface="ＭＳ Ｐゴシック" charset="0"/>
                <a:cs typeface="ＭＳ Ｐゴシック" charset="0"/>
              </a:rPr>
              <a:t>DH</a:t>
            </a:r>
          </a:p>
        </p:txBody>
      </p:sp>
      <p:sp>
        <p:nvSpPr>
          <p:cNvPr id="34908" name="Line 91"/>
          <p:cNvSpPr>
            <a:spLocks noChangeShapeType="1"/>
          </p:cNvSpPr>
          <p:nvPr/>
        </p:nvSpPr>
        <p:spPr bwMode="auto">
          <a:xfrm>
            <a:off x="3000376" y="292417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09" name="Line 92"/>
          <p:cNvSpPr>
            <a:spLocks noChangeShapeType="1"/>
          </p:cNvSpPr>
          <p:nvPr/>
        </p:nvSpPr>
        <p:spPr bwMode="auto">
          <a:xfrm>
            <a:off x="4295775" y="3141664"/>
            <a:ext cx="0" cy="358775"/>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10" name="Line 93"/>
          <p:cNvSpPr>
            <a:spLocks noChangeShapeType="1"/>
          </p:cNvSpPr>
          <p:nvPr/>
        </p:nvSpPr>
        <p:spPr bwMode="auto">
          <a:xfrm>
            <a:off x="6959601" y="42926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11" name="Rectangle 94"/>
          <p:cNvSpPr>
            <a:spLocks noChangeArrowheads="1"/>
          </p:cNvSpPr>
          <p:nvPr/>
        </p:nvSpPr>
        <p:spPr bwMode="auto">
          <a:xfrm>
            <a:off x="1992313" y="4437064"/>
            <a:ext cx="1008062" cy="2873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 Defra</a:t>
            </a:r>
          </a:p>
        </p:txBody>
      </p:sp>
      <p:sp>
        <p:nvSpPr>
          <p:cNvPr id="34912" name="Rectangle 95"/>
          <p:cNvSpPr>
            <a:spLocks noChangeArrowheads="1"/>
          </p:cNvSpPr>
          <p:nvPr/>
        </p:nvSpPr>
        <p:spPr bwMode="auto">
          <a:xfrm>
            <a:off x="1992313" y="4724400"/>
            <a:ext cx="1008062" cy="2873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DIUS</a:t>
            </a:r>
          </a:p>
        </p:txBody>
      </p:sp>
      <p:sp>
        <p:nvSpPr>
          <p:cNvPr id="34913" name="Rectangle 96"/>
          <p:cNvSpPr>
            <a:spLocks noChangeArrowheads="1"/>
          </p:cNvSpPr>
          <p:nvPr/>
        </p:nvSpPr>
        <p:spPr bwMode="auto">
          <a:xfrm>
            <a:off x="1992313" y="5013325"/>
            <a:ext cx="1008062" cy="2873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DfT </a:t>
            </a:r>
          </a:p>
        </p:txBody>
      </p:sp>
      <p:sp>
        <p:nvSpPr>
          <p:cNvPr id="34914" name="Line 97"/>
          <p:cNvSpPr>
            <a:spLocks noChangeShapeType="1"/>
          </p:cNvSpPr>
          <p:nvPr/>
        </p:nvSpPr>
        <p:spPr bwMode="auto">
          <a:xfrm>
            <a:off x="3000375" y="45815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15" name="Line 98"/>
          <p:cNvSpPr>
            <a:spLocks noChangeShapeType="1"/>
          </p:cNvSpPr>
          <p:nvPr/>
        </p:nvSpPr>
        <p:spPr bwMode="auto">
          <a:xfrm>
            <a:off x="3000375" y="4292600"/>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16" name="Line 99"/>
          <p:cNvSpPr>
            <a:spLocks noChangeShapeType="1"/>
          </p:cNvSpPr>
          <p:nvPr/>
        </p:nvSpPr>
        <p:spPr bwMode="auto">
          <a:xfrm>
            <a:off x="3000375" y="4005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17" name="Text Box 100"/>
          <p:cNvSpPr txBox="1">
            <a:spLocks noChangeArrowheads="1"/>
          </p:cNvSpPr>
          <p:nvPr/>
        </p:nvSpPr>
        <p:spPr bwMode="auto">
          <a:xfrm rot="-5400000">
            <a:off x="1018382" y="3825082"/>
            <a:ext cx="172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Cross-government working</a:t>
            </a:r>
          </a:p>
        </p:txBody>
      </p:sp>
      <p:sp>
        <p:nvSpPr>
          <p:cNvPr id="34918" name="Line 101"/>
          <p:cNvSpPr>
            <a:spLocks noChangeShapeType="1"/>
          </p:cNvSpPr>
          <p:nvPr/>
        </p:nvSpPr>
        <p:spPr bwMode="auto">
          <a:xfrm>
            <a:off x="1919288" y="2708276"/>
            <a:ext cx="0" cy="2449513"/>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19" name="Line 102"/>
          <p:cNvSpPr>
            <a:spLocks noChangeShapeType="1"/>
          </p:cNvSpPr>
          <p:nvPr/>
        </p:nvSpPr>
        <p:spPr bwMode="auto">
          <a:xfrm>
            <a:off x="2782888" y="2205038"/>
            <a:ext cx="3168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20" name="AutoShape 103"/>
          <p:cNvSpPr>
            <a:spLocks noChangeArrowheads="1"/>
          </p:cNvSpPr>
          <p:nvPr/>
        </p:nvSpPr>
        <p:spPr bwMode="auto">
          <a:xfrm>
            <a:off x="5519738" y="2205038"/>
            <a:ext cx="792162"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21" name="Line 104"/>
          <p:cNvSpPr>
            <a:spLocks noChangeShapeType="1"/>
          </p:cNvSpPr>
          <p:nvPr/>
        </p:nvSpPr>
        <p:spPr bwMode="auto">
          <a:xfrm>
            <a:off x="2782888" y="22050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22" name="Line 105"/>
          <p:cNvSpPr>
            <a:spLocks noChangeShapeType="1"/>
          </p:cNvSpPr>
          <p:nvPr/>
        </p:nvSpPr>
        <p:spPr bwMode="auto">
          <a:xfrm>
            <a:off x="2279650" y="1268414"/>
            <a:ext cx="0" cy="1296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23" name="Line 106"/>
          <p:cNvSpPr>
            <a:spLocks noChangeShapeType="1"/>
          </p:cNvSpPr>
          <p:nvPr/>
        </p:nvSpPr>
        <p:spPr bwMode="auto">
          <a:xfrm>
            <a:off x="2279651" y="1268413"/>
            <a:ext cx="7345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24" name="AutoShape 107"/>
          <p:cNvSpPr>
            <a:spLocks noChangeArrowheads="1"/>
          </p:cNvSpPr>
          <p:nvPr/>
        </p:nvSpPr>
        <p:spPr bwMode="auto">
          <a:xfrm>
            <a:off x="9120188" y="1268414"/>
            <a:ext cx="1008062" cy="288925"/>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25" name="Text Box 108"/>
          <p:cNvSpPr txBox="1">
            <a:spLocks noChangeArrowheads="1"/>
          </p:cNvSpPr>
          <p:nvPr/>
        </p:nvSpPr>
        <p:spPr bwMode="auto">
          <a:xfrm>
            <a:off x="2927350" y="2060576"/>
            <a:ext cx="31686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Workforce advertising, influencing recruitment &amp; retention; NSFs</a:t>
            </a:r>
          </a:p>
        </p:txBody>
      </p:sp>
      <p:sp>
        <p:nvSpPr>
          <p:cNvPr id="34926" name="Text Box 109"/>
          <p:cNvSpPr txBox="1">
            <a:spLocks noChangeArrowheads="1"/>
          </p:cNvSpPr>
          <p:nvPr/>
        </p:nvSpPr>
        <p:spPr bwMode="auto">
          <a:xfrm>
            <a:off x="4151313" y="1196976"/>
            <a:ext cx="39608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Legislation (incs EU legislation); health prevention &amp; promotion advertising</a:t>
            </a:r>
          </a:p>
        </p:txBody>
      </p:sp>
      <p:sp>
        <p:nvSpPr>
          <p:cNvPr id="34927" name="AutoShape 110"/>
          <p:cNvSpPr>
            <a:spLocks noChangeArrowheads="1"/>
          </p:cNvSpPr>
          <p:nvPr/>
        </p:nvSpPr>
        <p:spPr bwMode="auto">
          <a:xfrm>
            <a:off x="3648076" y="4149725"/>
            <a:ext cx="1223963" cy="287338"/>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28" name="Text Box 111"/>
          <p:cNvSpPr txBox="1">
            <a:spLocks noChangeArrowheads="1"/>
          </p:cNvSpPr>
          <p:nvPr/>
        </p:nvSpPr>
        <p:spPr bwMode="auto">
          <a:xfrm>
            <a:off x="3935414" y="4149726"/>
            <a:ext cx="7191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influence</a:t>
            </a:r>
          </a:p>
        </p:txBody>
      </p:sp>
      <p:sp>
        <p:nvSpPr>
          <p:cNvPr id="34929" name="Rectangle 112"/>
          <p:cNvSpPr>
            <a:spLocks noChangeArrowheads="1"/>
          </p:cNvSpPr>
          <p:nvPr/>
        </p:nvSpPr>
        <p:spPr bwMode="auto">
          <a:xfrm>
            <a:off x="3792538" y="4508500"/>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RDAs, Regional </a:t>
            </a:r>
          </a:p>
          <a:p>
            <a:pPr algn="ctr" eaLnBrk="0" fontAlgn="base" hangingPunct="0">
              <a:spcBef>
                <a:spcPct val="0"/>
              </a:spcBef>
              <a:spcAft>
                <a:spcPct val="0"/>
              </a:spcAft>
              <a:defRPr/>
            </a:pPr>
            <a:r>
              <a:rPr lang="en-GB" sz="1000" b="1">
                <a:solidFill>
                  <a:srgbClr val="000000"/>
                </a:solidFill>
                <a:ea typeface="ＭＳ Ｐゴシック" charset="0"/>
                <a:cs typeface="ＭＳ Ｐゴシック" charset="0"/>
              </a:rPr>
              <a:t>Assemblies, etc</a:t>
            </a:r>
          </a:p>
        </p:txBody>
      </p:sp>
      <p:sp>
        <p:nvSpPr>
          <p:cNvPr id="34930" name="AutoShape 113"/>
          <p:cNvSpPr>
            <a:spLocks noChangeArrowheads="1"/>
          </p:cNvSpPr>
          <p:nvPr/>
        </p:nvSpPr>
        <p:spPr bwMode="auto">
          <a:xfrm>
            <a:off x="3143251" y="4581525"/>
            <a:ext cx="576263" cy="287338"/>
          </a:xfrm>
          <a:prstGeom prst="rightArrow">
            <a:avLst>
              <a:gd name="adj1" fmla="val 50000"/>
              <a:gd name="adj2" fmla="val 50138"/>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31" name="Text Box 114"/>
          <p:cNvSpPr txBox="1">
            <a:spLocks noChangeArrowheads="1"/>
          </p:cNvSpPr>
          <p:nvPr/>
        </p:nvSpPr>
        <p:spPr bwMode="auto">
          <a:xfrm>
            <a:off x="3071814" y="450850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OGD influence</a:t>
            </a:r>
          </a:p>
        </p:txBody>
      </p:sp>
      <p:sp>
        <p:nvSpPr>
          <p:cNvPr id="34932" name="Rectangle 115"/>
          <p:cNvSpPr>
            <a:spLocks noChangeArrowheads="1"/>
          </p:cNvSpPr>
          <p:nvPr/>
        </p:nvSpPr>
        <p:spPr bwMode="auto">
          <a:xfrm>
            <a:off x="3792538" y="1557338"/>
            <a:ext cx="1008062" cy="457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defRPr/>
            </a:pPr>
            <a:r>
              <a:rPr lang="en-GB" sz="900" b="1">
                <a:solidFill>
                  <a:srgbClr val="000000"/>
                </a:solidFill>
                <a:ea typeface="ＭＳ Ｐゴシック" charset="0"/>
                <a:cs typeface="ＭＳ Ｐゴシック" charset="0"/>
              </a:rPr>
              <a:t>Public Health Observatories</a:t>
            </a:r>
          </a:p>
        </p:txBody>
      </p:sp>
      <p:sp>
        <p:nvSpPr>
          <p:cNvPr id="34933" name="Line 116"/>
          <p:cNvSpPr>
            <a:spLocks noChangeShapeType="1"/>
          </p:cNvSpPr>
          <p:nvPr/>
        </p:nvSpPr>
        <p:spPr bwMode="auto">
          <a:xfrm>
            <a:off x="4800600" y="16287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34" name="AutoShape 117"/>
          <p:cNvSpPr>
            <a:spLocks noChangeArrowheads="1"/>
          </p:cNvSpPr>
          <p:nvPr/>
        </p:nvSpPr>
        <p:spPr bwMode="auto">
          <a:xfrm>
            <a:off x="5664201" y="1628775"/>
            <a:ext cx="792163"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35" name="Text Box 118"/>
          <p:cNvSpPr txBox="1">
            <a:spLocks noChangeArrowheads="1"/>
          </p:cNvSpPr>
          <p:nvPr/>
        </p:nvSpPr>
        <p:spPr bwMode="auto">
          <a:xfrm>
            <a:off x="4800600" y="1557338"/>
            <a:ext cx="1079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provides support</a:t>
            </a:r>
          </a:p>
        </p:txBody>
      </p:sp>
      <p:sp>
        <p:nvSpPr>
          <p:cNvPr id="34936" name="Text Box 119"/>
          <p:cNvSpPr txBox="1">
            <a:spLocks noChangeArrowheads="1"/>
          </p:cNvSpPr>
          <p:nvPr/>
        </p:nvSpPr>
        <p:spPr bwMode="auto">
          <a:xfrm>
            <a:off x="4943475" y="4005263"/>
            <a:ext cx="1728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environment, housing, roads, schools, benefits, etc</a:t>
            </a:r>
          </a:p>
        </p:txBody>
      </p:sp>
      <p:sp>
        <p:nvSpPr>
          <p:cNvPr id="34937" name="AutoShape 120"/>
          <p:cNvSpPr>
            <a:spLocks noChangeArrowheads="1"/>
          </p:cNvSpPr>
          <p:nvPr/>
        </p:nvSpPr>
        <p:spPr bwMode="auto">
          <a:xfrm>
            <a:off x="3287714" y="5013325"/>
            <a:ext cx="1944687" cy="215900"/>
          </a:xfrm>
          <a:prstGeom prst="rightArrow">
            <a:avLst>
              <a:gd name="adj1" fmla="val 50000"/>
              <a:gd name="adj2" fmla="val 225184"/>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38" name="Text Box 121"/>
          <p:cNvSpPr txBox="1">
            <a:spLocks noChangeArrowheads="1"/>
          </p:cNvSpPr>
          <p:nvPr/>
        </p:nvSpPr>
        <p:spPr bwMode="auto">
          <a:xfrm>
            <a:off x="3575050" y="5013326"/>
            <a:ext cx="9350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OGD influence</a:t>
            </a:r>
          </a:p>
        </p:txBody>
      </p:sp>
      <p:sp>
        <p:nvSpPr>
          <p:cNvPr id="34939" name="AutoShape 122"/>
          <p:cNvSpPr>
            <a:spLocks noChangeArrowheads="1"/>
          </p:cNvSpPr>
          <p:nvPr/>
        </p:nvSpPr>
        <p:spPr bwMode="auto">
          <a:xfrm>
            <a:off x="5519738" y="4652963"/>
            <a:ext cx="863600" cy="215900"/>
          </a:xfrm>
          <a:prstGeom prst="upArrow">
            <a:avLst>
              <a:gd name="adj1" fmla="val 48528"/>
              <a:gd name="adj2" fmla="val 30884"/>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fontAlgn="base">
              <a:spcBef>
                <a:spcPct val="0"/>
              </a:spcBef>
              <a:spcAft>
                <a:spcPct val="0"/>
              </a:spcAft>
              <a:defRPr/>
            </a:pPr>
            <a:endParaRPr lang="en-US" sz="1200">
              <a:solidFill>
                <a:srgbClr val="000000"/>
              </a:solidFill>
              <a:ea typeface="ＭＳ Ｐゴシック" charset="0"/>
              <a:cs typeface="ＭＳ Ｐゴシック" charset="0"/>
            </a:endParaRPr>
          </a:p>
        </p:txBody>
      </p:sp>
      <p:sp>
        <p:nvSpPr>
          <p:cNvPr id="34940" name="Text Box 123"/>
          <p:cNvSpPr txBox="1">
            <a:spLocks noChangeArrowheads="1"/>
          </p:cNvSpPr>
          <p:nvPr/>
        </p:nvSpPr>
        <p:spPr bwMode="auto">
          <a:xfrm>
            <a:off x="5591176" y="4797426"/>
            <a:ext cx="7921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regeneration</a:t>
            </a:r>
          </a:p>
        </p:txBody>
      </p:sp>
      <p:sp>
        <p:nvSpPr>
          <p:cNvPr id="34941" name="Line 124"/>
          <p:cNvSpPr>
            <a:spLocks noChangeShapeType="1"/>
          </p:cNvSpPr>
          <p:nvPr/>
        </p:nvSpPr>
        <p:spPr bwMode="auto">
          <a:xfrm>
            <a:off x="4800601" y="472440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42" name="Line 125"/>
          <p:cNvSpPr>
            <a:spLocks noChangeShapeType="1"/>
          </p:cNvSpPr>
          <p:nvPr/>
        </p:nvSpPr>
        <p:spPr bwMode="auto">
          <a:xfrm>
            <a:off x="4943475" y="38608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43" name="Line 126"/>
          <p:cNvSpPr>
            <a:spLocks noChangeShapeType="1"/>
          </p:cNvSpPr>
          <p:nvPr/>
        </p:nvSpPr>
        <p:spPr bwMode="auto">
          <a:xfrm>
            <a:off x="4943476" y="386080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44" name="Text Box 127"/>
          <p:cNvSpPr txBox="1">
            <a:spLocks noChangeArrowheads="1"/>
          </p:cNvSpPr>
          <p:nvPr/>
        </p:nvSpPr>
        <p:spPr bwMode="auto">
          <a:xfrm rot="-5400000">
            <a:off x="4619625" y="4186238"/>
            <a:ext cx="7191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influence</a:t>
            </a:r>
          </a:p>
        </p:txBody>
      </p:sp>
      <p:sp>
        <p:nvSpPr>
          <p:cNvPr id="34945" name="Line 128"/>
          <p:cNvSpPr>
            <a:spLocks noChangeShapeType="1"/>
          </p:cNvSpPr>
          <p:nvPr/>
        </p:nvSpPr>
        <p:spPr bwMode="auto">
          <a:xfrm>
            <a:off x="2640014" y="162877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46" name="Line 129"/>
          <p:cNvSpPr>
            <a:spLocks noChangeShapeType="1"/>
          </p:cNvSpPr>
          <p:nvPr/>
        </p:nvSpPr>
        <p:spPr bwMode="auto">
          <a:xfrm>
            <a:off x="2640013" y="1628776"/>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sp>
        <p:nvSpPr>
          <p:cNvPr id="34947" name="Rectangle 130"/>
          <p:cNvSpPr>
            <a:spLocks noChangeArrowheads="1"/>
          </p:cNvSpPr>
          <p:nvPr/>
        </p:nvSpPr>
        <p:spPr bwMode="auto">
          <a:xfrm>
            <a:off x="5448301" y="2492375"/>
            <a:ext cx="1008063" cy="4587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Primary Care Trusts (inc PBC)</a:t>
            </a:r>
          </a:p>
        </p:txBody>
      </p:sp>
      <p:sp>
        <p:nvSpPr>
          <p:cNvPr id="34948" name="Rectangle 131"/>
          <p:cNvSpPr>
            <a:spLocks noChangeArrowheads="1"/>
          </p:cNvSpPr>
          <p:nvPr/>
        </p:nvSpPr>
        <p:spPr bwMode="auto">
          <a:xfrm>
            <a:off x="5448301" y="3573464"/>
            <a:ext cx="1008063" cy="45878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Local Authorities inc OSCs</a:t>
            </a:r>
          </a:p>
        </p:txBody>
      </p:sp>
      <p:sp>
        <p:nvSpPr>
          <p:cNvPr id="34949" name="Rectangle 132"/>
          <p:cNvSpPr>
            <a:spLocks noChangeArrowheads="1"/>
          </p:cNvSpPr>
          <p:nvPr/>
        </p:nvSpPr>
        <p:spPr bwMode="auto">
          <a:xfrm>
            <a:off x="5448301" y="4941889"/>
            <a:ext cx="1008063" cy="358775"/>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lnSpc>
                <a:spcPct val="90000"/>
              </a:lnSpc>
              <a:spcBef>
                <a:spcPct val="0"/>
              </a:spcBef>
              <a:spcAft>
                <a:spcPct val="0"/>
              </a:spcAft>
              <a:defRPr/>
            </a:pPr>
            <a:r>
              <a:rPr lang="en-GB" sz="1000" b="1">
                <a:solidFill>
                  <a:srgbClr val="000000"/>
                </a:solidFill>
                <a:ea typeface="ＭＳ Ｐゴシック" charset="0"/>
                <a:cs typeface="ＭＳ Ｐゴシック" charset="0"/>
              </a:rPr>
              <a:t>Business community</a:t>
            </a:r>
          </a:p>
        </p:txBody>
      </p:sp>
      <p:sp>
        <p:nvSpPr>
          <p:cNvPr id="34950" name="Text Box 133"/>
          <p:cNvSpPr txBox="1">
            <a:spLocks noChangeArrowheads="1"/>
          </p:cNvSpPr>
          <p:nvPr/>
        </p:nvSpPr>
        <p:spPr bwMode="auto">
          <a:xfrm rot="-5400000">
            <a:off x="5880100" y="3141663"/>
            <a:ext cx="5032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GB" sz="800">
                <a:solidFill>
                  <a:srgbClr val="000000"/>
                </a:solidFill>
                <a:latin typeface="Arial" charset="0"/>
                <a:cs typeface="ＭＳ Ｐゴシック" charset="0"/>
              </a:rPr>
              <a:t>JSNA</a:t>
            </a:r>
          </a:p>
        </p:txBody>
      </p:sp>
      <p:pic>
        <p:nvPicPr>
          <p:cNvPr id="34951" name="Picture 134"/>
          <p:cNvPicPr>
            <a:picLocks noChangeAspect="1" noChangeArrowheads="1"/>
          </p:cNvPicPr>
          <p:nvPr/>
        </p:nvPicPr>
        <p:blipFill>
          <a:blip r:embed="rId3" cstate="print">
            <a:extLst>
              <a:ext uri="{28A0092B-C50C-407E-A947-70E740481C1C}">
                <a14:useLocalDpi xmlns:a14="http://schemas.microsoft.com/office/drawing/2010/main" val="0"/>
              </a:ext>
            </a:extLst>
          </a:blip>
          <a:srcRect r="7390"/>
          <a:stretch>
            <a:fillRect/>
          </a:stretch>
        </p:blipFill>
        <p:spPr bwMode="auto">
          <a:xfrm>
            <a:off x="9315451" y="723900"/>
            <a:ext cx="9572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9991" name="Rectangle 135"/>
          <p:cNvSpPr>
            <a:spLocks noChangeArrowheads="1"/>
          </p:cNvSpPr>
          <p:nvPr/>
        </p:nvSpPr>
        <p:spPr bwMode="gray">
          <a:xfrm>
            <a:off x="1524000" y="0"/>
            <a:ext cx="9144000" cy="11255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eaLnBrk="0" fontAlgn="base" hangingPunct="0">
              <a:lnSpc>
                <a:spcPct val="90000"/>
              </a:lnSpc>
              <a:spcBef>
                <a:spcPct val="0"/>
              </a:spcBef>
              <a:spcAft>
                <a:spcPct val="0"/>
              </a:spcAft>
              <a:defRPr/>
            </a:pPr>
            <a:r>
              <a:rPr lang="en-GB" sz="3200" b="1" dirty="0">
                <a:solidFill>
                  <a:srgbClr val="FFFFFF"/>
                </a:solidFill>
                <a:ea typeface="ＭＳ Ｐゴシック" pitchFamily="34" charset="-128"/>
                <a:cs typeface="ＭＳ Ｐゴシック" charset="0"/>
              </a:rPr>
              <a:t>Better Health For All</a:t>
            </a:r>
            <a:r>
              <a:rPr lang="en-GB" sz="2000" b="1" dirty="0">
                <a:solidFill>
                  <a:srgbClr val="FFFFFF"/>
                </a:solidFill>
                <a:ea typeface="ＭＳ Ｐゴシック" pitchFamily="34" charset="-128"/>
                <a:cs typeface="ＭＳ Ｐゴシック" charset="0"/>
              </a:rPr>
              <a:t> </a:t>
            </a:r>
          </a:p>
        </p:txBody>
      </p:sp>
    </p:spTree>
    <p:extLst>
      <p:ext uri="{BB962C8B-B14F-4D97-AF65-F5344CB8AC3E}">
        <p14:creationId xmlns:p14="http://schemas.microsoft.com/office/powerpoint/2010/main" val="4122496303"/>
      </p:ext>
    </p:extLst>
  </p:cSld>
  <p:clrMapOvr>
    <a:masterClrMapping/>
  </p:clrMapOvr>
  <p:transition>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3628849C-9DC9-4F5A-8422-7AE27A614002}" type="slidenum">
              <a:rPr lang="en-GB" sz="1400">
                <a:solidFill>
                  <a:srgbClr val="000000"/>
                </a:solidFill>
              </a:rPr>
              <a:pPr eaLnBrk="1" hangingPunct="1"/>
              <a:t>46</a:t>
            </a:fld>
            <a:endParaRPr lang="en-GB" sz="1400">
              <a:solidFill>
                <a:srgbClr val="000000"/>
              </a:solidFill>
            </a:endParaRPr>
          </a:p>
        </p:txBody>
      </p:sp>
      <p:sp>
        <p:nvSpPr>
          <p:cNvPr id="149506" name="Rectangle 2"/>
          <p:cNvSpPr>
            <a:spLocks noGrp="1" noChangeArrowheads="1"/>
          </p:cNvSpPr>
          <p:nvPr>
            <p:ph type="title" idx="4294967295"/>
          </p:nvPr>
        </p:nvSpPr>
        <p:spPr>
          <a:xfrm>
            <a:off x="1524000" y="0"/>
            <a:ext cx="9144000" cy="1143000"/>
          </a:xfrm>
        </p:spPr>
        <p:txBody>
          <a:bodyPr/>
          <a:lstStyle/>
          <a:p>
            <a:pPr algn="l" eaLnBrk="1" hangingPunct="1"/>
            <a:r>
              <a:rPr lang="en-GB" b="1" dirty="0" smtClean="0">
                <a:solidFill>
                  <a:schemeClr val="accent2">
                    <a:lumMod val="75000"/>
                  </a:schemeClr>
                </a:solidFill>
              </a:rPr>
              <a:t>Citizen Journeys </a:t>
            </a:r>
          </a:p>
        </p:txBody>
      </p:sp>
      <p:sp>
        <p:nvSpPr>
          <p:cNvPr id="149509" name="Rectangle 3"/>
          <p:cNvSpPr>
            <a:spLocks noChangeArrowheads="1"/>
          </p:cNvSpPr>
          <p:nvPr/>
        </p:nvSpPr>
        <p:spPr bwMode="auto">
          <a:xfrm>
            <a:off x="1778001" y="1460500"/>
            <a:ext cx="3254375" cy="345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fontAlgn="base" hangingPunct="0">
              <a:spcBef>
                <a:spcPct val="50000"/>
              </a:spcBef>
              <a:spcAft>
                <a:spcPct val="0"/>
              </a:spcAft>
              <a:buClr>
                <a:srgbClr val="000000"/>
              </a:buClr>
              <a:buFont typeface="Symbol" pitchFamily="18" charset="2"/>
              <a:buNone/>
            </a:pPr>
            <a:r>
              <a:rPr lang="en-GB" sz="2400" b="1" dirty="0">
                <a:solidFill>
                  <a:srgbClr val="FFFFFF"/>
                </a:solidFill>
                <a:ea typeface="ＭＳ Ｐゴシック" pitchFamily="34" charset="-128"/>
              </a:rPr>
              <a:t>Citizen Journey Mapping </a:t>
            </a:r>
          </a:p>
          <a:p>
            <a:pPr algn="ctr" eaLnBrk="0" fontAlgn="base" hangingPunct="0">
              <a:spcBef>
                <a:spcPct val="50000"/>
              </a:spcBef>
              <a:spcAft>
                <a:spcPct val="0"/>
              </a:spcAft>
              <a:buClr>
                <a:srgbClr val="000000"/>
              </a:buClr>
              <a:buFont typeface="Symbol" pitchFamily="18" charset="2"/>
              <a:buNone/>
            </a:pPr>
            <a:r>
              <a:rPr lang="en-GB" sz="2400" b="1" dirty="0">
                <a:solidFill>
                  <a:srgbClr val="FFFFFF"/>
                </a:solidFill>
                <a:ea typeface="ＭＳ Ｐゴシック" pitchFamily="34" charset="-128"/>
              </a:rPr>
              <a:t>Improves Performance</a:t>
            </a:r>
          </a:p>
        </p:txBody>
      </p:sp>
      <p:sp>
        <p:nvSpPr>
          <p:cNvPr id="149510" name="Rectangle 4"/>
          <p:cNvSpPr>
            <a:spLocks noChangeArrowheads="1"/>
          </p:cNvSpPr>
          <p:nvPr/>
        </p:nvSpPr>
        <p:spPr bwMode="auto">
          <a:xfrm>
            <a:off x="5672138" y="1460501"/>
            <a:ext cx="4424362" cy="906463"/>
          </a:xfrm>
          <a:prstGeom prst="rect">
            <a:avLst/>
          </a:prstGeom>
          <a:solidFill>
            <a:srgbClr val="FFC000"/>
          </a:solidFill>
          <a:ln>
            <a:noFill/>
          </a:ln>
          <a:extLst/>
        </p:spPr>
        <p:txBody>
          <a:bodyPr lIns="90000" tIns="46800" rIns="90000" bIns="46800" anchor="ctr"/>
          <a:lstStyle/>
          <a:p>
            <a:pPr eaLnBrk="0" fontAlgn="base" hangingPunct="0">
              <a:spcBef>
                <a:spcPct val="50000"/>
              </a:spcBef>
              <a:spcAft>
                <a:spcPct val="0"/>
              </a:spcAft>
              <a:buClr>
                <a:srgbClr val="000000"/>
              </a:buClr>
              <a:buFont typeface="Symbol" pitchFamily="18" charset="2"/>
              <a:buNone/>
            </a:pPr>
            <a:r>
              <a:rPr lang="en-GB" sz="2000" b="1" dirty="0">
                <a:solidFill>
                  <a:srgbClr val="000000"/>
                </a:solidFill>
                <a:ea typeface="ＭＳ Ｐゴシック" pitchFamily="34" charset="-128"/>
              </a:rPr>
              <a:t>By showing that different groups have different requirements</a:t>
            </a:r>
          </a:p>
        </p:txBody>
      </p:sp>
      <p:sp>
        <p:nvSpPr>
          <p:cNvPr id="149511" name="Rectangle 5"/>
          <p:cNvSpPr>
            <a:spLocks noChangeArrowheads="1"/>
          </p:cNvSpPr>
          <p:nvPr/>
        </p:nvSpPr>
        <p:spPr bwMode="auto">
          <a:xfrm>
            <a:off x="5676900" y="2489200"/>
            <a:ext cx="4406900" cy="755650"/>
          </a:xfrm>
          <a:prstGeom prst="rect">
            <a:avLst/>
          </a:prstGeom>
          <a:solidFill>
            <a:srgbClr val="FFC000"/>
          </a:solidFill>
          <a:ln>
            <a:noFill/>
          </a:ln>
          <a:extLst/>
        </p:spPr>
        <p:txBody>
          <a:bodyPr lIns="90000" tIns="46800" rIns="90000" bIns="46800" anchor="ctr"/>
          <a:lstStyle/>
          <a:p>
            <a:pPr eaLnBrk="0" fontAlgn="base" hangingPunct="0">
              <a:spcBef>
                <a:spcPct val="50000"/>
              </a:spcBef>
              <a:spcAft>
                <a:spcPct val="0"/>
              </a:spcAft>
              <a:buClr>
                <a:srgbClr val="000000"/>
              </a:buClr>
              <a:buFont typeface="Symbol" pitchFamily="18" charset="2"/>
              <a:buNone/>
            </a:pPr>
            <a:r>
              <a:rPr lang="en-GB" sz="2000" b="1" dirty="0">
                <a:solidFill>
                  <a:srgbClr val="000000"/>
                </a:solidFill>
                <a:ea typeface="ＭＳ Ｐゴシック" pitchFamily="34" charset="-128"/>
              </a:rPr>
              <a:t>By revealing pressure points using journey maps</a:t>
            </a:r>
          </a:p>
        </p:txBody>
      </p:sp>
      <p:sp>
        <p:nvSpPr>
          <p:cNvPr id="149512" name="Rectangle 6"/>
          <p:cNvSpPr>
            <a:spLocks noChangeArrowheads="1"/>
          </p:cNvSpPr>
          <p:nvPr/>
        </p:nvSpPr>
        <p:spPr bwMode="auto">
          <a:xfrm>
            <a:off x="5676900" y="3378200"/>
            <a:ext cx="4394200" cy="757238"/>
          </a:xfrm>
          <a:prstGeom prst="rect">
            <a:avLst/>
          </a:prstGeom>
          <a:solidFill>
            <a:srgbClr val="FFC000"/>
          </a:solidFill>
          <a:ln>
            <a:noFill/>
          </a:ln>
          <a:extLst/>
        </p:spPr>
        <p:txBody>
          <a:bodyPr lIns="90000" tIns="46800" rIns="90000" bIns="46800" anchor="ctr"/>
          <a:lstStyle/>
          <a:p>
            <a:pPr eaLnBrk="0" fontAlgn="base" hangingPunct="0">
              <a:spcBef>
                <a:spcPct val="50000"/>
              </a:spcBef>
              <a:spcAft>
                <a:spcPct val="0"/>
              </a:spcAft>
              <a:buClr>
                <a:srgbClr val="000000"/>
              </a:buClr>
              <a:buFont typeface="Symbol" pitchFamily="18" charset="2"/>
              <a:buNone/>
            </a:pPr>
            <a:r>
              <a:rPr lang="en-GB" sz="2000" b="1" dirty="0">
                <a:solidFill>
                  <a:srgbClr val="000000"/>
                </a:solidFill>
                <a:ea typeface="ＭＳ Ｐゴシック" pitchFamily="34" charset="-128"/>
              </a:rPr>
              <a:t>By identifying key issues in current delivery</a:t>
            </a:r>
          </a:p>
        </p:txBody>
      </p:sp>
      <p:sp>
        <p:nvSpPr>
          <p:cNvPr id="149513" name="Rectangle 7"/>
          <p:cNvSpPr>
            <a:spLocks noChangeArrowheads="1"/>
          </p:cNvSpPr>
          <p:nvPr/>
        </p:nvSpPr>
        <p:spPr bwMode="auto">
          <a:xfrm>
            <a:off x="5676900" y="4195764"/>
            <a:ext cx="4368800" cy="719137"/>
          </a:xfrm>
          <a:prstGeom prst="rect">
            <a:avLst/>
          </a:prstGeom>
          <a:solidFill>
            <a:srgbClr val="FFC000"/>
          </a:solidFill>
          <a:ln>
            <a:noFill/>
          </a:ln>
          <a:extLst/>
        </p:spPr>
        <p:txBody>
          <a:bodyPr lIns="90000" tIns="46800" rIns="90000" bIns="46800" anchor="ctr"/>
          <a:lstStyle/>
          <a:p>
            <a:pPr eaLnBrk="0" fontAlgn="base" hangingPunct="0">
              <a:spcBef>
                <a:spcPct val="50000"/>
              </a:spcBef>
              <a:spcAft>
                <a:spcPct val="0"/>
              </a:spcAft>
              <a:buClr>
                <a:srgbClr val="000000"/>
              </a:buClr>
              <a:buFont typeface="Symbol" pitchFamily="18" charset="2"/>
              <a:buNone/>
            </a:pPr>
            <a:r>
              <a:rPr lang="en-GB" sz="2000" b="1" dirty="0">
                <a:solidFill>
                  <a:srgbClr val="000000"/>
                </a:solidFill>
                <a:ea typeface="ＭＳ Ｐゴシック" pitchFamily="34" charset="-128"/>
              </a:rPr>
              <a:t>By prioritising next steps for action</a:t>
            </a:r>
          </a:p>
        </p:txBody>
      </p:sp>
    </p:spTree>
    <p:extLst>
      <p:ext uri="{BB962C8B-B14F-4D97-AF65-F5344CB8AC3E}">
        <p14:creationId xmlns:p14="http://schemas.microsoft.com/office/powerpoint/2010/main" val="11593986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p:cNvPicPr>
            <a:picLocks noChangeAspect="1" noChangeArrowheads="1"/>
          </p:cNvPicPr>
          <p:nvPr/>
        </p:nvPicPr>
        <p:blipFill>
          <a:blip r:embed="rId2" cstate="print"/>
          <a:srcRect/>
          <a:stretch>
            <a:fillRect/>
          </a:stretch>
        </p:blipFill>
        <p:spPr bwMode="auto">
          <a:xfrm>
            <a:off x="2279650" y="4108450"/>
            <a:ext cx="7810500"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6666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52579" name="Rectangle 3"/>
          <p:cNvSpPr>
            <a:spLocks noGrp="1" noChangeArrowheads="1"/>
          </p:cNvSpPr>
          <p:nvPr>
            <p:ph type="title"/>
          </p:nvPr>
        </p:nvSpPr>
        <p:spPr/>
        <p:txBody>
          <a:bodyPr/>
          <a:lstStyle/>
          <a:p>
            <a:pPr algn="l">
              <a:defRPr/>
            </a:pPr>
            <a:r>
              <a:rPr lang="en-GB" b="1" dirty="0" smtClean="0">
                <a:solidFill>
                  <a:schemeClr val="accent2">
                    <a:lumMod val="75000"/>
                  </a:schemeClr>
                </a:solidFill>
                <a:ea typeface="ＭＳ Ｐゴシック" pitchFamily="34" charset="-128"/>
              </a:rPr>
              <a:t>Detailed Journey Maps</a:t>
            </a:r>
            <a:r>
              <a:rPr lang="en-GB" dirty="0" smtClean="0">
                <a:solidFill>
                  <a:schemeClr val="accent2">
                    <a:lumMod val="75000"/>
                  </a:schemeClr>
                </a:solidFill>
                <a:ea typeface="ＭＳ Ｐゴシック" pitchFamily="34" charset="-128"/>
              </a:rPr>
              <a:t> </a:t>
            </a:r>
          </a:p>
        </p:txBody>
      </p:sp>
      <p:sp>
        <p:nvSpPr>
          <p:cNvPr id="121860" name="Rectangle 4"/>
          <p:cNvSpPr>
            <a:spLocks noGrp="1" noChangeArrowheads="1"/>
          </p:cNvSpPr>
          <p:nvPr>
            <p:ph type="body" idx="4294967295"/>
          </p:nvPr>
        </p:nvSpPr>
        <p:spPr>
          <a:xfrm>
            <a:off x="2438400" y="1476375"/>
            <a:ext cx="8229600" cy="4648200"/>
          </a:xfrm>
        </p:spPr>
        <p:txBody>
          <a:bodyPr/>
          <a:lstStyle/>
          <a:p>
            <a:pPr>
              <a:buFontTx/>
              <a:buNone/>
            </a:pPr>
            <a:endParaRPr lang="en-GB" sz="2600">
              <a:ea typeface="ＭＳ Ｐゴシック" pitchFamily="34" charset="-128"/>
            </a:endParaRPr>
          </a:p>
          <a:p>
            <a:endParaRPr lang="en-GB" sz="2600">
              <a:ea typeface="ＭＳ Ｐゴシック" pitchFamily="34" charset="-128"/>
            </a:endParaRPr>
          </a:p>
          <a:p>
            <a:endParaRPr lang="en-GB" sz="2600">
              <a:ea typeface="ＭＳ Ｐゴシック" pitchFamily="34" charset="-128"/>
            </a:endParaRPr>
          </a:p>
          <a:p>
            <a:endParaRPr lang="en-GB" sz="2600">
              <a:ea typeface="ＭＳ Ｐゴシック" pitchFamily="34" charset="-128"/>
            </a:endParaRPr>
          </a:p>
          <a:p>
            <a:endParaRPr lang="en-GB" sz="2600">
              <a:ea typeface="ＭＳ Ｐゴシック" pitchFamily="34" charset="-128"/>
            </a:endParaRPr>
          </a:p>
          <a:p>
            <a:endParaRPr lang="en-GB" sz="2600">
              <a:ea typeface="ＭＳ Ｐゴシック" pitchFamily="34" charset="-128"/>
            </a:endParaRPr>
          </a:p>
          <a:p>
            <a:endParaRPr lang="en-GB" sz="2000">
              <a:ea typeface="ＭＳ Ｐゴシック" pitchFamily="34" charset="-128"/>
            </a:endParaRPr>
          </a:p>
          <a:p>
            <a:pPr>
              <a:buFontTx/>
              <a:buNone/>
            </a:pPr>
            <a:endParaRPr lang="en-GB" sz="2600">
              <a:ea typeface="ＭＳ Ｐゴシック" pitchFamily="34" charset="-128"/>
            </a:endParaRPr>
          </a:p>
        </p:txBody>
      </p:sp>
      <p:pic>
        <p:nvPicPr>
          <p:cNvPr id="389125" name="Picture 5"/>
          <p:cNvPicPr>
            <a:picLocks noChangeAspect="1" noChangeArrowheads="1"/>
          </p:cNvPicPr>
          <p:nvPr/>
        </p:nvPicPr>
        <p:blipFill>
          <a:blip r:embed="rId3" cstate="print"/>
          <a:srcRect/>
          <a:stretch>
            <a:fillRect/>
          </a:stretch>
        </p:blipFill>
        <p:spPr bwMode="auto">
          <a:xfrm>
            <a:off x="2279650" y="1450975"/>
            <a:ext cx="7810500"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6666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389126" name="Group 6"/>
          <p:cNvGrpSpPr>
            <a:grpSpLocks/>
          </p:cNvGrpSpPr>
          <p:nvPr/>
        </p:nvGrpSpPr>
        <p:grpSpPr bwMode="auto">
          <a:xfrm>
            <a:off x="2757488" y="2516189"/>
            <a:ext cx="2278062" cy="1087438"/>
            <a:chOff x="777" y="1585"/>
            <a:chExt cx="1435" cy="685"/>
          </a:xfrm>
        </p:grpSpPr>
        <p:sp>
          <p:nvSpPr>
            <p:cNvPr id="389127" name="Oval 7"/>
            <p:cNvSpPr>
              <a:spLocks noChangeArrowheads="1"/>
            </p:cNvSpPr>
            <p:nvPr/>
          </p:nvSpPr>
          <p:spPr bwMode="auto">
            <a:xfrm>
              <a:off x="777" y="1585"/>
              <a:ext cx="164" cy="245"/>
            </a:xfrm>
            <a:prstGeom prst="ellipse">
              <a:avLst/>
            </a:prstGeom>
            <a:solidFill>
              <a:srgbClr val="C0C0C0">
                <a:alpha val="50195"/>
              </a:srgbClr>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spAutoFit/>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389128" name="Line 8"/>
            <p:cNvSpPr>
              <a:spLocks noChangeShapeType="1"/>
            </p:cNvSpPr>
            <p:nvPr/>
          </p:nvSpPr>
          <p:spPr bwMode="auto">
            <a:xfrm rot="1697585">
              <a:off x="1522" y="1943"/>
              <a:ext cx="326" cy="1"/>
            </a:xfrm>
            <a:prstGeom prst="line">
              <a:avLst/>
            </a:prstGeom>
            <a:noFill/>
            <a:ln w="152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sp>
          <p:nvSpPr>
            <p:cNvPr id="389129" name="Rectangle 9"/>
            <p:cNvSpPr>
              <a:spLocks noChangeArrowheads="1"/>
            </p:cNvSpPr>
            <p:nvPr/>
          </p:nvSpPr>
          <p:spPr bwMode="auto">
            <a:xfrm rot="1610852">
              <a:off x="2096" y="2096"/>
              <a:ext cx="116" cy="174"/>
            </a:xfrm>
            <a:prstGeom prst="rect">
              <a:avLst/>
            </a:prstGeom>
            <a:gradFill rotWithShape="0">
              <a:gsLst>
                <a:gs pos="0">
                  <a:srgbClr val="990000"/>
                </a:gs>
                <a:gs pos="100000">
                  <a:srgbClr val="99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spAutoFit/>
            </a:bodyPr>
            <a:lstStyle/>
            <a:p>
              <a:pPr fontAlgn="base">
                <a:spcBef>
                  <a:spcPct val="0"/>
                </a:spcBef>
                <a:spcAft>
                  <a:spcPct val="0"/>
                </a:spcAft>
                <a:defRPr/>
              </a:pPr>
              <a:endParaRPr lang="en-GB" sz="1200">
                <a:solidFill>
                  <a:prstClr val="black"/>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33832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89126"/>
                                        </p:tgtEl>
                                        <p:attrNameLst>
                                          <p:attrName>style.visibility</p:attrName>
                                        </p:attrNameLst>
                                      </p:cBhvr>
                                      <p:to>
                                        <p:strVal val="visible"/>
                                      </p:to>
                                    </p:set>
                                    <p:anim calcmode="lin" valueType="num">
                                      <p:cBhvr>
                                        <p:cTn id="7" dur="500" fill="hold"/>
                                        <p:tgtEl>
                                          <p:spTgt spid="389126"/>
                                        </p:tgtEl>
                                        <p:attrNameLst>
                                          <p:attrName>ppt_w</p:attrName>
                                        </p:attrNameLst>
                                      </p:cBhvr>
                                      <p:tavLst>
                                        <p:tav tm="0">
                                          <p:val>
                                            <p:fltVal val="0"/>
                                          </p:val>
                                        </p:tav>
                                        <p:tav tm="100000">
                                          <p:val>
                                            <p:strVal val="#ppt_w"/>
                                          </p:val>
                                        </p:tav>
                                      </p:tavLst>
                                    </p:anim>
                                    <p:anim calcmode="lin" valueType="num">
                                      <p:cBhvr>
                                        <p:cTn id="8" dur="500" fill="hold"/>
                                        <p:tgtEl>
                                          <p:spTgt spid="3891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90146" name="Rectangle 2"/>
          <p:cNvSpPr>
            <a:spLocks noGrp="1" noChangeArrowheads="1"/>
          </p:cNvSpPr>
          <p:nvPr>
            <p:ph type="body" idx="4294967295"/>
          </p:nvPr>
        </p:nvSpPr>
        <p:spPr>
          <a:xfrm>
            <a:off x="2438400" y="1476375"/>
            <a:ext cx="8229600" cy="4648200"/>
          </a:xfrm>
        </p:spPr>
        <p:txBody>
          <a:bodyPr/>
          <a:lstStyle/>
          <a:p>
            <a:pPr>
              <a:buFontTx/>
              <a:buNone/>
              <a:defRPr/>
            </a:pPr>
            <a:endParaRPr lang="en-GB" sz="2600"/>
          </a:p>
          <a:p>
            <a:pPr>
              <a:defRPr/>
            </a:pPr>
            <a:endParaRPr lang="en-GB" sz="2600"/>
          </a:p>
          <a:p>
            <a:pPr>
              <a:defRPr/>
            </a:pPr>
            <a:endParaRPr lang="en-GB" sz="2600"/>
          </a:p>
          <a:p>
            <a:pPr>
              <a:defRPr/>
            </a:pPr>
            <a:endParaRPr lang="en-GB" sz="2600"/>
          </a:p>
          <a:p>
            <a:pPr>
              <a:defRPr/>
            </a:pPr>
            <a:endParaRPr lang="en-GB" sz="2600"/>
          </a:p>
          <a:p>
            <a:pPr>
              <a:defRPr/>
            </a:pPr>
            <a:endParaRPr lang="en-GB" sz="2600"/>
          </a:p>
          <a:p>
            <a:pPr>
              <a:defRPr/>
            </a:pPr>
            <a:endParaRPr lang="en-GB" sz="2000"/>
          </a:p>
          <a:p>
            <a:pPr>
              <a:buFontTx/>
              <a:buNone/>
              <a:defRPr/>
            </a:pPr>
            <a:endParaRPr lang="en-GB" sz="2600"/>
          </a:p>
        </p:txBody>
      </p:sp>
      <p:grpSp>
        <p:nvGrpSpPr>
          <p:cNvPr id="122883" name="Group 3"/>
          <p:cNvGrpSpPr>
            <a:grpSpLocks/>
          </p:cNvGrpSpPr>
          <p:nvPr/>
        </p:nvGrpSpPr>
        <p:grpSpPr bwMode="auto">
          <a:xfrm>
            <a:off x="1485900" y="0"/>
            <a:ext cx="22237700" cy="6858000"/>
            <a:chOff x="0" y="375"/>
            <a:chExt cx="13672" cy="4305"/>
          </a:xfrm>
        </p:grpSpPr>
        <p:sp>
          <p:nvSpPr>
            <p:cNvPr id="390148" name="Rectangle 4"/>
            <p:cNvSpPr>
              <a:spLocks noChangeArrowheads="1"/>
            </p:cNvSpPr>
            <p:nvPr/>
          </p:nvSpPr>
          <p:spPr bwMode="auto">
            <a:xfrm>
              <a:off x="0" y="2439"/>
              <a:ext cx="114" cy="17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spAutoFit/>
            </a:bodyPr>
            <a:lstStyle/>
            <a:p>
              <a:pPr fontAlgn="base">
                <a:spcBef>
                  <a:spcPct val="0"/>
                </a:spcBef>
                <a:spcAft>
                  <a:spcPct val="0"/>
                </a:spcAft>
                <a:defRPr/>
              </a:pPr>
              <a:endParaRPr lang="en-GB" sz="1200">
                <a:solidFill>
                  <a:srgbClr val="000000"/>
                </a:solidFill>
                <a:ea typeface="ＭＳ Ｐゴシック" charset="0"/>
                <a:cs typeface="ＭＳ Ｐゴシック" charset="0"/>
              </a:endParaRPr>
            </a:p>
          </p:txBody>
        </p:sp>
        <p:pic>
          <p:nvPicPr>
            <p:cNvPr id="390149" name="Picture 5"/>
            <p:cNvPicPr>
              <a:picLocks noChangeAspect="1" noChangeArrowheads="1"/>
            </p:cNvPicPr>
            <p:nvPr/>
          </p:nvPicPr>
          <p:blipFill>
            <a:blip r:embed="rId2" cstate="print"/>
            <a:srcRect/>
            <a:stretch>
              <a:fillRect/>
            </a:stretch>
          </p:blipFill>
          <p:spPr bwMode="auto">
            <a:xfrm>
              <a:off x="0" y="375"/>
              <a:ext cx="13672" cy="4305"/>
            </a:xfrm>
            <a:prstGeom prst="rect">
              <a:avLst/>
            </a:prstGeom>
            <a:solidFill>
              <a:schemeClr val="bg1"/>
            </a:solidFill>
            <a:ln>
              <a:noFill/>
            </a:ln>
            <a:effectLst/>
            <a:extLst>
              <a:ext uri="{91240B29-F687-4F45-9708-019B960494DF}">
                <a14:hiddenLine xmlns:a14="http://schemas.microsoft.com/office/drawing/2010/main" w="19050">
                  <a:solidFill>
                    <a:srgbClr val="6666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spTree>
    <p:extLst>
      <p:ext uri="{BB962C8B-B14F-4D97-AF65-F5344CB8AC3E}">
        <p14:creationId xmlns:p14="http://schemas.microsoft.com/office/powerpoint/2010/main" val="2870237069"/>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7620000" cy="1143000"/>
          </a:xfrm>
        </p:spPr>
        <p:txBody>
          <a:bodyPr wrap="square" numCol="1" anchorCtr="0" compatLnSpc="1">
            <a:prstTxWarp prst="textNoShape">
              <a:avLst/>
            </a:prstTxWarp>
            <a:normAutofit fontScale="90000"/>
          </a:bodyPr>
          <a:lstStyle/>
          <a:p>
            <a:pPr algn="l" eaLnBrk="1" hangingPunct="1"/>
            <a:r>
              <a:rPr lang="en-GB" dirty="0" smtClean="0">
                <a:solidFill>
                  <a:schemeClr val="accent2">
                    <a:lumMod val="75000"/>
                  </a:schemeClr>
                </a:solidFill>
                <a:ea typeface="ＭＳ Ｐゴシック" pitchFamily="34" charset="-128"/>
              </a:rPr>
              <a:t>What do we mean by </a:t>
            </a:r>
            <a:r>
              <a:rPr lang="ja-JP" altLang="en-GB" dirty="0" smtClean="0">
                <a:solidFill>
                  <a:schemeClr val="accent2">
                    <a:lumMod val="75000"/>
                  </a:schemeClr>
                </a:solidFill>
                <a:ea typeface="ＭＳ Ｐゴシック" pitchFamily="34" charset="-128"/>
              </a:rPr>
              <a:t>‘</a:t>
            </a:r>
            <a:r>
              <a:rPr lang="en-GB" altLang="ja-JP" dirty="0" smtClean="0">
                <a:solidFill>
                  <a:schemeClr val="accent2">
                    <a:lumMod val="75000"/>
                  </a:schemeClr>
                </a:solidFill>
                <a:ea typeface="ＭＳ Ｐゴシック" pitchFamily="34" charset="-128"/>
              </a:rPr>
              <a:t>deep dive</a:t>
            </a:r>
            <a:r>
              <a:rPr lang="ja-JP" altLang="en-GB" dirty="0" smtClean="0">
                <a:solidFill>
                  <a:schemeClr val="accent2">
                    <a:lumMod val="75000"/>
                  </a:schemeClr>
                </a:solidFill>
                <a:ea typeface="ＭＳ Ｐゴシック" pitchFamily="34" charset="-128"/>
              </a:rPr>
              <a:t>’</a:t>
            </a:r>
            <a:r>
              <a:rPr lang="en-GB" altLang="ja-JP" dirty="0" smtClean="0">
                <a:solidFill>
                  <a:schemeClr val="accent2">
                    <a:lumMod val="75000"/>
                  </a:schemeClr>
                </a:solidFill>
                <a:ea typeface="ＭＳ Ｐゴシック" pitchFamily="34" charset="-128"/>
              </a:rPr>
              <a:t>? </a:t>
            </a:r>
            <a:endParaRPr lang="en-GB" dirty="0" smtClean="0">
              <a:solidFill>
                <a:schemeClr val="accent2">
                  <a:lumMod val="75000"/>
                </a:schemeClr>
              </a:solidFill>
              <a:ea typeface="ＭＳ Ｐゴシック" pitchFamily="34" charset="-128"/>
            </a:endParaRPr>
          </a:p>
        </p:txBody>
      </p:sp>
      <p:sp>
        <p:nvSpPr>
          <p:cNvPr id="3" name="Content Placeholder 2"/>
          <p:cNvSpPr>
            <a:spLocks noGrp="1"/>
          </p:cNvSpPr>
          <p:nvPr>
            <p:ph idx="4294967295"/>
          </p:nvPr>
        </p:nvSpPr>
        <p:spPr>
          <a:xfrm>
            <a:off x="1919536" y="1196752"/>
            <a:ext cx="8388424" cy="5472608"/>
          </a:xfrm>
        </p:spPr>
        <p:txBody>
          <a:bodyPr rtlCol="0">
            <a:normAutofit fontScale="62500" lnSpcReduction="20000"/>
          </a:bodyPr>
          <a:lstStyle/>
          <a:p>
            <a:pPr>
              <a:defRPr/>
            </a:pPr>
            <a:r>
              <a:rPr lang="en-GB" b="1" dirty="0" smtClean="0">
                <a:ea typeface="+mn-ea"/>
              </a:rPr>
              <a:t>Step 1</a:t>
            </a:r>
            <a:r>
              <a:rPr lang="en-GB" dirty="0" smtClean="0">
                <a:ea typeface="+mn-ea"/>
              </a:rPr>
              <a:t>: Agree which performance measure that is off track</a:t>
            </a:r>
          </a:p>
          <a:p>
            <a:pPr>
              <a:defRPr/>
            </a:pPr>
            <a:r>
              <a:rPr lang="en-GB" b="1" dirty="0" smtClean="0">
                <a:ea typeface="+mn-ea"/>
              </a:rPr>
              <a:t>Step 2</a:t>
            </a:r>
            <a:r>
              <a:rPr lang="en-GB" dirty="0" smtClean="0">
                <a:ea typeface="+mn-ea"/>
              </a:rPr>
              <a:t>: Identify the team to work on improving performance and Plan</a:t>
            </a:r>
          </a:p>
          <a:p>
            <a:pPr>
              <a:defRPr/>
            </a:pPr>
            <a:r>
              <a:rPr lang="en-GB" b="1" dirty="0" smtClean="0">
                <a:ea typeface="+mn-ea"/>
              </a:rPr>
              <a:t>Step 3</a:t>
            </a:r>
            <a:r>
              <a:rPr lang="en-GB" dirty="0" smtClean="0">
                <a:ea typeface="+mn-ea"/>
              </a:rPr>
              <a:t>: Agree the tools, techniques and the sequence</a:t>
            </a:r>
          </a:p>
          <a:p>
            <a:pPr marL="640080" lvl="1">
              <a:defRPr/>
            </a:pPr>
            <a:r>
              <a:rPr lang="en-GB" dirty="0" smtClean="0">
                <a:ea typeface="+mn-ea"/>
              </a:rPr>
              <a:t>Forming Hypotheses</a:t>
            </a:r>
          </a:p>
          <a:p>
            <a:pPr marL="1005840" lvl="2">
              <a:buClr>
                <a:schemeClr val="accent3"/>
              </a:buClr>
              <a:defRPr/>
            </a:pPr>
            <a:r>
              <a:rPr lang="en-GB" dirty="0" smtClean="0">
                <a:ea typeface="+mn-ea"/>
              </a:rPr>
              <a:t>Pinpoint</a:t>
            </a:r>
          </a:p>
          <a:p>
            <a:pPr marL="1005840" lvl="2">
              <a:buClr>
                <a:schemeClr val="accent3"/>
              </a:buClr>
              <a:defRPr/>
            </a:pPr>
            <a:r>
              <a:rPr lang="en-GB" dirty="0" smtClean="0">
                <a:ea typeface="+mn-ea"/>
              </a:rPr>
              <a:t>Issue Tree</a:t>
            </a:r>
          </a:p>
          <a:p>
            <a:pPr marL="1005840" lvl="2">
              <a:buClr>
                <a:schemeClr val="accent3"/>
              </a:buClr>
              <a:defRPr/>
            </a:pPr>
            <a:r>
              <a:rPr lang="en-GB" dirty="0" smtClean="0">
                <a:ea typeface="+mn-ea"/>
              </a:rPr>
              <a:t>Brainstorm</a:t>
            </a:r>
          </a:p>
          <a:p>
            <a:pPr marL="1005840" lvl="2">
              <a:buClr>
                <a:schemeClr val="accent3"/>
              </a:buClr>
              <a:defRPr/>
            </a:pPr>
            <a:r>
              <a:rPr lang="en-GB" dirty="0" err="1" smtClean="0">
                <a:ea typeface="+mn-ea"/>
              </a:rPr>
              <a:t>Forcefield</a:t>
            </a:r>
            <a:r>
              <a:rPr lang="en-GB" dirty="0" smtClean="0">
                <a:ea typeface="+mn-ea"/>
              </a:rPr>
              <a:t> </a:t>
            </a:r>
          </a:p>
          <a:p>
            <a:pPr marL="1005840" lvl="2">
              <a:buClr>
                <a:schemeClr val="accent3"/>
              </a:buClr>
              <a:defRPr/>
            </a:pPr>
            <a:r>
              <a:rPr lang="en-GB" dirty="0" smtClean="0">
                <a:ea typeface="+mn-ea"/>
              </a:rPr>
              <a:t>Diagnostic</a:t>
            </a:r>
          </a:p>
          <a:p>
            <a:pPr marL="640080" lvl="1">
              <a:defRPr/>
            </a:pPr>
            <a:r>
              <a:rPr lang="en-GB" dirty="0" smtClean="0">
                <a:ea typeface="+mn-ea"/>
              </a:rPr>
              <a:t>Gathering Evidence - Research</a:t>
            </a:r>
          </a:p>
          <a:p>
            <a:pPr marL="1005840" lvl="2">
              <a:buClr>
                <a:schemeClr val="accent3"/>
              </a:buClr>
              <a:defRPr/>
            </a:pPr>
            <a:r>
              <a:rPr lang="en-GB" dirty="0" smtClean="0">
                <a:ea typeface="+mn-ea"/>
              </a:rPr>
              <a:t>Delivery Diagnostic</a:t>
            </a:r>
          </a:p>
          <a:p>
            <a:pPr marL="1005840" lvl="2">
              <a:buClr>
                <a:schemeClr val="accent3"/>
              </a:buClr>
              <a:defRPr/>
            </a:pPr>
            <a:r>
              <a:rPr lang="en-GB" dirty="0" smtClean="0">
                <a:ea typeface="+mn-ea"/>
              </a:rPr>
              <a:t>Delivery System Mapping</a:t>
            </a:r>
          </a:p>
          <a:p>
            <a:pPr marL="1005840" lvl="2">
              <a:buClr>
                <a:schemeClr val="accent3"/>
              </a:buClr>
              <a:defRPr/>
            </a:pPr>
            <a:r>
              <a:rPr lang="en-GB" dirty="0" smtClean="0">
                <a:ea typeface="+mn-ea"/>
              </a:rPr>
              <a:t>Customer Journey Mapping</a:t>
            </a:r>
          </a:p>
          <a:p>
            <a:pPr marL="1005840" lvl="2">
              <a:buClr>
                <a:schemeClr val="accent3"/>
              </a:buClr>
              <a:defRPr/>
            </a:pPr>
            <a:r>
              <a:rPr lang="en-GB" dirty="0" smtClean="0">
                <a:ea typeface="+mn-ea"/>
              </a:rPr>
              <a:t>Funding Flows</a:t>
            </a:r>
          </a:p>
          <a:p>
            <a:pPr marL="640080" lvl="1">
              <a:defRPr/>
            </a:pPr>
            <a:r>
              <a:rPr lang="en-GB" dirty="0" smtClean="0">
                <a:ea typeface="+mn-ea"/>
              </a:rPr>
              <a:t>Analysis </a:t>
            </a:r>
          </a:p>
          <a:p>
            <a:pPr marL="240030">
              <a:defRPr/>
            </a:pPr>
            <a:r>
              <a:rPr lang="en-GB" b="1" dirty="0" smtClean="0">
                <a:ea typeface="+mn-ea"/>
              </a:rPr>
              <a:t>Step 4</a:t>
            </a:r>
            <a:r>
              <a:rPr lang="en-GB" dirty="0" smtClean="0">
                <a:ea typeface="+mn-ea"/>
              </a:rPr>
              <a:t>: Implement each tool and adjust as the work progresses</a:t>
            </a:r>
          </a:p>
          <a:p>
            <a:pPr>
              <a:defRPr/>
            </a:pPr>
            <a:r>
              <a:rPr lang="en-GB" b="1" dirty="0" smtClean="0">
                <a:ea typeface="+mn-ea"/>
              </a:rPr>
              <a:t>Step 5</a:t>
            </a:r>
            <a:r>
              <a:rPr lang="en-GB" dirty="0" smtClean="0">
                <a:ea typeface="+mn-ea"/>
              </a:rPr>
              <a:t>: Form Recommendations for Action from Findings</a:t>
            </a:r>
          </a:p>
          <a:p>
            <a:pPr>
              <a:defRPr/>
            </a:pPr>
            <a:r>
              <a:rPr lang="en-GB" b="1" dirty="0" smtClean="0">
                <a:ea typeface="+mn-ea"/>
              </a:rPr>
              <a:t>Step 6</a:t>
            </a:r>
            <a:r>
              <a:rPr lang="en-GB" dirty="0" smtClean="0">
                <a:ea typeface="+mn-ea"/>
              </a:rPr>
              <a:t>: Take Action</a:t>
            </a:r>
          </a:p>
          <a:p>
            <a:pPr>
              <a:defRPr/>
            </a:pPr>
            <a:r>
              <a:rPr lang="en-GB" b="1" dirty="0" smtClean="0">
                <a:ea typeface="+mn-ea"/>
              </a:rPr>
              <a:t>Step 7</a:t>
            </a:r>
            <a:r>
              <a:rPr lang="en-GB" dirty="0" smtClean="0">
                <a:ea typeface="+mn-ea"/>
              </a:rPr>
              <a:t>:  Review </a:t>
            </a:r>
            <a:r>
              <a:rPr lang="en-GB" dirty="0">
                <a:ea typeface="+mn-ea"/>
              </a:rPr>
              <a:t>P</a:t>
            </a:r>
            <a:r>
              <a:rPr lang="en-GB" dirty="0" smtClean="0">
                <a:ea typeface="+mn-ea"/>
              </a:rPr>
              <a:t>erformance Improvement and adjust actions</a:t>
            </a:r>
            <a:endParaRPr lang="en-GB" dirty="0">
              <a:ea typeface="+mn-ea"/>
            </a:endParaRPr>
          </a:p>
        </p:txBody>
      </p:sp>
      <p:sp>
        <p:nvSpPr>
          <p:cNvPr id="6" name="Oval Callout 5"/>
          <p:cNvSpPr/>
          <p:nvPr/>
        </p:nvSpPr>
        <p:spPr>
          <a:xfrm>
            <a:off x="8105776" y="2204864"/>
            <a:ext cx="2384425" cy="1422574"/>
          </a:xfrm>
          <a:prstGeom prst="wedgeEllipseCallout">
            <a:avLst>
              <a:gd name="adj1" fmla="val -210698"/>
              <a:gd name="adj2" fmla="val -28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GB" sz="1600" b="1" dirty="0">
                <a:solidFill>
                  <a:prstClr val="black"/>
                </a:solidFill>
                <a:ea typeface="ＭＳ Ｐゴシック" pitchFamily="34" charset="-128"/>
              </a:rPr>
              <a:t>You will know of these – or other techniques and tools you use?</a:t>
            </a:r>
          </a:p>
        </p:txBody>
      </p:sp>
      <p:sp>
        <p:nvSpPr>
          <p:cNvPr id="5" name="Oval Callout 4"/>
          <p:cNvSpPr/>
          <p:nvPr/>
        </p:nvSpPr>
        <p:spPr>
          <a:xfrm>
            <a:off x="8462964" y="3627439"/>
            <a:ext cx="2205037" cy="1490663"/>
          </a:xfrm>
          <a:prstGeom prst="wedgeEllipseCallout">
            <a:avLst>
              <a:gd name="adj1" fmla="val -181773"/>
              <a:gd name="adj2" fmla="val -177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GB" sz="1600" b="1" dirty="0">
                <a:solidFill>
                  <a:prstClr val="black"/>
                </a:solidFill>
                <a:ea typeface="ＭＳ Ｐゴシック" pitchFamily="34" charset="-128"/>
              </a:rPr>
              <a:t>You will have other tools?</a:t>
            </a:r>
          </a:p>
        </p:txBody>
      </p:sp>
    </p:spTree>
    <p:extLst>
      <p:ext uri="{BB962C8B-B14F-4D97-AF65-F5344CB8AC3E}">
        <p14:creationId xmlns:p14="http://schemas.microsoft.com/office/powerpoint/2010/main" val="4100024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b="1">
                <a:solidFill>
                  <a:srgbClr val="000000"/>
                </a:solidFill>
                <a:latin typeface="Verdana" panose="020B0604030504040204" pitchFamily="34" charset="0"/>
                <a:cs typeface="Arial" panose="020B0604020202020204" pitchFamily="34" charset="0"/>
              </a:defRPr>
            </a:lvl1pPr>
            <a:lvl2pPr marL="742950" indent="-285750" eaLnBrk="0" hangingPunct="0">
              <a:defRPr b="1">
                <a:solidFill>
                  <a:srgbClr val="000000"/>
                </a:solidFill>
                <a:latin typeface="Verdana" panose="020B0604030504040204" pitchFamily="34" charset="0"/>
                <a:cs typeface="Arial" panose="020B0604020202020204" pitchFamily="34" charset="0"/>
              </a:defRPr>
            </a:lvl2pPr>
            <a:lvl3pPr marL="1143000" indent="-228600" eaLnBrk="0" hangingPunct="0">
              <a:defRPr b="1">
                <a:solidFill>
                  <a:srgbClr val="000000"/>
                </a:solidFill>
                <a:latin typeface="Verdana" panose="020B0604030504040204" pitchFamily="34" charset="0"/>
                <a:cs typeface="Arial" panose="020B0604020202020204" pitchFamily="34" charset="0"/>
              </a:defRPr>
            </a:lvl3pPr>
            <a:lvl4pPr marL="1600200" indent="-228600" eaLnBrk="0" hangingPunct="0">
              <a:defRPr b="1">
                <a:solidFill>
                  <a:srgbClr val="000000"/>
                </a:solidFill>
                <a:latin typeface="Verdana" panose="020B0604030504040204" pitchFamily="34" charset="0"/>
                <a:cs typeface="Arial" panose="020B0604020202020204" pitchFamily="34" charset="0"/>
              </a:defRPr>
            </a:lvl4pPr>
            <a:lvl5pPr marL="2057400" indent="-228600" eaLnBrk="0" hangingPunct="0">
              <a:defRPr b="1">
                <a:solidFill>
                  <a:srgbClr val="000000"/>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9pPr>
          </a:lstStyle>
          <a:p>
            <a:pPr eaLnBrk="1" hangingPunct="1"/>
            <a:fld id="{A7016535-5432-4944-83A0-56F9EDB57FE4}" type="slidenum">
              <a:rPr lang="en-US" altLang="es-CO" b="0">
                <a:solidFill>
                  <a:srgbClr val="FFFFFF"/>
                </a:solidFill>
              </a:rPr>
              <a:pPr eaLnBrk="1" hangingPunct="1"/>
              <a:t>5</a:t>
            </a:fld>
            <a:endParaRPr lang="en-US" altLang="es-CO" b="0">
              <a:solidFill>
                <a:srgbClr val="FFFFFF"/>
              </a:solidFill>
            </a:endParaRPr>
          </a:p>
        </p:txBody>
      </p:sp>
      <p:sp>
        <p:nvSpPr>
          <p:cNvPr id="24578" name="Rectangle 2"/>
          <p:cNvSpPr>
            <a:spLocks noGrp="1" noChangeArrowheads="1"/>
          </p:cNvSpPr>
          <p:nvPr>
            <p:ph type="title"/>
          </p:nvPr>
        </p:nvSpPr>
        <p:spPr>
          <a:xfrm>
            <a:off x="1828800" y="228600"/>
            <a:ext cx="8458200" cy="1017588"/>
          </a:xfrm>
          <a:solidFill>
            <a:schemeClr val="bg2"/>
          </a:solidFill>
          <a:ln>
            <a:solidFill>
              <a:schemeClr val="tx1"/>
            </a:solidFill>
            <a:miter lim="800000"/>
            <a:headEnd/>
            <a:tailEnd/>
          </a:ln>
        </p:spPr>
        <p:txBody>
          <a:bodyPr/>
          <a:lstStyle/>
          <a:p>
            <a:pPr eaLnBrk="1" hangingPunct="1">
              <a:defRPr/>
            </a:pPr>
            <a:r>
              <a:rPr lang="en-US" sz="2800" b="1" dirty="0">
                <a:solidFill>
                  <a:schemeClr val="tx1"/>
                </a:solidFill>
                <a:latin typeface="Verdana" pitchFamily="34" charset="0"/>
              </a:rPr>
              <a:t>Chile’s M&amp;E System </a:t>
            </a:r>
            <a:br>
              <a:rPr lang="en-US" sz="2800" b="1" dirty="0">
                <a:solidFill>
                  <a:schemeClr val="tx1"/>
                </a:solidFill>
                <a:latin typeface="Verdana" pitchFamily="34" charset="0"/>
              </a:rPr>
            </a:br>
            <a:r>
              <a:rPr lang="en-US" sz="2800" b="1" dirty="0">
                <a:solidFill>
                  <a:schemeClr val="tx1"/>
                </a:solidFill>
                <a:latin typeface="Verdana" pitchFamily="34" charset="0"/>
              </a:rPr>
              <a:t> ― </a:t>
            </a:r>
            <a:r>
              <a:rPr lang="en-US" sz="2800" b="1" dirty="0" err="1" smtClean="0">
                <a:solidFill>
                  <a:schemeClr val="tx1"/>
                </a:solidFill>
                <a:latin typeface="Verdana" pitchFamily="34" charset="0"/>
              </a:rPr>
              <a:t>Fortalezas</a:t>
            </a:r>
            <a:r>
              <a:rPr lang="en-US" sz="2800" b="1" dirty="0" smtClean="0">
                <a:solidFill>
                  <a:schemeClr val="tx1"/>
                </a:solidFill>
                <a:latin typeface="Verdana" pitchFamily="34" charset="0"/>
              </a:rPr>
              <a:t> (</a:t>
            </a:r>
            <a:r>
              <a:rPr lang="en-US" sz="2800" b="1" dirty="0" err="1">
                <a:solidFill>
                  <a:schemeClr val="tx1"/>
                </a:solidFill>
                <a:latin typeface="Verdana" pitchFamily="34" charset="0"/>
              </a:rPr>
              <a:t>i</a:t>
            </a:r>
            <a:r>
              <a:rPr lang="en-US" sz="2800" b="1" dirty="0">
                <a:solidFill>
                  <a:schemeClr val="tx1"/>
                </a:solidFill>
                <a:latin typeface="Verdana" pitchFamily="34" charset="0"/>
              </a:rPr>
              <a:t>)</a:t>
            </a:r>
            <a:r>
              <a:rPr lang="en-US" sz="3200" b="1" dirty="0">
                <a:solidFill>
                  <a:schemeClr val="tx1"/>
                </a:solidFill>
                <a:latin typeface="Verdana" pitchFamily="34" charset="0"/>
              </a:rPr>
              <a:t> </a:t>
            </a:r>
          </a:p>
        </p:txBody>
      </p:sp>
      <p:sp>
        <p:nvSpPr>
          <p:cNvPr id="24579" name="Rectangle 3"/>
          <p:cNvSpPr>
            <a:spLocks noGrp="1" noChangeArrowheads="1"/>
          </p:cNvSpPr>
          <p:nvPr>
            <p:ph type="body" idx="1"/>
          </p:nvPr>
        </p:nvSpPr>
        <p:spPr>
          <a:xfrm>
            <a:off x="1752600" y="1371600"/>
            <a:ext cx="8534400" cy="5257800"/>
          </a:xfrm>
        </p:spPr>
        <p:txBody>
          <a:bodyPr/>
          <a:lstStyle/>
          <a:p>
            <a:pPr eaLnBrk="1" hangingPunct="1">
              <a:lnSpc>
                <a:spcPct val="90000"/>
              </a:lnSpc>
              <a:spcBef>
                <a:spcPct val="0"/>
              </a:spcBef>
              <a:spcAft>
                <a:spcPct val="50000"/>
              </a:spcAft>
              <a:buSzTx/>
              <a:buFont typeface="Wingdings" panose="05000000000000000000" pitchFamily="2" charset="2"/>
              <a:buChar char="Ø"/>
              <a:defRPr/>
            </a:pPr>
            <a:r>
              <a:rPr lang="en-US" sz="2800" dirty="0" err="1" smtClean="0"/>
              <a:t>Graduados</a:t>
            </a:r>
            <a:r>
              <a:rPr lang="en-US" sz="2800" dirty="0" smtClean="0"/>
              <a:t> </a:t>
            </a:r>
            <a:r>
              <a:rPr lang="en-US" sz="2800" dirty="0" err="1" smtClean="0"/>
              <a:t>en</a:t>
            </a:r>
            <a:r>
              <a:rPr lang="en-US" sz="2800" dirty="0" smtClean="0"/>
              <a:t> M&amp;E</a:t>
            </a:r>
            <a:endParaRPr lang="en-US" sz="800" dirty="0"/>
          </a:p>
          <a:p>
            <a:pPr eaLnBrk="1" hangingPunct="1">
              <a:lnSpc>
                <a:spcPct val="90000"/>
              </a:lnSpc>
              <a:spcBef>
                <a:spcPct val="0"/>
              </a:spcBef>
              <a:spcAft>
                <a:spcPct val="50000"/>
              </a:spcAft>
              <a:buSzTx/>
              <a:buFont typeface="Wingdings" panose="05000000000000000000" pitchFamily="2" charset="2"/>
              <a:buChar char="Ø"/>
              <a:defRPr/>
            </a:pPr>
            <a:r>
              <a:rPr lang="en-US" sz="2800" dirty="0" err="1" smtClean="0"/>
              <a:t>Evaluaciones</a:t>
            </a:r>
            <a:r>
              <a:rPr lang="en-US" sz="2800" dirty="0" smtClean="0"/>
              <a:t> </a:t>
            </a:r>
            <a:r>
              <a:rPr lang="en-US" sz="2800" dirty="0" err="1" smtClean="0"/>
              <a:t>conducidas</a:t>
            </a:r>
            <a:r>
              <a:rPr lang="en-US" sz="2800" dirty="0" smtClean="0"/>
              <a:t> </a:t>
            </a:r>
            <a:r>
              <a:rPr lang="en-US" sz="2800" dirty="0" err="1" smtClean="0"/>
              <a:t>externamente</a:t>
            </a:r>
            <a:r>
              <a:rPr lang="en-US" sz="2800" dirty="0" smtClean="0"/>
              <a:t>: </a:t>
            </a:r>
            <a:r>
              <a:rPr lang="en-US" sz="2800" dirty="0" err="1" smtClean="0"/>
              <a:t>proceso</a:t>
            </a:r>
            <a:r>
              <a:rPr lang="en-US" sz="2800" dirty="0" smtClean="0"/>
              <a:t> </a:t>
            </a:r>
            <a:r>
              <a:rPr lang="en-US" sz="2800" dirty="0" err="1" smtClean="0"/>
              <a:t>transparente</a:t>
            </a:r>
            <a:r>
              <a:rPr lang="en-US" sz="2800" dirty="0" smtClean="0"/>
              <a:t>; </a:t>
            </a:r>
            <a:r>
              <a:rPr lang="en-US" sz="2800" dirty="0" err="1" smtClean="0"/>
              <a:t>creíble</a:t>
            </a:r>
            <a:endParaRPr lang="en-US" sz="800" dirty="0"/>
          </a:p>
          <a:p>
            <a:pPr eaLnBrk="1" hangingPunct="1">
              <a:lnSpc>
                <a:spcPct val="90000"/>
              </a:lnSpc>
              <a:spcBef>
                <a:spcPct val="0"/>
              </a:spcBef>
              <a:spcAft>
                <a:spcPct val="50000"/>
              </a:spcAft>
              <a:buSzTx/>
              <a:buFont typeface="Wingdings" panose="05000000000000000000" pitchFamily="2" charset="2"/>
              <a:buChar char="Ø"/>
              <a:defRPr/>
            </a:pPr>
            <a:r>
              <a:rPr lang="en-US" sz="2800" dirty="0" smtClean="0"/>
              <a:t>Las conclusions y </a:t>
            </a:r>
            <a:r>
              <a:rPr lang="en-US" sz="2800" dirty="0" err="1" smtClean="0"/>
              <a:t>recomendaciones</a:t>
            </a:r>
            <a:r>
              <a:rPr lang="en-US" sz="2800" dirty="0" smtClean="0"/>
              <a:t> se </a:t>
            </a:r>
            <a:r>
              <a:rPr lang="en-US" sz="2800" dirty="0" err="1" smtClean="0"/>
              <a:t>reportan</a:t>
            </a:r>
            <a:r>
              <a:rPr lang="en-US" sz="2800" dirty="0" smtClean="0"/>
              <a:t> al </a:t>
            </a:r>
            <a:r>
              <a:rPr lang="en-US" sz="2800" dirty="0" err="1" smtClean="0"/>
              <a:t>Congreso</a:t>
            </a:r>
            <a:endParaRPr lang="en-US" sz="800" dirty="0"/>
          </a:p>
          <a:p>
            <a:pPr eaLnBrk="1" hangingPunct="1">
              <a:lnSpc>
                <a:spcPct val="90000"/>
              </a:lnSpc>
              <a:spcBef>
                <a:spcPct val="0"/>
              </a:spcBef>
              <a:spcAft>
                <a:spcPct val="50000"/>
              </a:spcAft>
              <a:buSzTx/>
              <a:buFont typeface="Wingdings" panose="05000000000000000000" pitchFamily="2" charset="2"/>
              <a:buChar char="Ø"/>
              <a:defRPr/>
            </a:pPr>
            <a:r>
              <a:rPr lang="en-US" sz="2800" dirty="0" smtClean="0"/>
              <a:t>Sistema de M&amp;E </a:t>
            </a:r>
            <a:r>
              <a:rPr lang="en-US" sz="2800" dirty="0" err="1" smtClean="0"/>
              <a:t>estrictamente</a:t>
            </a:r>
            <a:r>
              <a:rPr lang="en-US" sz="2800" dirty="0" smtClean="0"/>
              <a:t> </a:t>
            </a:r>
            <a:r>
              <a:rPr lang="en-US" sz="2800" dirty="0" err="1" smtClean="0"/>
              <a:t>ligado</a:t>
            </a:r>
            <a:r>
              <a:rPr lang="en-US" sz="2800" dirty="0" smtClean="0"/>
              <a:t> al </a:t>
            </a:r>
            <a:r>
              <a:rPr lang="en-US" sz="2800" dirty="0" err="1" smtClean="0"/>
              <a:t>proceso</a:t>
            </a:r>
            <a:r>
              <a:rPr lang="en-US" sz="2800" dirty="0" smtClean="0"/>
              <a:t> </a:t>
            </a:r>
            <a:r>
              <a:rPr lang="en-US" sz="2800" dirty="0" err="1" smtClean="0"/>
              <a:t>presupuestario</a:t>
            </a:r>
            <a:r>
              <a:rPr lang="en-US" sz="2800" dirty="0" smtClean="0"/>
              <a:t> </a:t>
            </a:r>
            <a:endParaRPr lang="en-US" sz="800" dirty="0" smtClean="0"/>
          </a:p>
          <a:p>
            <a:pPr eaLnBrk="1" hangingPunct="1">
              <a:lnSpc>
                <a:spcPct val="90000"/>
              </a:lnSpc>
              <a:spcBef>
                <a:spcPct val="0"/>
              </a:spcBef>
              <a:spcAft>
                <a:spcPct val="50000"/>
              </a:spcAft>
              <a:buSzTx/>
              <a:buFont typeface="Wingdings" panose="05000000000000000000" pitchFamily="2" charset="2"/>
              <a:buChar char="Ø"/>
              <a:defRPr/>
            </a:pPr>
            <a:r>
              <a:rPr lang="en-US" sz="2800" dirty="0" err="1"/>
              <a:t>I</a:t>
            </a:r>
            <a:r>
              <a:rPr lang="en-US" sz="2800" dirty="0" err="1" smtClean="0"/>
              <a:t>nformación</a:t>
            </a:r>
            <a:r>
              <a:rPr lang="en-US" sz="2800" dirty="0" smtClean="0"/>
              <a:t> de </a:t>
            </a:r>
            <a:r>
              <a:rPr lang="en-US" sz="2800" dirty="0" err="1" smtClean="0"/>
              <a:t>resultados</a:t>
            </a:r>
            <a:r>
              <a:rPr lang="en-US" sz="2800" dirty="0" smtClean="0"/>
              <a:t> </a:t>
            </a:r>
            <a:r>
              <a:rPr lang="en-US" sz="2800" dirty="0" err="1" smtClean="0"/>
              <a:t>compromete</a:t>
            </a:r>
            <a:r>
              <a:rPr lang="en-US" sz="2800" dirty="0" smtClean="0"/>
              <a:t> </a:t>
            </a:r>
            <a:r>
              <a:rPr lang="en-US" sz="2800" dirty="0" err="1" smtClean="0"/>
              <a:t>metas</a:t>
            </a:r>
            <a:r>
              <a:rPr lang="en-US" sz="2800" dirty="0" smtClean="0"/>
              <a:t> </a:t>
            </a:r>
            <a:r>
              <a:rPr lang="en-US" sz="2800" dirty="0" err="1" smtClean="0"/>
              <a:t>que</a:t>
            </a:r>
            <a:r>
              <a:rPr lang="en-US" sz="2800" dirty="0" smtClean="0"/>
              <a:t> </a:t>
            </a:r>
            <a:r>
              <a:rPr lang="en-US" sz="2800" dirty="0" err="1" smtClean="0"/>
              <a:t>cumplen</a:t>
            </a:r>
            <a:r>
              <a:rPr lang="en-US" sz="2800" dirty="0" smtClean="0"/>
              <a:t> los </a:t>
            </a:r>
            <a:r>
              <a:rPr lang="en-US" sz="2800" dirty="0" err="1" smtClean="0"/>
              <a:t>ministerios</a:t>
            </a:r>
            <a:r>
              <a:rPr lang="en-US" sz="2800" dirty="0" smtClean="0"/>
              <a:t> </a:t>
            </a:r>
          </a:p>
          <a:p>
            <a:pPr eaLnBrk="1" hangingPunct="1">
              <a:lnSpc>
                <a:spcPct val="90000"/>
              </a:lnSpc>
              <a:spcBef>
                <a:spcPct val="0"/>
              </a:spcBef>
              <a:spcAft>
                <a:spcPct val="50000"/>
              </a:spcAft>
              <a:buSzTx/>
              <a:buFont typeface="Wingdings" panose="05000000000000000000" pitchFamily="2" charset="2"/>
              <a:buChar char="Ø"/>
              <a:defRPr/>
            </a:pPr>
            <a:r>
              <a:rPr lang="en-US" sz="2800" dirty="0" smtClean="0"/>
              <a:t>Hacienda </a:t>
            </a:r>
            <a:r>
              <a:rPr lang="en-US" sz="2800" dirty="0" err="1" smtClean="0"/>
              <a:t>monitorea</a:t>
            </a:r>
            <a:r>
              <a:rPr lang="en-US" sz="2800" dirty="0" smtClean="0"/>
              <a:t> </a:t>
            </a:r>
            <a:r>
              <a:rPr lang="en-US" sz="2800" dirty="0" err="1" smtClean="0"/>
              <a:t>milimétricamente</a:t>
            </a:r>
            <a:r>
              <a:rPr lang="en-US" sz="2800" dirty="0" smtClean="0"/>
              <a:t> la </a:t>
            </a:r>
            <a:r>
              <a:rPr lang="en-US" sz="2800" dirty="0" err="1" smtClean="0"/>
              <a:t>información</a:t>
            </a:r>
            <a:r>
              <a:rPr lang="en-US" sz="2800" dirty="0" smtClean="0"/>
              <a:t> y la </a:t>
            </a:r>
            <a:r>
              <a:rPr lang="en-US" sz="2800" dirty="0" err="1" smtClean="0"/>
              <a:t>utilización</a:t>
            </a:r>
            <a:r>
              <a:rPr lang="en-US" sz="2800" dirty="0" smtClean="0"/>
              <a:t> </a:t>
            </a:r>
            <a:r>
              <a:rPr lang="en-US" sz="2800" dirty="0" err="1" smtClean="0"/>
              <a:t>presupuestaria</a:t>
            </a:r>
            <a:endParaRPr lang="en-US" sz="2800" dirty="0"/>
          </a:p>
        </p:txBody>
      </p:sp>
    </p:spTree>
    <p:extLst>
      <p:ext uri="{BB962C8B-B14F-4D97-AF65-F5344CB8AC3E}">
        <p14:creationId xmlns:p14="http://schemas.microsoft.com/office/powerpoint/2010/main" val="2859548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6"/>
          <p:cNvSpPr>
            <a:spLocks noGrp="1"/>
          </p:cNvSpPr>
          <p:nvPr>
            <p:ph type="sldNum" sz="quarter" idx="12"/>
          </p:nvPr>
        </p:nvSpPr>
        <p:spPr/>
        <p:txBody>
          <a:bodyPr/>
          <a:lstStyle>
            <a:lvl1pPr eaLnBrk="0" hangingPunct="0">
              <a:defRPr b="1">
                <a:solidFill>
                  <a:srgbClr val="000000"/>
                </a:solidFill>
                <a:latin typeface="Verdana" panose="020B0604030504040204" pitchFamily="34" charset="0"/>
                <a:cs typeface="Arial" panose="020B0604020202020204" pitchFamily="34" charset="0"/>
              </a:defRPr>
            </a:lvl1pPr>
            <a:lvl2pPr marL="742950" indent="-285750" eaLnBrk="0" hangingPunct="0">
              <a:defRPr b="1">
                <a:solidFill>
                  <a:srgbClr val="000000"/>
                </a:solidFill>
                <a:latin typeface="Verdana" panose="020B0604030504040204" pitchFamily="34" charset="0"/>
                <a:cs typeface="Arial" panose="020B0604020202020204" pitchFamily="34" charset="0"/>
              </a:defRPr>
            </a:lvl2pPr>
            <a:lvl3pPr marL="1143000" indent="-228600" eaLnBrk="0" hangingPunct="0">
              <a:defRPr b="1">
                <a:solidFill>
                  <a:srgbClr val="000000"/>
                </a:solidFill>
                <a:latin typeface="Verdana" panose="020B0604030504040204" pitchFamily="34" charset="0"/>
                <a:cs typeface="Arial" panose="020B0604020202020204" pitchFamily="34" charset="0"/>
              </a:defRPr>
            </a:lvl3pPr>
            <a:lvl4pPr marL="1600200" indent="-228600" eaLnBrk="0" hangingPunct="0">
              <a:defRPr b="1">
                <a:solidFill>
                  <a:srgbClr val="000000"/>
                </a:solidFill>
                <a:latin typeface="Verdana" panose="020B0604030504040204" pitchFamily="34" charset="0"/>
                <a:cs typeface="Arial" panose="020B0604020202020204" pitchFamily="34" charset="0"/>
              </a:defRPr>
            </a:lvl4pPr>
            <a:lvl5pPr marL="2057400" indent="-228600" eaLnBrk="0" hangingPunct="0">
              <a:defRPr b="1">
                <a:solidFill>
                  <a:srgbClr val="000000"/>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9pPr>
          </a:lstStyle>
          <a:p>
            <a:pPr eaLnBrk="1" hangingPunct="1"/>
            <a:fld id="{DF85757C-DFAE-4969-B4A6-97CC7CB50D08}" type="slidenum">
              <a:rPr lang="en-US" altLang="es-CO" b="0">
                <a:solidFill>
                  <a:srgbClr val="FFFFFF"/>
                </a:solidFill>
              </a:rPr>
              <a:pPr eaLnBrk="1" hangingPunct="1"/>
              <a:t>6</a:t>
            </a:fld>
            <a:endParaRPr lang="en-US" altLang="es-CO" b="0">
              <a:solidFill>
                <a:srgbClr val="FFFFFF"/>
              </a:solidFill>
            </a:endParaRPr>
          </a:p>
        </p:txBody>
      </p:sp>
      <p:sp>
        <p:nvSpPr>
          <p:cNvPr id="32770" name="Rectangle 2"/>
          <p:cNvSpPr>
            <a:spLocks noGrp="1" noChangeArrowheads="1"/>
          </p:cNvSpPr>
          <p:nvPr>
            <p:ph type="title"/>
          </p:nvPr>
        </p:nvSpPr>
        <p:spPr>
          <a:solidFill>
            <a:schemeClr val="bg2"/>
          </a:solidFill>
          <a:ln>
            <a:solidFill>
              <a:schemeClr val="tx1"/>
            </a:solidFill>
            <a:miter lim="800000"/>
            <a:headEnd/>
            <a:tailEnd/>
          </a:ln>
        </p:spPr>
        <p:txBody>
          <a:bodyPr/>
          <a:lstStyle/>
          <a:p>
            <a:pPr eaLnBrk="1" hangingPunct="1">
              <a:defRPr/>
            </a:pPr>
            <a:r>
              <a:rPr lang="en-US" sz="2800" b="1" dirty="0">
                <a:solidFill>
                  <a:schemeClr val="tx1"/>
                </a:solidFill>
                <a:latin typeface="Verdana" pitchFamily="34" charset="0"/>
              </a:rPr>
              <a:t>Chile’s M&amp;E System </a:t>
            </a:r>
            <a:br>
              <a:rPr lang="en-US" sz="2800" b="1" dirty="0">
                <a:solidFill>
                  <a:schemeClr val="tx1"/>
                </a:solidFill>
                <a:latin typeface="Verdana" pitchFamily="34" charset="0"/>
              </a:rPr>
            </a:br>
            <a:r>
              <a:rPr lang="en-US" sz="2800" b="1" dirty="0">
                <a:solidFill>
                  <a:schemeClr val="tx1"/>
                </a:solidFill>
                <a:latin typeface="Verdana" pitchFamily="34" charset="0"/>
              </a:rPr>
              <a:t> ― </a:t>
            </a:r>
            <a:r>
              <a:rPr lang="en-US" sz="2800" b="1" dirty="0" err="1" smtClean="0">
                <a:solidFill>
                  <a:schemeClr val="tx1"/>
                </a:solidFill>
                <a:latin typeface="Verdana" pitchFamily="34" charset="0"/>
              </a:rPr>
              <a:t>Fortalezas</a:t>
            </a:r>
            <a:r>
              <a:rPr lang="en-US" sz="2800" b="1" dirty="0" smtClean="0">
                <a:solidFill>
                  <a:schemeClr val="tx1"/>
                </a:solidFill>
                <a:latin typeface="Verdana" pitchFamily="34" charset="0"/>
              </a:rPr>
              <a:t> (</a:t>
            </a:r>
            <a:r>
              <a:rPr lang="en-US" sz="2800" b="1" dirty="0">
                <a:solidFill>
                  <a:schemeClr val="tx1"/>
                </a:solidFill>
                <a:latin typeface="Verdana" pitchFamily="34" charset="0"/>
              </a:rPr>
              <a:t>ii)</a:t>
            </a:r>
            <a:r>
              <a:rPr lang="en-US" sz="3200" b="1" dirty="0">
                <a:solidFill>
                  <a:schemeClr val="tx1"/>
                </a:solidFill>
                <a:latin typeface="Verdana" pitchFamily="34" charset="0"/>
              </a:rPr>
              <a:t> </a:t>
            </a:r>
          </a:p>
        </p:txBody>
      </p:sp>
      <p:sp>
        <p:nvSpPr>
          <p:cNvPr id="32771" name="Rectangle 3"/>
          <p:cNvSpPr>
            <a:spLocks noGrp="1" noChangeArrowheads="1"/>
          </p:cNvSpPr>
          <p:nvPr>
            <p:ph type="body" sz="half" idx="1"/>
          </p:nvPr>
        </p:nvSpPr>
        <p:spPr>
          <a:xfrm>
            <a:off x="1981200" y="1600200"/>
            <a:ext cx="8229600" cy="1600200"/>
          </a:xfrm>
        </p:spPr>
        <p:txBody>
          <a:bodyPr/>
          <a:lstStyle/>
          <a:p>
            <a:pPr eaLnBrk="1" hangingPunct="1">
              <a:lnSpc>
                <a:spcPct val="90000"/>
              </a:lnSpc>
              <a:buSzTx/>
              <a:buFont typeface="Wingdings" panose="05000000000000000000" pitchFamily="2" charset="2"/>
              <a:buChar char="Ø"/>
              <a:defRPr/>
            </a:pPr>
            <a:r>
              <a:rPr lang="en-US" sz="2800" dirty="0" err="1" smtClean="0"/>
              <a:t>Elevada</a:t>
            </a:r>
            <a:r>
              <a:rPr lang="en-US" sz="2800" dirty="0" smtClean="0"/>
              <a:t> </a:t>
            </a:r>
            <a:r>
              <a:rPr lang="en-US" sz="2800" dirty="0" err="1" smtClean="0"/>
              <a:t>utilización</a:t>
            </a:r>
            <a:r>
              <a:rPr lang="en-US" sz="2800" dirty="0" smtClean="0"/>
              <a:t> de </a:t>
            </a:r>
            <a:r>
              <a:rPr lang="en-US" sz="2800" dirty="0" err="1" smtClean="0"/>
              <a:t>resultados</a:t>
            </a:r>
            <a:r>
              <a:rPr lang="en-US" sz="2800" dirty="0" smtClean="0"/>
              <a:t> de M&amp;E </a:t>
            </a:r>
            <a:r>
              <a:rPr lang="en-US" sz="2800" dirty="0" err="1" smtClean="0"/>
              <a:t>en</a:t>
            </a:r>
            <a:r>
              <a:rPr lang="en-US" sz="2800" dirty="0" smtClean="0"/>
              <a:t> el </a:t>
            </a:r>
            <a:r>
              <a:rPr lang="en-US" sz="2800" dirty="0" err="1" smtClean="0"/>
              <a:t>proceso</a:t>
            </a:r>
            <a:r>
              <a:rPr lang="en-US" sz="2800" dirty="0" smtClean="0"/>
              <a:t> </a:t>
            </a:r>
            <a:r>
              <a:rPr lang="en-US" sz="2800" dirty="0" err="1" smtClean="0"/>
              <a:t>presupuestario</a:t>
            </a:r>
            <a:r>
              <a:rPr lang="en-US" sz="2800" dirty="0" smtClean="0"/>
              <a:t> – </a:t>
            </a:r>
            <a:r>
              <a:rPr lang="en-US" sz="2800" dirty="0" err="1" smtClean="0"/>
              <a:t>impone</a:t>
            </a:r>
            <a:r>
              <a:rPr lang="en-US" sz="2800" dirty="0" smtClean="0"/>
              <a:t> </a:t>
            </a:r>
            <a:r>
              <a:rPr lang="en-US" sz="2800" dirty="0" err="1" smtClean="0"/>
              <a:t>mejoramiento</a:t>
            </a:r>
            <a:r>
              <a:rPr lang="en-US" sz="2800" dirty="0" smtClean="0"/>
              <a:t> de </a:t>
            </a:r>
            <a:r>
              <a:rPr lang="en-US" sz="2800" dirty="0" err="1" smtClean="0"/>
              <a:t>programas</a:t>
            </a:r>
            <a:r>
              <a:rPr lang="en-US" sz="2800" dirty="0" smtClean="0"/>
              <a:t> a los </a:t>
            </a:r>
            <a:r>
              <a:rPr lang="en-US" sz="2800" dirty="0" err="1" smtClean="0"/>
              <a:t>ministerios</a:t>
            </a:r>
            <a:r>
              <a:rPr lang="en-US" sz="2800" dirty="0" smtClean="0"/>
              <a:t> (</a:t>
            </a:r>
            <a:r>
              <a:rPr lang="en-US" sz="2800" dirty="0" err="1" smtClean="0"/>
              <a:t>ver</a:t>
            </a:r>
            <a:r>
              <a:rPr lang="en-US" sz="2800" dirty="0" smtClean="0"/>
              <a:t> </a:t>
            </a:r>
            <a:r>
              <a:rPr lang="en-US" sz="2800" dirty="0" err="1" smtClean="0"/>
              <a:t>Tabla</a:t>
            </a:r>
            <a:r>
              <a:rPr lang="en-US" sz="2800" dirty="0" smtClean="0"/>
              <a:t>) </a:t>
            </a:r>
            <a:endParaRPr lang="en-US" sz="2800" dirty="0"/>
          </a:p>
        </p:txBody>
      </p:sp>
      <p:graphicFrame>
        <p:nvGraphicFramePr>
          <p:cNvPr id="32899" name="Group 131"/>
          <p:cNvGraphicFramePr>
            <a:graphicFrameLocks noGrp="1"/>
          </p:cNvGraphicFramePr>
          <p:nvPr/>
        </p:nvGraphicFramePr>
        <p:xfrm>
          <a:off x="1981200" y="3429001"/>
          <a:ext cx="8382000" cy="2860675"/>
        </p:xfrm>
        <a:graphic>
          <a:graphicData uri="http://schemas.openxmlformats.org/drawingml/2006/table">
            <a:tbl>
              <a:tblPr/>
              <a:tblGrid>
                <a:gridCol w="1447800"/>
                <a:gridCol w="1676400"/>
                <a:gridCol w="1447800"/>
                <a:gridCol w="1447800"/>
                <a:gridCol w="1371600"/>
                <a:gridCol w="990600"/>
              </a:tblGrid>
              <a:tr h="504881">
                <a:tc grid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pitchFamily="34" charset="0"/>
                        </a:rPr>
                        <a:t>Utilization of government evaluations -- 2000 to 2005</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7985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Minor adjustment of program, e.g. improved info system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Major change in mangement processes e.g. new targeting criteria, new mgmt info system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Substantial redesign of program or of organiz-ational structure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Institutional relocation of program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Program termination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TOTAL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24%</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9%</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62352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b="1">
                <a:solidFill>
                  <a:srgbClr val="000000"/>
                </a:solidFill>
                <a:latin typeface="Verdana" panose="020B0604030504040204" pitchFamily="34" charset="0"/>
                <a:cs typeface="Arial" panose="020B0604020202020204" pitchFamily="34" charset="0"/>
              </a:defRPr>
            </a:lvl1pPr>
            <a:lvl2pPr marL="742950" indent="-285750" eaLnBrk="0" hangingPunct="0">
              <a:defRPr b="1">
                <a:solidFill>
                  <a:srgbClr val="000000"/>
                </a:solidFill>
                <a:latin typeface="Verdana" panose="020B0604030504040204" pitchFamily="34" charset="0"/>
                <a:cs typeface="Arial" panose="020B0604020202020204" pitchFamily="34" charset="0"/>
              </a:defRPr>
            </a:lvl2pPr>
            <a:lvl3pPr marL="1143000" indent="-228600" eaLnBrk="0" hangingPunct="0">
              <a:defRPr b="1">
                <a:solidFill>
                  <a:srgbClr val="000000"/>
                </a:solidFill>
                <a:latin typeface="Verdana" panose="020B0604030504040204" pitchFamily="34" charset="0"/>
                <a:cs typeface="Arial" panose="020B0604020202020204" pitchFamily="34" charset="0"/>
              </a:defRPr>
            </a:lvl3pPr>
            <a:lvl4pPr marL="1600200" indent="-228600" eaLnBrk="0" hangingPunct="0">
              <a:defRPr b="1">
                <a:solidFill>
                  <a:srgbClr val="000000"/>
                </a:solidFill>
                <a:latin typeface="Verdana" panose="020B0604030504040204" pitchFamily="34" charset="0"/>
                <a:cs typeface="Arial" panose="020B0604020202020204" pitchFamily="34" charset="0"/>
              </a:defRPr>
            </a:lvl4pPr>
            <a:lvl5pPr marL="2057400" indent="-228600" eaLnBrk="0" hangingPunct="0">
              <a:defRPr b="1">
                <a:solidFill>
                  <a:srgbClr val="000000"/>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b="1">
                <a:solidFill>
                  <a:srgbClr val="000000"/>
                </a:solidFill>
                <a:latin typeface="Verdana" panose="020B0604030504040204" pitchFamily="34" charset="0"/>
                <a:cs typeface="Arial" panose="020B0604020202020204" pitchFamily="34" charset="0"/>
              </a:defRPr>
            </a:lvl9pPr>
          </a:lstStyle>
          <a:p>
            <a:pPr eaLnBrk="1" hangingPunct="1"/>
            <a:fld id="{961B4ECF-D2B8-441F-8823-8985BD254218}" type="slidenum">
              <a:rPr lang="en-US" altLang="es-CO" b="0">
                <a:solidFill>
                  <a:srgbClr val="FFFFFF"/>
                </a:solidFill>
              </a:rPr>
              <a:pPr eaLnBrk="1" hangingPunct="1"/>
              <a:t>7</a:t>
            </a:fld>
            <a:endParaRPr lang="en-US" altLang="es-CO" b="0">
              <a:solidFill>
                <a:srgbClr val="FFFFFF"/>
              </a:solidFill>
            </a:endParaRPr>
          </a:p>
        </p:txBody>
      </p:sp>
      <p:sp>
        <p:nvSpPr>
          <p:cNvPr id="25602" name="Rectangle 2"/>
          <p:cNvSpPr>
            <a:spLocks noGrp="1" noChangeArrowheads="1"/>
          </p:cNvSpPr>
          <p:nvPr>
            <p:ph type="title"/>
          </p:nvPr>
        </p:nvSpPr>
        <p:spPr>
          <a:xfrm>
            <a:off x="1828800" y="430214"/>
            <a:ext cx="8458200" cy="941387"/>
          </a:xfrm>
          <a:solidFill>
            <a:schemeClr val="bg2"/>
          </a:solidFill>
          <a:ln>
            <a:solidFill>
              <a:schemeClr val="tx1"/>
            </a:solidFill>
            <a:miter lim="800000"/>
            <a:headEnd/>
            <a:tailEnd/>
          </a:ln>
        </p:spPr>
        <p:txBody>
          <a:bodyPr/>
          <a:lstStyle/>
          <a:p>
            <a:pPr eaLnBrk="1" hangingPunct="1">
              <a:defRPr/>
            </a:pPr>
            <a:r>
              <a:rPr lang="en-US" sz="2800" b="1" dirty="0">
                <a:solidFill>
                  <a:schemeClr val="tx1"/>
                </a:solidFill>
                <a:latin typeface="Verdana" pitchFamily="34" charset="0"/>
              </a:rPr>
              <a:t>Chile’s M&amp;E System </a:t>
            </a:r>
            <a:br>
              <a:rPr lang="en-US" sz="2800" b="1" dirty="0">
                <a:solidFill>
                  <a:schemeClr val="tx1"/>
                </a:solidFill>
                <a:latin typeface="Verdana" pitchFamily="34" charset="0"/>
              </a:rPr>
            </a:br>
            <a:r>
              <a:rPr lang="en-US" sz="2800" b="1" dirty="0">
                <a:solidFill>
                  <a:schemeClr val="tx1"/>
                </a:solidFill>
                <a:latin typeface="Verdana" pitchFamily="34" charset="0"/>
              </a:rPr>
              <a:t> ― </a:t>
            </a:r>
            <a:r>
              <a:rPr lang="en-US" sz="2800" b="1" dirty="0" err="1" smtClean="0">
                <a:solidFill>
                  <a:schemeClr val="tx1"/>
                </a:solidFill>
                <a:latin typeface="Verdana" pitchFamily="34" charset="0"/>
              </a:rPr>
              <a:t>Debilidades</a:t>
            </a:r>
            <a:endParaRPr lang="en-US" sz="2800" b="1" dirty="0">
              <a:solidFill>
                <a:schemeClr val="tx1"/>
              </a:solidFill>
              <a:latin typeface="Verdana" pitchFamily="34" charset="0"/>
            </a:endParaRPr>
          </a:p>
        </p:txBody>
      </p:sp>
      <p:sp>
        <p:nvSpPr>
          <p:cNvPr id="25603" name="Rectangle 3"/>
          <p:cNvSpPr>
            <a:spLocks noGrp="1" noChangeArrowheads="1"/>
          </p:cNvSpPr>
          <p:nvPr>
            <p:ph type="body" idx="1"/>
          </p:nvPr>
        </p:nvSpPr>
        <p:spPr>
          <a:xfrm>
            <a:off x="1905000" y="2057400"/>
            <a:ext cx="8534400" cy="3962400"/>
          </a:xfrm>
        </p:spPr>
        <p:txBody>
          <a:bodyPr/>
          <a:lstStyle/>
          <a:p>
            <a:pPr marL="0" indent="0" eaLnBrk="1" hangingPunct="1">
              <a:lnSpc>
                <a:spcPct val="90000"/>
              </a:lnSpc>
              <a:buSzTx/>
              <a:buNone/>
              <a:defRPr/>
            </a:pPr>
            <a:r>
              <a:rPr lang="en-US" sz="2800" b="1" dirty="0" smtClean="0"/>
              <a:t> </a:t>
            </a:r>
            <a:endParaRPr lang="en-US" sz="2800" dirty="0"/>
          </a:p>
          <a:p>
            <a:pPr marL="609600" indent="-609600" eaLnBrk="1" hangingPunct="1">
              <a:lnSpc>
                <a:spcPct val="90000"/>
              </a:lnSpc>
              <a:buSzTx/>
              <a:buFont typeface="Wingdings" panose="05000000000000000000" pitchFamily="2" charset="2"/>
              <a:buAutoNum type="arabicPeriod"/>
              <a:defRPr/>
            </a:pPr>
            <a:endParaRPr lang="en-US" sz="800" dirty="0"/>
          </a:p>
          <a:p>
            <a:pPr marL="0" indent="0" algn="ctr" eaLnBrk="1" hangingPunct="1">
              <a:lnSpc>
                <a:spcPct val="90000"/>
              </a:lnSpc>
              <a:buSzTx/>
              <a:buNone/>
              <a:defRPr/>
            </a:pPr>
            <a:r>
              <a:rPr lang="en-US" sz="3600" b="1" dirty="0" smtClean="0">
                <a:solidFill>
                  <a:srgbClr val="FF0000"/>
                </a:solidFill>
              </a:rPr>
              <a:t>BAJA APROPIACIÓN Y BAJA UTILIZACIÓN SECTORIAL Y MINISTERIAL DE LAS EVALUACIONES DEL MINISTERIO DE HACIENDA</a:t>
            </a:r>
            <a:endParaRPr lang="en-US" sz="3600" b="1" dirty="0">
              <a:solidFill>
                <a:srgbClr val="FF0000"/>
              </a:solidFill>
            </a:endParaRPr>
          </a:p>
        </p:txBody>
      </p:sp>
    </p:spTree>
    <p:extLst>
      <p:ext uri="{BB962C8B-B14F-4D97-AF65-F5344CB8AC3E}">
        <p14:creationId xmlns:p14="http://schemas.microsoft.com/office/powerpoint/2010/main" val="4413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382000" cy="838200"/>
          </a:xfrm>
        </p:spPr>
        <p:txBody>
          <a:bodyPr>
            <a:normAutofit fontScale="90000"/>
          </a:bodyPr>
          <a:lstStyle/>
          <a:p>
            <a:r>
              <a:rPr lang="es-MX" sz="4000" b="1" dirty="0">
                <a:solidFill>
                  <a:schemeClr val="accent2"/>
                </a:solidFill>
              </a:rPr>
              <a:t>Problemas y limitaciones de instrumentos desarrollados inicialmente (1) L.A.</a:t>
            </a:r>
            <a:r>
              <a:rPr lang="es-CO" b="1" dirty="0"/>
              <a:t/>
            </a:r>
            <a:br>
              <a:rPr lang="es-CO" b="1" dirty="0"/>
            </a:br>
            <a:endParaRPr lang="es-CO"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0189856"/>
              </p:ext>
            </p:extLst>
          </p:nvPr>
        </p:nvGraphicFramePr>
        <p:xfrm>
          <a:off x="653142" y="1059543"/>
          <a:ext cx="10842171" cy="5493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50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73162"/>
          </a:xfrm>
        </p:spPr>
        <p:txBody>
          <a:bodyPr>
            <a:normAutofit fontScale="90000"/>
          </a:bodyPr>
          <a:lstStyle/>
          <a:p>
            <a:r>
              <a:rPr lang="en-US" sz="4000" b="1" dirty="0" smtClean="0">
                <a:solidFill>
                  <a:schemeClr val="accent2"/>
                </a:solidFill>
              </a:rPr>
              <a:t>Se </a:t>
            </a:r>
            <a:r>
              <a:rPr lang="en-US" sz="4000" b="1" dirty="0" err="1" smtClean="0">
                <a:solidFill>
                  <a:schemeClr val="accent2"/>
                </a:solidFill>
              </a:rPr>
              <a:t>logró</a:t>
            </a:r>
            <a:r>
              <a:rPr lang="en-US" sz="4000" b="1" dirty="0" smtClean="0">
                <a:solidFill>
                  <a:schemeClr val="accent2"/>
                </a:solidFill>
              </a:rPr>
              <a:t> </a:t>
            </a:r>
            <a:r>
              <a:rPr lang="en-US" sz="4000" b="1" dirty="0" err="1" smtClean="0">
                <a:solidFill>
                  <a:schemeClr val="accent2"/>
                </a:solidFill>
              </a:rPr>
              <a:t>aportar</a:t>
            </a:r>
            <a:r>
              <a:rPr lang="en-US" sz="4000" b="1" dirty="0" smtClean="0">
                <a:solidFill>
                  <a:schemeClr val="accent2"/>
                </a:solidFill>
              </a:rPr>
              <a:t> IR al </a:t>
            </a:r>
            <a:r>
              <a:rPr lang="en-US" sz="4000" b="1" dirty="0" err="1" smtClean="0">
                <a:solidFill>
                  <a:schemeClr val="accent2"/>
                </a:solidFill>
              </a:rPr>
              <a:t>Presupuesto</a:t>
            </a:r>
            <a:r>
              <a:rPr lang="en-US" sz="4000" b="1" dirty="0" smtClean="0">
                <a:solidFill>
                  <a:schemeClr val="accent2"/>
                </a:solidFill>
              </a:rPr>
              <a:t>. PERO,</a:t>
            </a:r>
            <a:br>
              <a:rPr lang="en-US" sz="4000" b="1" dirty="0" smtClean="0">
                <a:solidFill>
                  <a:schemeClr val="accent2"/>
                </a:solidFill>
              </a:rPr>
            </a:br>
            <a:r>
              <a:rPr lang="en-US" sz="4000" b="1" dirty="0" smtClean="0">
                <a:solidFill>
                  <a:schemeClr val="accent2"/>
                </a:solidFill>
              </a:rPr>
              <a:t>Cu</a:t>
            </a:r>
            <a:r>
              <a:rPr lang="es-CO" sz="4000" b="1" dirty="0">
                <a:solidFill>
                  <a:schemeClr val="accent2"/>
                </a:solidFill>
              </a:rPr>
              <a:t>á</a:t>
            </a:r>
            <a:r>
              <a:rPr lang="en-US" sz="4000" b="1" dirty="0">
                <a:solidFill>
                  <a:schemeClr val="accent2"/>
                </a:solidFill>
              </a:rPr>
              <a:t>les </a:t>
            </a:r>
            <a:r>
              <a:rPr lang="en-US" sz="4000" b="1" dirty="0" err="1">
                <a:solidFill>
                  <a:schemeClr val="accent2"/>
                </a:solidFill>
              </a:rPr>
              <a:t>Problemas</a:t>
            </a:r>
            <a:r>
              <a:rPr lang="en-US" sz="4000" b="1" dirty="0">
                <a:solidFill>
                  <a:schemeClr val="accent2"/>
                </a:solidFill>
              </a:rPr>
              <a:t> </a:t>
            </a:r>
            <a:r>
              <a:rPr lang="en-US" sz="4000" b="1" dirty="0" err="1">
                <a:solidFill>
                  <a:schemeClr val="accent2"/>
                </a:solidFill>
              </a:rPr>
              <a:t>persisten</a:t>
            </a:r>
            <a:r>
              <a:rPr lang="en-US" sz="4000" b="1" dirty="0">
                <a:solidFill>
                  <a:schemeClr val="accent2"/>
                </a:solidFill>
              </a:rPr>
              <a:t> – </a:t>
            </a:r>
            <a:r>
              <a:rPr lang="en-US" sz="4000" b="1" dirty="0" err="1">
                <a:solidFill>
                  <a:schemeClr val="accent2"/>
                </a:solidFill>
              </a:rPr>
              <a:t>Por</a:t>
            </a:r>
            <a:r>
              <a:rPr lang="en-US" sz="4000" b="1" dirty="0">
                <a:solidFill>
                  <a:schemeClr val="accent2"/>
                </a:solidFill>
              </a:rPr>
              <a:t> </a:t>
            </a:r>
            <a:r>
              <a:rPr lang="en-US" sz="4000" b="1" dirty="0" err="1">
                <a:solidFill>
                  <a:schemeClr val="accent2"/>
                </a:solidFill>
              </a:rPr>
              <a:t>qu</a:t>
            </a:r>
            <a:r>
              <a:rPr lang="es-MX" sz="4000" b="1" dirty="0">
                <a:solidFill>
                  <a:schemeClr val="accent2"/>
                </a:solidFill>
              </a:rPr>
              <a:t>é</a:t>
            </a:r>
            <a:r>
              <a:rPr lang="en-US" sz="4000" b="1" dirty="0">
                <a:solidFill>
                  <a:schemeClr val="accent2"/>
                </a:solidFill>
              </a:rPr>
              <a:t>?</a:t>
            </a:r>
            <a:endParaRPr lang="es-CO" sz="4000" b="1" dirty="0">
              <a:solidFill>
                <a:schemeClr val="accent2"/>
              </a:solidFill>
            </a:endParaRPr>
          </a:p>
        </p:txBody>
      </p:sp>
      <p:sp>
        <p:nvSpPr>
          <p:cNvPr id="3" name="Content Placeholder 2"/>
          <p:cNvSpPr>
            <a:spLocks noGrp="1"/>
          </p:cNvSpPr>
          <p:nvPr>
            <p:ph idx="1"/>
          </p:nvPr>
        </p:nvSpPr>
        <p:spPr>
          <a:xfrm>
            <a:off x="1828800" y="1447800"/>
            <a:ext cx="8382000" cy="5105400"/>
          </a:xfrm>
        </p:spPr>
        <p:txBody>
          <a:bodyPr>
            <a:normAutofit lnSpcReduction="10000"/>
          </a:bodyPr>
          <a:lstStyle/>
          <a:p>
            <a:pPr marL="0" indent="0">
              <a:buNone/>
            </a:pPr>
            <a:r>
              <a:rPr lang="en-US" sz="2800" dirty="0"/>
              <a:t>-  Balance particular/</a:t>
            </a:r>
            <a:r>
              <a:rPr lang="en-US" sz="2800" dirty="0" err="1"/>
              <a:t>secundario</a:t>
            </a:r>
            <a:r>
              <a:rPr lang="en-US" sz="2800" dirty="0"/>
              <a:t> – general/</a:t>
            </a:r>
            <a:r>
              <a:rPr lang="en-US" sz="2800" dirty="0" err="1"/>
              <a:t>prioritario</a:t>
            </a:r>
            <a:r>
              <a:rPr lang="en-US" sz="2800" dirty="0"/>
              <a:t>: la    f</a:t>
            </a:r>
            <a:r>
              <a:rPr lang="es-CO" sz="2800" dirty="0">
                <a:solidFill>
                  <a:schemeClr val="dk1"/>
                </a:solidFill>
              </a:rPr>
              <a:t>á</a:t>
            </a:r>
            <a:r>
              <a:rPr lang="en-US" sz="2800" dirty="0" err="1"/>
              <a:t>brica</a:t>
            </a:r>
            <a:r>
              <a:rPr lang="en-US" sz="2800" dirty="0"/>
              <a:t> de M&amp;E + </a:t>
            </a:r>
            <a:r>
              <a:rPr lang="en-US" sz="2800" dirty="0" err="1"/>
              <a:t>Cascada</a:t>
            </a:r>
            <a:r>
              <a:rPr lang="en-US" sz="2800" dirty="0"/>
              <a:t> de </a:t>
            </a:r>
            <a:r>
              <a:rPr lang="en-US" sz="2800" dirty="0" err="1"/>
              <a:t>prioridades</a:t>
            </a:r>
            <a:r>
              <a:rPr lang="en-US" sz="2800" dirty="0"/>
              <a:t> y </a:t>
            </a:r>
            <a:r>
              <a:rPr lang="en-US" sz="2800" dirty="0" err="1"/>
              <a:t>uso</a:t>
            </a:r>
            <a:r>
              <a:rPr lang="en-US" sz="2800" dirty="0"/>
              <a:t> </a:t>
            </a:r>
            <a:r>
              <a:rPr lang="en-US" sz="2800" dirty="0" err="1"/>
              <a:t>piramidal</a:t>
            </a:r>
            <a:endParaRPr lang="en-US" sz="2800" dirty="0"/>
          </a:p>
          <a:p>
            <a:pPr>
              <a:buFontTx/>
              <a:buChar char="-"/>
            </a:pPr>
            <a:r>
              <a:rPr lang="en-US" sz="2800" dirty="0" err="1"/>
              <a:t>Información</a:t>
            </a:r>
            <a:r>
              <a:rPr lang="en-US" sz="2800" dirty="0"/>
              <a:t> </a:t>
            </a:r>
            <a:r>
              <a:rPr lang="en-US" sz="2800" dirty="0" err="1"/>
              <a:t>insuficiente</a:t>
            </a:r>
            <a:r>
              <a:rPr lang="en-US" sz="2800" dirty="0"/>
              <a:t> o </a:t>
            </a:r>
            <a:r>
              <a:rPr lang="en-US" sz="2800" dirty="0" err="1"/>
              <a:t>inadecuada</a:t>
            </a:r>
            <a:r>
              <a:rPr lang="en-US" sz="2800" dirty="0"/>
              <a:t>: </a:t>
            </a:r>
            <a:r>
              <a:rPr lang="en-US" sz="2800" dirty="0" err="1"/>
              <a:t>acumulación</a:t>
            </a:r>
            <a:r>
              <a:rPr lang="en-US" sz="2800" dirty="0"/>
              <a:t> y        </a:t>
            </a:r>
            <a:r>
              <a:rPr lang="en-US" sz="2800" dirty="0" err="1"/>
              <a:t>continuidad</a:t>
            </a:r>
            <a:r>
              <a:rPr lang="en-US" sz="2800" dirty="0"/>
              <a:t> – </a:t>
            </a:r>
            <a:r>
              <a:rPr lang="en-US" sz="2800" dirty="0" err="1"/>
              <a:t>Banco</a:t>
            </a:r>
            <a:r>
              <a:rPr lang="en-US" sz="2800" dirty="0"/>
              <a:t> de </a:t>
            </a:r>
            <a:r>
              <a:rPr lang="en-US" sz="2800" dirty="0" err="1"/>
              <a:t>Indicadores</a:t>
            </a:r>
            <a:r>
              <a:rPr lang="en-US" sz="2800" dirty="0"/>
              <a:t> y </a:t>
            </a:r>
            <a:r>
              <a:rPr lang="en-US" sz="2800" dirty="0" err="1"/>
              <a:t>Resultados</a:t>
            </a:r>
            <a:endParaRPr lang="en-US" sz="2800" dirty="0"/>
          </a:p>
          <a:p>
            <a:pPr>
              <a:buFontTx/>
              <a:buChar char="-"/>
            </a:pPr>
            <a:r>
              <a:rPr lang="en-US" sz="2800" dirty="0" err="1"/>
              <a:t>Información</a:t>
            </a:r>
            <a:r>
              <a:rPr lang="en-US" sz="2800" dirty="0"/>
              <a:t> </a:t>
            </a:r>
            <a:r>
              <a:rPr lang="en-US" sz="2800" dirty="0" err="1"/>
              <a:t>financiera</a:t>
            </a:r>
            <a:r>
              <a:rPr lang="en-US" sz="2800" dirty="0"/>
              <a:t> o f</a:t>
            </a:r>
            <a:r>
              <a:rPr lang="es-MX" sz="2800" dirty="0"/>
              <a:t>í</a:t>
            </a:r>
            <a:r>
              <a:rPr lang="en-US" sz="2800" dirty="0" err="1"/>
              <a:t>sica</a:t>
            </a:r>
            <a:r>
              <a:rPr lang="en-US" sz="2800" dirty="0"/>
              <a:t> </a:t>
            </a:r>
            <a:r>
              <a:rPr lang="en-US" sz="2800" dirty="0" err="1"/>
              <a:t>discordante</a:t>
            </a:r>
            <a:r>
              <a:rPr lang="en-US" sz="2800" dirty="0"/>
              <a:t> </a:t>
            </a:r>
          </a:p>
          <a:p>
            <a:pPr marL="0" indent="0">
              <a:buNone/>
            </a:pPr>
            <a:r>
              <a:rPr lang="en-US" sz="2800" dirty="0"/>
              <a:t>-  </a:t>
            </a:r>
            <a:r>
              <a:rPr lang="en-US" sz="2800" dirty="0" err="1"/>
              <a:t>Medios</a:t>
            </a:r>
            <a:r>
              <a:rPr lang="en-US" sz="2800" dirty="0"/>
              <a:t> de </a:t>
            </a:r>
            <a:r>
              <a:rPr lang="en-US" sz="2800" dirty="0" err="1"/>
              <a:t>verificación</a:t>
            </a:r>
            <a:r>
              <a:rPr lang="en-US" sz="2800" dirty="0"/>
              <a:t> </a:t>
            </a:r>
            <a:r>
              <a:rPr lang="en-US" sz="2800" dirty="0" err="1"/>
              <a:t>débiles</a:t>
            </a:r>
            <a:r>
              <a:rPr lang="en-US" sz="2800" dirty="0"/>
              <a:t> – </a:t>
            </a:r>
            <a:r>
              <a:rPr lang="en-US" sz="2800" dirty="0" err="1"/>
              <a:t>Colisión</a:t>
            </a:r>
            <a:r>
              <a:rPr lang="en-US" sz="2800" dirty="0"/>
              <a:t> de </a:t>
            </a:r>
            <a:r>
              <a:rPr lang="en-US" sz="2800" dirty="0" err="1"/>
              <a:t>intereses</a:t>
            </a:r>
            <a:r>
              <a:rPr lang="en-US" sz="2800" dirty="0"/>
              <a:t>- </a:t>
            </a:r>
            <a:r>
              <a:rPr lang="en-US" sz="2800" dirty="0" err="1"/>
              <a:t>falta</a:t>
            </a:r>
            <a:r>
              <a:rPr lang="en-US" sz="2800" dirty="0"/>
              <a:t> de </a:t>
            </a:r>
            <a:r>
              <a:rPr lang="en-US" sz="2800" dirty="0" err="1"/>
              <a:t>especialidad</a:t>
            </a:r>
            <a:r>
              <a:rPr lang="en-US" sz="2800" dirty="0"/>
              <a:t> de </a:t>
            </a:r>
            <a:r>
              <a:rPr lang="en-US" sz="2800" dirty="0" err="1"/>
              <a:t>agencias</a:t>
            </a:r>
            <a:r>
              <a:rPr lang="en-US" sz="2800" dirty="0"/>
              <a:t> de </a:t>
            </a:r>
            <a:r>
              <a:rPr lang="en-US" sz="2800" dirty="0" err="1"/>
              <a:t>Censo</a:t>
            </a:r>
            <a:r>
              <a:rPr lang="en-US" sz="2800" dirty="0"/>
              <a:t> </a:t>
            </a:r>
            <a:r>
              <a:rPr lang="en-US" sz="2800" dirty="0"/>
              <a:t>y </a:t>
            </a:r>
            <a:r>
              <a:rPr lang="en-US" sz="2800" dirty="0" err="1"/>
              <a:t>Estad</a:t>
            </a:r>
            <a:r>
              <a:rPr lang="es-MX" sz="2800" dirty="0"/>
              <a:t>í</a:t>
            </a:r>
            <a:r>
              <a:rPr lang="en-US" sz="2800" dirty="0" err="1"/>
              <a:t>stica</a:t>
            </a:r>
            <a:endParaRPr lang="en-US" sz="2800" dirty="0"/>
          </a:p>
          <a:p>
            <a:pPr marL="0" indent="0">
              <a:buNone/>
            </a:pPr>
            <a:r>
              <a:rPr lang="en-US" sz="2800" dirty="0"/>
              <a:t>-  </a:t>
            </a:r>
            <a:r>
              <a:rPr lang="en-US" sz="2800" dirty="0" err="1"/>
              <a:t>Masa</a:t>
            </a:r>
            <a:r>
              <a:rPr lang="en-US" sz="2800" dirty="0"/>
              <a:t> </a:t>
            </a:r>
            <a:r>
              <a:rPr lang="en-US" sz="2800" dirty="0" err="1"/>
              <a:t>cr</a:t>
            </a:r>
            <a:r>
              <a:rPr lang="es-MX" sz="2800" dirty="0"/>
              <a:t>í</a:t>
            </a:r>
            <a:r>
              <a:rPr lang="en-US" sz="2800" dirty="0" err="1"/>
              <a:t>tica</a:t>
            </a:r>
            <a:r>
              <a:rPr lang="en-US" sz="2800" dirty="0"/>
              <a:t> </a:t>
            </a:r>
            <a:r>
              <a:rPr lang="en-US" sz="2800" dirty="0" err="1"/>
              <a:t>especializada</a:t>
            </a:r>
            <a:r>
              <a:rPr lang="en-US" sz="2800" dirty="0"/>
              <a:t> y </a:t>
            </a:r>
            <a:r>
              <a:rPr lang="en-US" sz="2800" dirty="0" err="1"/>
              <a:t>protectora</a:t>
            </a:r>
            <a:r>
              <a:rPr lang="en-US" sz="2800" dirty="0"/>
              <a:t> del Good Will</a:t>
            </a:r>
          </a:p>
          <a:p>
            <a:pPr marL="0" indent="0">
              <a:buNone/>
            </a:pPr>
            <a:r>
              <a:rPr lang="en-US" sz="2800" dirty="0"/>
              <a:t>-  </a:t>
            </a:r>
            <a:r>
              <a:rPr lang="en-US" sz="2800" dirty="0" err="1"/>
              <a:t>Limitado</a:t>
            </a:r>
            <a:r>
              <a:rPr lang="en-US" sz="2800" dirty="0"/>
              <a:t> </a:t>
            </a:r>
            <a:r>
              <a:rPr lang="en-US" sz="2800" dirty="0" err="1"/>
              <a:t>Uso</a:t>
            </a:r>
            <a:r>
              <a:rPr lang="en-US" sz="2800" dirty="0"/>
              <a:t> – El </a:t>
            </a:r>
            <a:r>
              <a:rPr lang="en-US" sz="2800" dirty="0" err="1"/>
              <a:t>Presupuesto</a:t>
            </a:r>
            <a:r>
              <a:rPr lang="en-US" sz="2800" dirty="0"/>
              <a:t> </a:t>
            </a:r>
            <a:r>
              <a:rPr lang="en-US" sz="2800" dirty="0" err="1"/>
              <a:t>Anual</a:t>
            </a:r>
            <a:endParaRPr lang="en-US" sz="2800" dirty="0"/>
          </a:p>
          <a:p>
            <a:pPr marL="0" indent="0">
              <a:buNone/>
            </a:pPr>
            <a:r>
              <a:rPr lang="en-US" sz="2800" dirty="0"/>
              <a:t>-  </a:t>
            </a:r>
            <a:r>
              <a:rPr lang="es-CO" sz="2800" dirty="0"/>
              <a:t>É</a:t>
            </a:r>
            <a:r>
              <a:rPr lang="en-US" sz="2800" dirty="0" err="1"/>
              <a:t>nfasis</a:t>
            </a:r>
            <a:r>
              <a:rPr lang="en-US" sz="2800" dirty="0"/>
              <a:t> en </a:t>
            </a:r>
            <a:r>
              <a:rPr lang="en-US" sz="2800" dirty="0" err="1"/>
              <a:t>purismo</a:t>
            </a:r>
            <a:r>
              <a:rPr lang="en-US" sz="2800" dirty="0"/>
              <a:t> </a:t>
            </a:r>
            <a:r>
              <a:rPr lang="en-US" sz="2800" dirty="0" err="1"/>
              <a:t>sobre</a:t>
            </a:r>
            <a:r>
              <a:rPr lang="en-US" sz="2800" dirty="0"/>
              <a:t> </a:t>
            </a:r>
            <a:r>
              <a:rPr lang="en-US" sz="2800" dirty="0" err="1"/>
              <a:t>usos</a:t>
            </a:r>
            <a:r>
              <a:rPr lang="en-US" sz="2800" dirty="0"/>
              <a:t> </a:t>
            </a:r>
            <a:r>
              <a:rPr lang="en-US" sz="2800" dirty="0" err="1"/>
              <a:t>demandados</a:t>
            </a:r>
            <a:r>
              <a:rPr lang="en-US" sz="2800" dirty="0"/>
              <a:t> – </a:t>
            </a:r>
            <a:r>
              <a:rPr lang="en-US" sz="2800" dirty="0" err="1"/>
              <a:t>Débil</a:t>
            </a:r>
            <a:r>
              <a:rPr lang="en-US" sz="2800" dirty="0"/>
              <a:t> </a:t>
            </a:r>
            <a:r>
              <a:rPr lang="en-US" sz="2800" dirty="0" err="1"/>
              <a:t>efecto</a:t>
            </a:r>
            <a:r>
              <a:rPr lang="en-US" sz="2800" dirty="0"/>
              <a:t> </a:t>
            </a:r>
            <a:r>
              <a:rPr lang="en-US" sz="2800" dirty="0" err="1"/>
              <a:t>Demostración</a:t>
            </a:r>
            <a:endParaRPr lang="en-US" sz="2800" dirty="0"/>
          </a:p>
          <a:p>
            <a:pPr>
              <a:buFontTx/>
              <a:buChar char="-"/>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s-CO" sz="2800" dirty="0"/>
          </a:p>
        </p:txBody>
      </p:sp>
    </p:spTree>
    <p:extLst>
      <p:ext uri="{BB962C8B-B14F-4D97-AF65-F5344CB8AC3E}">
        <p14:creationId xmlns:p14="http://schemas.microsoft.com/office/powerpoint/2010/main" val="1301338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rgbClr val="CCFF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000000"/>
            </a:solidFill>
            <a:effectLst/>
            <a:latin typeface="Verdana" pitchFamily="34" charset="0"/>
            <a:cs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or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rde">
      <a:majorFont>
        <a:latin typeface="Verdan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1" i="0" u="sng"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1" i="0" u="sng" strike="noStrike" cap="none" normalizeH="0" baseline="0" smtClean="0">
            <a:ln>
              <a:noFill/>
            </a:ln>
            <a:solidFill>
              <a:schemeClr val="tx1"/>
            </a:solidFill>
            <a:effectLst/>
            <a:latin typeface="Century Gothic" pitchFamily="34" charset="0"/>
          </a:defRPr>
        </a:defPPr>
      </a:lstStyle>
    </a:lnDef>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10">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Borde 11">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orde 12">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5F5F5F"/>
        </a:hlink>
        <a:folHlink>
          <a:srgbClr val="5F5F5F"/>
        </a:folHlink>
      </a:clrScheme>
      <a:clrMap bg1="lt1" tx1="dk1" bg2="lt2" tx2="dk2" accent1="accent1" accent2="accent2" accent3="accent3" accent4="accent4" accent5="accent5" accent6="accent6" hlink="hlink" folHlink="folHlink"/>
    </a:extraClrScheme>
    <a:extraClrScheme>
      <a:clrScheme name="Borde 13">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0033CC"/>
        </a:hlink>
        <a:folHlink>
          <a:srgbClr val="0033CC"/>
        </a:folHlink>
      </a:clrScheme>
      <a:clrMap bg1="lt1" tx1="dk1" bg2="lt2" tx2="dk2" accent1="accent1" accent2="accent2" accent3="accent3" accent4="accent4" accent5="accent5" accent6="accent6" hlink="hlink" folHlink="folHlink"/>
    </a:extraClrScheme>
    <a:extraClrScheme>
      <a:clrScheme name="Borde 14">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336699"/>
        </a:hlink>
        <a:folHlink>
          <a:srgbClr val="336699"/>
        </a:folHlink>
      </a:clrScheme>
      <a:clrMap bg1="lt1" tx1="dk1" bg2="lt2" tx2="dk2" accent1="accent1" accent2="accent2" accent3="accent3" accent4="accent4" accent5="accent5" accent6="accent6" hlink="hlink" folHlink="folHlink"/>
    </a:extraClrScheme>
    <a:extraClrScheme>
      <a:clrScheme name="Borde 15">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0099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iano Sty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alpha val="81000"/>
          </a:schemeClr>
        </a:solidFill>
        <a:ln w="22225" cap="rnd">
          <a:solidFill>
            <a:schemeClr val="bg1">
              <a:lumMod val="75000"/>
            </a:schemeClr>
          </a:solidFill>
        </a:ln>
      </a:spPr>
      <a:bodyPr wrap="square" rtlCol="0">
        <a:spAutoFit/>
      </a:bodyPr>
      <a:lstStyle>
        <a:defPPr algn="ctr">
          <a:defRPr sz="1200" b="1" dirty="0" smtClean="0">
            <a:solidFill>
              <a:schemeClr val="bg1"/>
            </a:solidFill>
          </a:defRPr>
        </a:defPPr>
      </a:lstStyle>
    </a:txDef>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iano Sty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alpha val="81000"/>
          </a:schemeClr>
        </a:solidFill>
        <a:ln w="22225" cap="rnd">
          <a:solidFill>
            <a:schemeClr val="bg1">
              <a:lumMod val="75000"/>
            </a:schemeClr>
          </a:solidFill>
        </a:ln>
      </a:spPr>
      <a:bodyPr wrap="square" rtlCol="0">
        <a:spAutoFit/>
      </a:bodyPr>
      <a:lstStyle>
        <a:defPPr algn="ctr">
          <a:defRPr sz="1200" b="1" dirty="0" smtClean="0">
            <a:solidFill>
              <a:schemeClr val="bg1"/>
            </a:solidFill>
          </a:defRPr>
        </a:defPPr>
      </a:lstStyle>
    </a:txDef>
  </a:objectDefaults>
  <a:extraClrSchemeLst/>
</a:theme>
</file>

<file path=ppt/theme/theme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iano Sty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alpha val="81000"/>
          </a:schemeClr>
        </a:solidFill>
        <a:ln w="22225" cap="rnd">
          <a:solidFill>
            <a:schemeClr val="bg1">
              <a:lumMod val="75000"/>
            </a:schemeClr>
          </a:solidFill>
        </a:ln>
      </a:spPr>
      <a:bodyPr wrap="square" rtlCol="0">
        <a:spAutoFit/>
      </a:bodyPr>
      <a:lstStyle>
        <a:defPPr algn="ctr">
          <a:defRPr sz="1200" b="1" dirty="0" smtClean="0">
            <a:solidFill>
              <a:schemeClr val="bg1"/>
            </a:solidFill>
          </a:defRPr>
        </a:defPPr>
      </a:lstStyle>
    </a:txDef>
  </a:objectDefaults>
  <a:extraClrSchemeLst/>
</a:theme>
</file>

<file path=ppt/theme/theme9.xml><?xml version="1.0" encoding="utf-8"?>
<a:theme xmlns:a="http://schemas.openxmlformats.org/drawingml/2006/main" name="2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4443</Words>
  <Application>Microsoft Office PowerPoint</Application>
  <PresentationFormat>Panorámica</PresentationFormat>
  <Paragraphs>689</Paragraphs>
  <Slides>49</Slides>
  <Notes>7</Notes>
  <HiddenSlides>0</HiddenSlides>
  <MMClips>0</MMClips>
  <ScaleCrop>false</ScaleCrop>
  <HeadingPairs>
    <vt:vector size="6" baseType="variant">
      <vt:variant>
        <vt:lpstr>Fuentes usadas</vt:lpstr>
      </vt:variant>
      <vt:variant>
        <vt:i4>15</vt:i4>
      </vt:variant>
      <vt:variant>
        <vt:lpstr>Tema</vt:lpstr>
      </vt:variant>
      <vt:variant>
        <vt:i4>16</vt:i4>
      </vt:variant>
      <vt:variant>
        <vt:lpstr>Títulos de diapositiva</vt:lpstr>
      </vt:variant>
      <vt:variant>
        <vt:i4>49</vt:i4>
      </vt:variant>
    </vt:vector>
  </HeadingPairs>
  <TitlesOfParts>
    <vt:vector size="80" baseType="lpstr">
      <vt:lpstr>MS PGothic</vt:lpstr>
      <vt:lpstr>Arial</vt:lpstr>
      <vt:lpstr>Calibri</vt:lpstr>
      <vt:lpstr>Calibri Light</vt:lpstr>
      <vt:lpstr>Cambria</vt:lpstr>
      <vt:lpstr>Century Gothic</vt:lpstr>
      <vt:lpstr>Droid Sans Fallback</vt:lpstr>
      <vt:lpstr>Franklin Gothic Heavy</vt:lpstr>
      <vt:lpstr>Futura Lt</vt:lpstr>
      <vt:lpstr>Garamond</vt:lpstr>
      <vt:lpstr>OpenSymbol</vt:lpstr>
      <vt:lpstr>Symbol</vt:lpstr>
      <vt:lpstr>Times New Roman</vt:lpstr>
      <vt:lpstr>Verdana</vt:lpstr>
      <vt:lpstr>Wingdings</vt:lpstr>
      <vt:lpstr>Tema de Office</vt:lpstr>
      <vt:lpstr>Office Theme</vt:lpstr>
      <vt:lpstr>1_Office Theme</vt:lpstr>
      <vt:lpstr>1_Tema de Office</vt:lpstr>
      <vt:lpstr>Borde</vt:lpstr>
      <vt:lpstr>2_Tema de Office</vt:lpstr>
      <vt:lpstr>3_Tema de Office</vt:lpstr>
      <vt:lpstr>4_Tema de Office</vt:lpstr>
      <vt:lpstr>2_Office Theme</vt:lpstr>
      <vt:lpstr>3_Office Theme</vt:lpstr>
      <vt:lpstr>4_Office Theme</vt:lpstr>
      <vt:lpstr>Globe</vt:lpstr>
      <vt:lpstr>1_Globe</vt:lpstr>
      <vt:lpstr>2_Globe</vt:lpstr>
      <vt:lpstr>3_Globe</vt:lpstr>
      <vt:lpstr>5_Office Theme</vt:lpstr>
      <vt:lpstr>  J   Jueves 11    11:15-12:10       2:00-3:10pm Procesos de adopción (incluyendo las reformas necesarias para dicha adopción) y usos concretos de la información de desempeño en sistemas presupuestales de algunos países de América Latina: México y Chile </vt:lpstr>
      <vt:lpstr>Presentación de PowerPoint</vt:lpstr>
      <vt:lpstr>2. EL SISTEMA DE M&amp;E   ― Arquitectura   </vt:lpstr>
      <vt:lpstr>Estrategia de institucionalizacion de GbR: estrategia, actores, instrumentos – “modelo chileno” </vt:lpstr>
      <vt:lpstr>Chile’s M&amp;E System   ― Fortalezas (i) </vt:lpstr>
      <vt:lpstr>Chile’s M&amp;E System   ― Fortalezas (ii) </vt:lpstr>
      <vt:lpstr>Chile’s M&amp;E System   ― Debilidades</vt:lpstr>
      <vt:lpstr>Problemas y limitaciones de instrumentos desarrollados inicialmente (1) L.A. </vt:lpstr>
      <vt:lpstr>Se logró aportar IR al Presupuesto. PERO, Cuáles Problemas persisten – Por qué?</vt:lpstr>
      <vt:lpstr>¿Esquema institucional para utilización en  decisiones de política pública? ¿Resistencias? </vt:lpstr>
      <vt:lpstr>¿Cómo lograr Producción y uso continuo de evaluaciones cuando los funcionarios cambian?  </vt:lpstr>
      <vt:lpstr>LO QUE HA CAMBIADO EN CHILE 2010-2014</vt:lpstr>
      <vt:lpstr>ALGUNAS EXPERIENCIAS DE MÉXICO</vt:lpstr>
      <vt:lpstr>Presentación de PowerPoint</vt:lpstr>
      <vt:lpstr>Presentación de PowerPoint</vt:lpstr>
      <vt:lpstr>Presentación de PowerPoint</vt:lpstr>
      <vt:lpstr>Presentación de PowerPoint</vt:lpstr>
      <vt:lpstr>Examples of Obama Administration High Priority Goals </vt:lpstr>
      <vt:lpstr>EJEMPLOS DE PRIORIDAD DE ALGUNOS MINISTERIOS  QUÉ ES LO VINCULANTE? CON QUÉ INCENTIVO? </vt:lpstr>
      <vt:lpstr>CGR – lista de políticas y programas de alto riesgo (2013)</vt:lpstr>
      <vt:lpstr>POLÍTICAS Y PROGRAMAS DE ESPECIAL ATENCIÓN PARA GAO</vt:lpstr>
      <vt:lpstr>CGR (cont)</vt:lpstr>
      <vt:lpstr>POLÍTICAS Y PROGRAMAS MONITOREADOS POR CGR</vt:lpstr>
      <vt:lpstr>Presentación de PowerPoint</vt:lpstr>
      <vt:lpstr>Factores de Cambio = nuevas líneas de servicios UED</vt:lpstr>
      <vt:lpstr>Presentación de PowerPoint</vt:lpstr>
      <vt:lpstr> Construir sobre logros pasados e iniciativas actuales, ROBUSTECIENDO LA UED COMO PALANCA DE GESTIÓN PRESUPUESTO-RESULTADO  </vt:lpstr>
      <vt:lpstr>ACTUALIZAR TIPO Y FINES DE INTERVENCIÓN UED PARA ELEVAR IMPACTO EN RESULTADOS</vt:lpstr>
      <vt:lpstr>RECOGIENDO DE TERESA (US, UK)</vt:lpstr>
      <vt:lpstr>PRIORIZACIÓN DE METAS DE GOBIERNO</vt:lpstr>
      <vt:lpstr> OPERACIONALIZACIÓN METAS PRIORITARIAS EN PROGRAMAS GOBIERNO </vt:lpstr>
      <vt:lpstr> CONTRIBUYE A GARANTIZAR VÍNCULO ENTRE PROGRAMAS PRESUPUESTARIOS Y METAS PRIORITARIAS DE GOBIERNO</vt:lpstr>
      <vt:lpstr>DGPP asegura coordinación intersectorial gestión-presupuesto para elevar impacto de servicios transversales   </vt:lpstr>
      <vt:lpstr>LAS TRAYECTORIAS DE IMPLEMENTACIÓN:PARA MONITOREO  Y CORRECCIÓN OPORTUNA DURANTE CICLO PRESUPUESTARIO.  </vt:lpstr>
      <vt:lpstr>MAPAS O CAMINOS DE ACCESO CIUDADANO AL SERVICIO</vt:lpstr>
      <vt:lpstr>TABLERO DE CONTROL DE RIESGOS Y RESPONSABILIDADES INDIVIDUALES</vt:lpstr>
      <vt:lpstr>IDENTIFICACIÓN DE FACTORES DE DESVIACIÓN DE TRAYECTORIA Y CORRECCIÓN OPORTUNA DE PROGRAMAS </vt:lpstr>
      <vt:lpstr>LAS NUEVAS MESAS DE TRABAJO</vt:lpstr>
      <vt:lpstr>A Delivery System Map</vt:lpstr>
      <vt:lpstr>Moving from a Ministry silo….</vt:lpstr>
      <vt:lpstr>… to ‘citizen centric’ </vt:lpstr>
      <vt:lpstr> Crime Reduction </vt:lpstr>
      <vt:lpstr>Delivery System  for PSA 18 – Better Health For All – DH strand</vt:lpstr>
      <vt:lpstr>Delivery System  for PSA 18 – Better Health For All – DH/CLG strand</vt:lpstr>
      <vt:lpstr>Delivery System  for PSA 18 – Better Health For All – Complete system</vt:lpstr>
      <vt:lpstr>Citizen Journeys </vt:lpstr>
      <vt:lpstr>Detailed Journey Maps </vt:lpstr>
      <vt:lpstr>Presentación de PowerPoint</vt:lpstr>
      <vt:lpstr>What do we mean by ‘deep dive’?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   Jueves 11    11:15-12:10       2:00-3:10pm Procesos de adopción (incluyendo las reformas necesarias para dicha adopción) y usos concretos de la información de desempeño en los sistemas presupuestales de la OCDE y algunos países de América Latina (primera parte): los casos del Reino Unido, Estados Unidos, México y Chile</dc:title>
  <dc:creator>FERNANDO ROJAS</dc:creator>
  <cp:lastModifiedBy>FERNANDO ROJAS</cp:lastModifiedBy>
  <cp:revision>17</cp:revision>
  <dcterms:created xsi:type="dcterms:W3CDTF">2014-12-10T20:05:03Z</dcterms:created>
  <dcterms:modified xsi:type="dcterms:W3CDTF">2014-12-11T20:14:41Z</dcterms:modified>
</cp:coreProperties>
</file>